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5.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7.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715" r:id="rId4"/>
    <p:sldMasterId id="2147485650" r:id="rId5"/>
    <p:sldMasterId id="2147485660" r:id="rId6"/>
    <p:sldMasterId id="2147485698" r:id="rId7"/>
    <p:sldMasterId id="2147485754" r:id="rId8"/>
    <p:sldMasterId id="2147485773" r:id="rId9"/>
    <p:sldMasterId id="2147485792" r:id="rId10"/>
    <p:sldMasterId id="2147485811" r:id="rId11"/>
  </p:sldMasterIdLst>
  <p:notesMasterIdLst>
    <p:notesMasterId r:id="rId99"/>
  </p:notesMasterIdLst>
  <p:handoutMasterIdLst>
    <p:handoutMasterId r:id="rId100"/>
  </p:handoutMasterIdLst>
  <p:sldIdLst>
    <p:sldId id="2076137648" r:id="rId12"/>
    <p:sldId id="2145705763" r:id="rId13"/>
    <p:sldId id="2076137798" r:id="rId14"/>
    <p:sldId id="2147477802" r:id="rId15"/>
    <p:sldId id="2076137799" r:id="rId16"/>
    <p:sldId id="2076137800" r:id="rId17"/>
    <p:sldId id="2145705723" r:id="rId18"/>
    <p:sldId id="2145705722" r:id="rId19"/>
    <p:sldId id="10812" r:id="rId20"/>
    <p:sldId id="2076137615" r:id="rId21"/>
    <p:sldId id="2076137720" r:id="rId22"/>
    <p:sldId id="2076137736" r:id="rId23"/>
    <p:sldId id="2076138561" r:id="rId24"/>
    <p:sldId id="2076137584" r:id="rId25"/>
    <p:sldId id="2076137585" r:id="rId26"/>
    <p:sldId id="2076137586" r:id="rId27"/>
    <p:sldId id="2076137587" r:id="rId28"/>
    <p:sldId id="2076137588" r:id="rId29"/>
    <p:sldId id="2076137601" r:id="rId30"/>
    <p:sldId id="2147477803" r:id="rId31"/>
    <p:sldId id="2147477804" r:id="rId32"/>
    <p:sldId id="2076137612" r:id="rId33"/>
    <p:sldId id="10351" r:id="rId34"/>
    <p:sldId id="2145705705" r:id="rId35"/>
    <p:sldId id="2145705704" r:id="rId36"/>
    <p:sldId id="2142532356" r:id="rId37"/>
    <p:sldId id="2145705708" r:id="rId38"/>
    <p:sldId id="2145705718" r:id="rId39"/>
    <p:sldId id="2145705714" r:id="rId40"/>
    <p:sldId id="2145705720" r:id="rId41"/>
    <p:sldId id="2145705719" r:id="rId42"/>
    <p:sldId id="2145705730" r:id="rId43"/>
    <p:sldId id="2145705731" r:id="rId44"/>
    <p:sldId id="2145705733" r:id="rId45"/>
    <p:sldId id="2145705734" r:id="rId46"/>
    <p:sldId id="2145705735" r:id="rId47"/>
    <p:sldId id="2145705736" r:id="rId48"/>
    <p:sldId id="2145705737" r:id="rId49"/>
    <p:sldId id="2145705738" r:id="rId50"/>
    <p:sldId id="2145705739" r:id="rId51"/>
    <p:sldId id="2145705740" r:id="rId52"/>
    <p:sldId id="2145705741" r:id="rId53"/>
    <p:sldId id="2145705742" r:id="rId54"/>
    <p:sldId id="2145705743" r:id="rId55"/>
    <p:sldId id="2145705744" r:id="rId56"/>
    <p:sldId id="2145705761" r:id="rId57"/>
    <p:sldId id="2145705762" r:id="rId58"/>
    <p:sldId id="2145705721" r:id="rId59"/>
    <p:sldId id="2145705715" r:id="rId60"/>
    <p:sldId id="2145705716" r:id="rId61"/>
    <p:sldId id="2145705724" r:id="rId62"/>
    <p:sldId id="2145705725" r:id="rId63"/>
    <p:sldId id="2145705726" r:id="rId64"/>
    <p:sldId id="2145705727" r:id="rId65"/>
    <p:sldId id="2145705728" r:id="rId66"/>
    <p:sldId id="2145705745" r:id="rId67"/>
    <p:sldId id="2145705746" r:id="rId68"/>
    <p:sldId id="2145705747" r:id="rId69"/>
    <p:sldId id="2145705748" r:id="rId70"/>
    <p:sldId id="2145705749" r:id="rId71"/>
    <p:sldId id="2145705750" r:id="rId72"/>
    <p:sldId id="2145705751" r:id="rId73"/>
    <p:sldId id="2145705752" r:id="rId74"/>
    <p:sldId id="2145705753" r:id="rId75"/>
    <p:sldId id="2145705729" r:id="rId76"/>
    <p:sldId id="1560" r:id="rId77"/>
    <p:sldId id="2076137589" r:id="rId78"/>
    <p:sldId id="2145705756" r:id="rId79"/>
    <p:sldId id="2145705757" r:id="rId80"/>
    <p:sldId id="2145705754" r:id="rId81"/>
    <p:sldId id="2076137595" r:id="rId82"/>
    <p:sldId id="2076137593" r:id="rId83"/>
    <p:sldId id="2145705759" r:id="rId84"/>
    <p:sldId id="2145705758" r:id="rId85"/>
    <p:sldId id="2076137649" r:id="rId86"/>
    <p:sldId id="1600" r:id="rId87"/>
    <p:sldId id="2076137731" r:id="rId88"/>
    <p:sldId id="2076137660" r:id="rId89"/>
    <p:sldId id="2076137658" r:id="rId90"/>
    <p:sldId id="2076137659" r:id="rId91"/>
    <p:sldId id="2076137518" r:id="rId92"/>
    <p:sldId id="2076137661" r:id="rId93"/>
    <p:sldId id="10871" r:id="rId94"/>
    <p:sldId id="2076137788" r:id="rId95"/>
    <p:sldId id="2142532311" r:id="rId96"/>
    <p:sldId id="2076137793" r:id="rId97"/>
    <p:sldId id="2076137794" r:id="rId98"/>
  </p:sldIdLst>
  <p:sldSz cx="12192000" cy="6858000"/>
  <p:notesSz cx="6781800" cy="90678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or Notices" id="{4EE615CB-7659-44EF-B34A-49148A2EC232}">
          <p14:sldIdLst>
            <p14:sldId id="2076137648"/>
            <p14:sldId id="2145705763"/>
            <p14:sldId id="2076137798"/>
          </p14:sldIdLst>
        </p14:section>
        <p14:section name="Introduction" id="{B102F536-7625-46BA-AB75-F5AFEF31F81B}">
          <p14:sldIdLst>
            <p14:sldId id="2147477802"/>
            <p14:sldId id="2076137799"/>
            <p14:sldId id="2076137800"/>
            <p14:sldId id="2145705723"/>
            <p14:sldId id="2145705722"/>
          </p14:sldIdLst>
        </p14:section>
        <p14:section name="Overview" id="{15176BF1-137A-4E0C-A30C-3AE3DD344FE5}">
          <p14:sldIdLst>
            <p14:sldId id="10812"/>
            <p14:sldId id="2076137615"/>
            <p14:sldId id="2076137720"/>
            <p14:sldId id="2076137736"/>
            <p14:sldId id="2076138561"/>
            <p14:sldId id="2076137584"/>
            <p14:sldId id="2076137585"/>
            <p14:sldId id="2076137586"/>
            <p14:sldId id="2076137587"/>
            <p14:sldId id="2076137588"/>
            <p14:sldId id="2076137601"/>
            <p14:sldId id="2147477803"/>
            <p14:sldId id="2147477804"/>
            <p14:sldId id="2076137612"/>
            <p14:sldId id="10351"/>
            <p14:sldId id="2145705705"/>
            <p14:sldId id="2145705704"/>
          </p14:sldIdLst>
        </p14:section>
        <p14:section name="Lab 00 - Overview and Access" id="{0515C0BF-B66A-4C0D-8C0B-0BF1727A50D0}">
          <p14:sldIdLst>
            <p14:sldId id="2142532356"/>
            <p14:sldId id="2145705708"/>
            <p14:sldId id="2145705718"/>
          </p14:sldIdLst>
        </p14:section>
        <p14:section name="Lab 01 - Planning your first bot" id="{BB9A8879-50CA-44DB-916D-4A78C03909DE}">
          <p14:sldIdLst>
            <p14:sldId id="2145705714"/>
            <p14:sldId id="2145705720"/>
            <p14:sldId id="2145705719"/>
            <p14:sldId id="2145705730"/>
            <p14:sldId id="2145705731"/>
            <p14:sldId id="2145705733"/>
            <p14:sldId id="2145705734"/>
            <p14:sldId id="2145705735"/>
            <p14:sldId id="2145705736"/>
            <p14:sldId id="2145705737"/>
            <p14:sldId id="2145705738"/>
            <p14:sldId id="2145705739"/>
            <p14:sldId id="2145705740"/>
            <p14:sldId id="2145705741"/>
            <p14:sldId id="2145705742"/>
            <p14:sldId id="2145705743"/>
            <p14:sldId id="2145705744"/>
            <p14:sldId id="2145705761"/>
            <p14:sldId id="2145705762"/>
            <p14:sldId id="2145705721"/>
          </p14:sldIdLst>
        </p14:section>
        <p14:section name="Lab 02 - Creating your first bot" id="{3BD54119-547D-44B8-A93A-A1D501E734E0}">
          <p14:sldIdLst>
            <p14:sldId id="2145705715"/>
            <p14:sldId id="2145705716"/>
            <p14:sldId id="2145705724"/>
            <p14:sldId id="2145705725"/>
            <p14:sldId id="2145705726"/>
            <p14:sldId id="2145705727"/>
            <p14:sldId id="2145705728"/>
            <p14:sldId id="2145705745"/>
            <p14:sldId id="2145705746"/>
            <p14:sldId id="2145705747"/>
            <p14:sldId id="2145705748"/>
            <p14:sldId id="2145705749"/>
            <p14:sldId id="2145705750"/>
            <p14:sldId id="2145705751"/>
            <p14:sldId id="2145705752"/>
            <p14:sldId id="2145705753"/>
            <p14:sldId id="2145705729"/>
          </p14:sldIdLst>
        </p14:section>
        <p14:section name="Lab 03 - Authoring 101 in the Unified Canvas" id="{8CFC7B64-555E-4CD4-BCE2-1210B4435AE0}">
          <p14:sldIdLst>
            <p14:sldId id="1560"/>
            <p14:sldId id="2076137589"/>
            <p14:sldId id="2145705756"/>
            <p14:sldId id="2145705757"/>
            <p14:sldId id="2145705754"/>
            <p14:sldId id="2076137595"/>
            <p14:sldId id="2076137593"/>
            <p14:sldId id="2145705759"/>
            <p14:sldId id="2145705758"/>
            <p14:sldId id="2076137649"/>
          </p14:sldIdLst>
        </p14:section>
        <p14:section name="Lab 04 - Power Automate and PVA" id="{C8535396-7A3B-4A78-86E0-77C26DEAE474}">
          <p14:sldIdLst>
            <p14:sldId id="1600"/>
            <p14:sldId id="2076137731"/>
            <p14:sldId id="2076137660"/>
            <p14:sldId id="2076137658"/>
            <p14:sldId id="2076137659"/>
            <p14:sldId id="2076137518"/>
            <p14:sldId id="2076137661"/>
            <p14:sldId id="10871"/>
          </p14:sldIdLst>
        </p14:section>
        <p14:section name="Closing" id="{ED26163F-0956-4B62-9B29-550B085C8CED}">
          <p14:sldIdLst>
            <p14:sldId id="2076137788"/>
            <p14:sldId id="2142532311"/>
            <p14:sldId id="2076137793"/>
            <p14:sldId id="207613779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9885" userDrawn="1">
          <p15:clr>
            <a:srgbClr val="A4A3A4"/>
          </p15:clr>
        </p15:guide>
        <p15:guide id="2" pos="2183"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83CC06-4578-DF07-AED7-718D17A5F58B}" name="Lan Li (AI)" initials="L(" userId="S::lali@microsoft.com::ec6ad8ba-17e7-48f9-b472-64daf38a1647" providerId="AD"/>
  <p188:author id="{7EC4DA09-A143-8FFA-254E-10C8880A7B10}" name="Saku Uchikawa" initials="SU" userId="Anonymous_Saku Uchikawa" providerId="None"/>
  <p188:author id="{A55FE20D-D09E-25BB-92E7-7763C68620BD}" name="Murali Kumanduri" initials="MK" userId="S::murkum@microsoft.com::0587bd0b-6f86-4564-880f-e028cf2814af" providerId="AD"/>
  <p188:author id="{1B8D6913-5A34-4A20-66E3-E0FBE2D82C41}" name="Tianyun Lan (Adequada)" initials="TL(" userId="Tianyun Lan (Adequada)" providerId="None"/>
  <p188:author id="{C43C8014-8070-87A5-C548-986AFAFB40DB}" name="Omar Aftab" initials="OA" userId="S-1-5-21-2127521184-1604012920-1887927527-1243354" providerId="AD"/>
  <p188:author id="{2EFD172E-C533-0181-99D3-961D485BFB69}" name="Monica Lueder" initials="ML" userId="S-1-5-21-2127521184-1604012920-1887927527-2598260" providerId="AD"/>
  <p188:author id="{84DC5844-E5B7-2474-2176-EC54CF0FF595}" name="Philippe Brissaud" initials="PB" userId="S::philibri@microsoft.com::1f09da7b-259c-40fc-adc9-34b7a91c25dd" providerId="AD"/>
  <p188:author id="{AE39005A-81BF-CC42-1031-58B00D9C06D4}" name="Claudia Tejeda" initials="CT" userId="S::cltejeda@microsoft.com::545777ce-9c41-4eca-a7b8-ae21403c412a" providerId="AD"/>
  <p188:author id="{5C10875E-D716-5151-F449-DD320172926B}" name="RJ Taylor" initials="RT" userId="S::rtaylor@allytics.com::3d481f19-f3f8-4727-aba4-8e14ecdf8fc6" providerId="AD"/>
  <p188:author id="{00736960-32DC-9AA2-6D1D-8EB30983C23E}" name="Pawan Taparia" initials="PT" userId="S::pawant@microsoft.com::ddd39a82-d1c5-4565-a6fd-3ceda9a0f08e" providerId="AD"/>
  <p188:author id="{B3D18764-E50E-DF36-9CE8-061B19BE6AF6}" name="Mary Feil-Jacobs" initials="MFJ" userId="Anonymous_Mary Feil-Jacobs" providerId="None"/>
  <p188:author id="{1925B283-9136-614F-F273-EC82A49B765B}" name="Joel Schaeffer" initials="JS" userId="S::joelsch@microsoft.com::43f845d5-e08e-4884-84c8-2d8183b02b00" providerId="AD"/>
  <p188:author id="{6EE97C85-23B3-5BE9-FD1A-901E29CB6694}" name="Javann Jones" initials="JJ" userId="S::jjones@allytics.com::9c7d6b89-6281-4c3e-b718-70746d020c2b" providerId="AD"/>
  <p188:author id="{BA4DA892-F4F4-8B6C-2489-55441FB0A538}" name="Sally Shi" initials="SS" userId="S::sashi@microsoft.com::3dd53fc4-fdbd-42d3-9029-c880e2f871dc" providerId="AD"/>
  <p188:author id="{753DF1B6-ABFD-7668-9B23-AAE0AC5C0E9D}" name="Kathy Osborne" initials="KO" userId="S::kathyos@microsoft.com::5e652ab2-ef5c-43e0-afa2-e7467460655f" providerId="AD"/>
  <p188:author id="{371930C0-DEF3-A569-E7F7-B90F655CA329}" name="Tianyun Lan (Adequada)" initials="T(" userId="S::v-tianla@microsoft.com::7750e24d-3367-44fd-abf2-5fb4d1288d57" providerId="AD"/>
  <p188:author id="{BC8180DC-BE10-1821-D834-2E94554B023A}" name="Andrey Meleshko" initials="AM" userId="S::andreym@microsoft.com::e1cbb394-2fd3-4c12-8421-6f1cf7b02bf3" providerId="AD"/>
  <p188:author id="{903D06F5-1E01-5A4A-2E05-DDFB59BD23BB}" name="Mary Feil-Jacobs" initials="MF" userId="S-1-5-21-2127521184-1604012920-1887927527-65006" providerId="AD"/>
  <p188:author id="{446DC8FC-7093-E385-21EB-756D6FE5DCDB}" name="Frank Weigel" initials="FW [2]" userId="Frank Weigel"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Frank Weigel" initials="FW [2]" lastIdx="28" clrIdx="4">
    <p:extLst>
      <p:ext uri="{19B8F6BF-5375-455C-9EA6-DF929625EA0E}">
        <p15:presenceInfo xmlns:p15="http://schemas.microsoft.com/office/powerpoint/2012/main" userId="Frank Weigel" providerId="None"/>
      </p:ext>
    </p:extLst>
  </p:cmAuthor>
  <p:cmAuthor id="5" name="Omar Aftab" initials="OA" lastIdx="2" clrIdx="5">
    <p:extLst>
      <p:ext uri="{19B8F6BF-5375-455C-9EA6-DF929625EA0E}">
        <p15:presenceInfo xmlns:p15="http://schemas.microsoft.com/office/powerpoint/2012/main" userId="S-1-5-21-2127521184-1604012920-1887927527-1243354" providerId="AD"/>
      </p:ext>
    </p:extLst>
  </p:cmAuthor>
  <p:cmAuthor id="6" name="RJ Taylor" initials="RT" lastIdx="13" clrIdx="6">
    <p:extLst>
      <p:ext uri="{19B8F6BF-5375-455C-9EA6-DF929625EA0E}">
        <p15:presenceInfo xmlns:p15="http://schemas.microsoft.com/office/powerpoint/2012/main" userId="S::rtaylor@allytics.com::3d481f19-f3f8-4727-aba4-8e14ecdf8fc6" providerId="AD"/>
      </p:ext>
    </p:extLst>
  </p:cmAuthor>
  <p:cmAuthor id="7" name="Javann Jones" initials="JJ" lastIdx="1" clrIdx="7">
    <p:extLst>
      <p:ext uri="{19B8F6BF-5375-455C-9EA6-DF929625EA0E}">
        <p15:presenceInfo xmlns:p15="http://schemas.microsoft.com/office/powerpoint/2012/main" userId="S::jjones@allytics.com::9c7d6b89-6281-4c3e-b718-70746d020c2b" providerId="AD"/>
      </p:ext>
    </p:extLst>
  </p:cmAuthor>
  <p:cmAuthor id="8" name="Sally Shi" initials="SS" lastIdx="11" clrIdx="8">
    <p:extLst>
      <p:ext uri="{19B8F6BF-5375-455C-9EA6-DF929625EA0E}">
        <p15:presenceInfo xmlns:p15="http://schemas.microsoft.com/office/powerpoint/2012/main" userId="S::sashi@microsoft.com::3dd53fc4-fdbd-42d3-9029-c880e2f871dc" providerId="AD"/>
      </p:ext>
    </p:extLst>
  </p:cmAuthor>
  <p:cmAuthor id="9" name="Andrey Meleshko" initials="AM" lastIdx="3" clrIdx="9">
    <p:extLst>
      <p:ext uri="{19B8F6BF-5375-455C-9EA6-DF929625EA0E}">
        <p15:presenceInfo xmlns:p15="http://schemas.microsoft.com/office/powerpoint/2012/main" userId="S::andreym@microsoft.com::e1cbb394-2fd3-4c12-8421-6f1cf7b02bf3" providerId="AD"/>
      </p:ext>
    </p:extLst>
  </p:cmAuthor>
  <p:cmAuthor id="10" name="Tianyun Lan (Adequada)" initials="T(" lastIdx="1" clrIdx="10">
    <p:extLst>
      <p:ext uri="{19B8F6BF-5375-455C-9EA6-DF929625EA0E}">
        <p15:presenceInfo xmlns:p15="http://schemas.microsoft.com/office/powerpoint/2012/main" userId="S::v-tianla@microsoft.com::7750e24d-3367-44fd-abf2-5fb4d1288d57" providerId="AD"/>
      </p:ext>
    </p:extLst>
  </p:cmAuthor>
  <p:cmAuthor id="11" name="Murali Kumanduri" initials="MK" lastIdx="1" clrIdx="11">
    <p:extLst>
      <p:ext uri="{19B8F6BF-5375-455C-9EA6-DF929625EA0E}">
        <p15:presenceInfo xmlns:p15="http://schemas.microsoft.com/office/powerpoint/2012/main" userId="S::murkum@microsoft.com::0587bd0b-6f86-4564-880f-e028cf2814af" providerId="AD"/>
      </p:ext>
    </p:extLst>
  </p:cmAuthor>
  <p:cmAuthor id="12" name="Tianyun Lan (Adequada)" initials="TL(" lastIdx="4" clrIdx="12">
    <p:extLst>
      <p:ext uri="{19B8F6BF-5375-455C-9EA6-DF929625EA0E}">
        <p15:presenceInfo xmlns:p15="http://schemas.microsoft.com/office/powerpoint/2012/main" userId="Tianyun Lan (Adequada)" providerId="None"/>
      </p:ext>
    </p:extLst>
  </p:cmAuthor>
  <p:cmAuthor id="13" name="Philippe Brissaud" initials="PB" lastIdx="8" clrIdx="13">
    <p:extLst>
      <p:ext uri="{19B8F6BF-5375-455C-9EA6-DF929625EA0E}">
        <p15:presenceInfo xmlns:p15="http://schemas.microsoft.com/office/powerpoint/2012/main" userId="S::philibri@microsoft.com::1f09da7b-259c-40fc-adc9-34b7a91c25dd" providerId="AD"/>
      </p:ext>
    </p:extLst>
  </p:cmAuthor>
  <p:cmAuthor id="14" name="Joel Schaeffer" initials="JS" lastIdx="7" clrIdx="14">
    <p:extLst>
      <p:ext uri="{19B8F6BF-5375-455C-9EA6-DF929625EA0E}">
        <p15:presenceInfo xmlns:p15="http://schemas.microsoft.com/office/powerpoint/2012/main" userId="S::joelsch@microsoft.com::43f845d5-e08e-4884-84c8-2d8183b02b00" providerId="AD"/>
      </p:ext>
    </p:extLst>
  </p:cmAuthor>
  <p:cmAuthor id="15" name="Lan Li (AI)" initials="L(" lastIdx="5" clrIdx="15">
    <p:extLst>
      <p:ext uri="{19B8F6BF-5375-455C-9EA6-DF929625EA0E}">
        <p15:presenceInfo xmlns:p15="http://schemas.microsoft.com/office/powerpoint/2012/main" userId="S::lali@microsoft.com::ec6ad8ba-17e7-48f9-b472-64daf38a1647" providerId="AD"/>
      </p:ext>
    </p:extLst>
  </p:cmAuthor>
  <p:cmAuthor id="16" name="Mara Kramer" initials="MK" lastIdx="2" clrIdx="16">
    <p:extLst>
      <p:ext uri="{19B8F6BF-5375-455C-9EA6-DF929625EA0E}">
        <p15:presenceInfo xmlns:p15="http://schemas.microsoft.com/office/powerpoint/2012/main" userId="S::Mara.Kramer@thespurgroup.com::f2a35d68-61b7-4e26-9933-eeffd7a5137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E5D0"/>
    <a:srgbClr val="EAEAEA"/>
    <a:srgbClr val="0B556A"/>
    <a:srgbClr val="191919"/>
    <a:srgbClr val="0E718C"/>
    <a:srgbClr val="14A0C6"/>
    <a:srgbClr val="16ABD4"/>
    <a:srgbClr val="6CD4F0"/>
    <a:srgbClr val="BEECF8"/>
    <a:srgbClr val="FF4B4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2" autoAdjust="0"/>
    <p:restoredTop sz="79416" autoAdjust="0"/>
  </p:normalViewPr>
  <p:slideViewPr>
    <p:cSldViewPr snapToGrid="0">
      <p:cViewPr varScale="1">
        <p:scale>
          <a:sx n="127" d="100"/>
          <a:sy n="127" d="100"/>
        </p:scale>
        <p:origin x="1408" y="124"/>
      </p:cViewPr>
      <p:guideLst/>
    </p:cSldViewPr>
  </p:slideViewPr>
  <p:outlineViewPr>
    <p:cViewPr>
      <p:scale>
        <a:sx n="33" d="100"/>
        <a:sy n="33" d="100"/>
      </p:scale>
      <p:origin x="0" y="-9834"/>
    </p:cViewPr>
  </p:outlineViewPr>
  <p:notesTextViewPr>
    <p:cViewPr>
      <p:scale>
        <a:sx n="1" d="1"/>
        <a:sy n="1" d="1"/>
      </p:scale>
      <p:origin x="0" y="0"/>
    </p:cViewPr>
  </p:notesTextViewPr>
  <p:sorterViewPr>
    <p:cViewPr>
      <p:scale>
        <a:sx n="100" d="100"/>
        <a:sy n="100" d="100"/>
      </p:scale>
      <p:origin x="0" y="-31704"/>
    </p:cViewPr>
  </p:sorterViewPr>
  <p:notesViewPr>
    <p:cSldViewPr snapToGrid="0">
      <p:cViewPr>
        <p:scale>
          <a:sx n="1" d="2"/>
          <a:sy n="1" d="2"/>
        </p:scale>
        <p:origin x="0" y="0"/>
      </p:cViewPr>
      <p:guideLst>
        <p:guide orient="horz" pos="9885"/>
        <p:guide pos="2183"/>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102" Type="http://schemas.openxmlformats.org/officeDocument/2006/relationships/presProps" Target="presProps.xml"/><Relationship Id="rId5" Type="http://schemas.openxmlformats.org/officeDocument/2006/relationships/slideMaster" Target="slideMasters/slideMaster2.xml"/><Relationship Id="rId90" Type="http://schemas.openxmlformats.org/officeDocument/2006/relationships/slide" Target="slides/slide79.xml"/><Relationship Id="rId95" Type="http://schemas.openxmlformats.org/officeDocument/2006/relationships/slide" Target="slides/slide84.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12" Type="http://schemas.openxmlformats.org/officeDocument/2006/relationships/slide" Target="slides/slide1.xml"/><Relationship Id="rId17" Type="http://schemas.openxmlformats.org/officeDocument/2006/relationships/slide" Target="slides/slide6.xml"/><Relationship Id="rId33" Type="http://schemas.openxmlformats.org/officeDocument/2006/relationships/slide" Target="slides/slide22.xml"/><Relationship Id="rId38" Type="http://schemas.openxmlformats.org/officeDocument/2006/relationships/slide" Target="slides/slide27.xml"/><Relationship Id="rId59" Type="http://schemas.openxmlformats.org/officeDocument/2006/relationships/slide" Target="slides/slide48.xml"/><Relationship Id="rId103" Type="http://schemas.openxmlformats.org/officeDocument/2006/relationships/viewProps" Target="viewProp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slide" Target="slides/slide80.xml"/><Relationship Id="rId96" Type="http://schemas.openxmlformats.org/officeDocument/2006/relationships/slide" Target="slides/slide85.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6" Type="http://schemas.microsoft.com/office/2018/10/relationships/authors" Target="authors.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slide" Target="slides/slide83.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openxmlformats.org/officeDocument/2006/relationships/slide" Target="slides/slide86.xml"/><Relationship Id="rId104"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slide" Target="slides/slide60.xml"/><Relationship Id="rId92" Type="http://schemas.openxmlformats.org/officeDocument/2006/relationships/slide" Target="slides/slide81.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slide" Target="slides/slide82.xml"/><Relationship Id="rId98" Type="http://schemas.openxmlformats.org/officeDocument/2006/relationships/slide" Target="slides/slide87.xml"/><Relationship Id="rId3" Type="http://schemas.openxmlformats.org/officeDocument/2006/relationships/customXml" Target="../customXml/item3.xml"/><Relationship Id="rId25" Type="http://schemas.openxmlformats.org/officeDocument/2006/relationships/slide" Target="slides/slide14.xml"/><Relationship Id="rId46" Type="http://schemas.openxmlformats.org/officeDocument/2006/relationships/slide" Target="slides/slide35.xml"/><Relationship Id="rId6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39724"/>
            <a:ext cx="3004087" cy="1569179"/>
          </a:xfrm>
          <a:prstGeom prst="rect">
            <a:avLst/>
          </a:prstGeom>
        </p:spPr>
        <p:txBody>
          <a:bodyPr vert="horz" lIns="154720" tIns="77360" rIns="154720" bIns="77360" rtlCol="0"/>
          <a:lstStyle>
            <a:lvl1pPr algn="l">
              <a:defRPr sz="2000"/>
            </a:lvl1pPr>
          </a:lstStyle>
          <a:p>
            <a:endParaRPr lang="en-US">
              <a:latin typeface="Segoe UI" pitchFamily="34" charset="0"/>
            </a:endParaRPr>
          </a:p>
        </p:txBody>
      </p:sp>
      <p:sp>
        <p:nvSpPr>
          <p:cNvPr id="7" name="Date Placeholder 6"/>
          <p:cNvSpPr>
            <a:spLocks noGrp="1"/>
          </p:cNvSpPr>
          <p:nvPr>
            <p:ph type="dt" sz="quarter" idx="1"/>
          </p:nvPr>
        </p:nvSpPr>
        <p:spPr>
          <a:xfrm>
            <a:off x="3926816" y="1"/>
            <a:ext cx="3004087" cy="1569179"/>
          </a:xfrm>
          <a:prstGeom prst="rect">
            <a:avLst/>
          </a:prstGeom>
        </p:spPr>
        <p:txBody>
          <a:bodyPr vert="horz" lIns="154720" tIns="77360" rIns="154720" bIns="77360" rtlCol="0"/>
          <a:lstStyle>
            <a:lvl1pPr algn="r">
              <a:defRPr sz="2000"/>
            </a:lvl1pPr>
          </a:lstStyle>
          <a:p>
            <a:fld id="{9F7DF709-A015-47C7-B595-368521E90863}" type="datetime8">
              <a:rPr lang="en-US" smtClean="0">
                <a:latin typeface="Segoe UI" pitchFamily="34" charset="0"/>
              </a:rPr>
              <a:t>2/9/2023 3:07 PM</a:t>
            </a:fld>
            <a:endParaRPr lang="en-US">
              <a:latin typeface="Segoe UI" pitchFamily="34" charset="0"/>
            </a:endParaRPr>
          </a:p>
        </p:txBody>
      </p:sp>
      <p:sp>
        <p:nvSpPr>
          <p:cNvPr id="8" name="Footer Placeholder 7"/>
          <p:cNvSpPr>
            <a:spLocks noGrp="1"/>
          </p:cNvSpPr>
          <p:nvPr>
            <p:ph type="ftr" sz="quarter" idx="2"/>
          </p:nvPr>
        </p:nvSpPr>
        <p:spPr>
          <a:xfrm>
            <a:off x="0" y="29808966"/>
            <a:ext cx="5857968" cy="1140965"/>
          </a:xfrm>
          <a:prstGeom prst="rect">
            <a:avLst/>
          </a:prstGeom>
        </p:spPr>
        <p:txBody>
          <a:bodyPr vert="horz" lIns="154720" tIns="77360" rIns="154720" bIns="77360" rtlCol="0" anchor="b"/>
          <a:lstStyle>
            <a:lvl1pPr algn="l">
              <a:defRPr sz="2000"/>
            </a:lvl1pPr>
          </a:lstStyle>
          <a:p>
            <a:pPr marL="674216" defTabSz="1546692" eaLnBrk="0" hangingPunct="0"/>
            <a:r>
              <a:rPr lang="en-US" sz="7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846413" y="29808968"/>
            <a:ext cx="1084489" cy="1569179"/>
          </a:xfrm>
          <a:prstGeom prst="rect">
            <a:avLst/>
          </a:prstGeom>
        </p:spPr>
        <p:txBody>
          <a:bodyPr vert="horz" lIns="154720" tIns="77360" rIns="154720" bIns="77360" rtlCol="0" anchor="b"/>
          <a:lstStyle>
            <a:lvl1pPr algn="r">
              <a:defRPr sz="20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1"/>
            <a:ext cx="3004087" cy="1569179"/>
          </a:xfrm>
          <a:prstGeom prst="rect">
            <a:avLst/>
          </a:prstGeom>
        </p:spPr>
        <p:txBody>
          <a:bodyPr vert="horz" lIns="154720" tIns="77360" rIns="154720" bIns="77360" rtlCol="0"/>
          <a:lstStyle>
            <a:lvl1pPr algn="l">
              <a:defRPr sz="20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6992938" y="2354263"/>
            <a:ext cx="20918488" cy="11768137"/>
          </a:xfrm>
          <a:prstGeom prst="rect">
            <a:avLst/>
          </a:prstGeom>
          <a:noFill/>
          <a:ln w="12700">
            <a:solidFill>
              <a:prstClr val="black"/>
            </a:solidFill>
          </a:ln>
        </p:spPr>
        <p:txBody>
          <a:bodyPr vert="horz" lIns="154720" tIns="77360" rIns="154720" bIns="77360" rtlCol="0" anchor="ctr"/>
          <a:lstStyle/>
          <a:p>
            <a:endParaRPr lang="en-US"/>
          </a:p>
        </p:txBody>
      </p:sp>
      <p:sp>
        <p:nvSpPr>
          <p:cNvPr id="10" name="Footer Placeholder 9"/>
          <p:cNvSpPr>
            <a:spLocks noGrp="1"/>
          </p:cNvSpPr>
          <p:nvPr>
            <p:ph type="ftr" sz="quarter" idx="4"/>
          </p:nvPr>
        </p:nvSpPr>
        <p:spPr>
          <a:xfrm>
            <a:off x="0" y="29814414"/>
            <a:ext cx="5985064" cy="1221724"/>
          </a:xfrm>
          <a:prstGeom prst="rect">
            <a:avLst/>
          </a:prstGeom>
        </p:spPr>
        <p:txBody>
          <a:bodyPr vert="horz" lIns="154720" tIns="77360" rIns="154720" bIns="77360" rtlCol="0" anchor="b"/>
          <a:lstStyle>
            <a:lvl1pPr marL="967002" indent="0" algn="l">
              <a:defRPr sz="2000"/>
            </a:lvl1p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26816" y="1"/>
            <a:ext cx="3004087" cy="1569179"/>
          </a:xfrm>
          <a:prstGeom prst="rect">
            <a:avLst/>
          </a:prstGeom>
        </p:spPr>
        <p:txBody>
          <a:bodyPr vert="horz" lIns="154720" tIns="77360" rIns="154720" bIns="77360" rtlCol="0"/>
          <a:lstStyle>
            <a:lvl1pPr algn="r">
              <a:defRPr sz="2000">
                <a:latin typeface="Segoe UI" pitchFamily="34" charset="0"/>
              </a:defRPr>
            </a:lvl1pPr>
          </a:lstStyle>
          <a:p>
            <a:fld id="{A3723069-FE27-44F1-B74F-20B5C3F8D606}" type="datetime8">
              <a:rPr lang="en-US" smtClean="0"/>
              <a:t>2/9/2023 3:06 PM</a:t>
            </a:fld>
            <a:endParaRPr lang="en-US"/>
          </a:p>
        </p:txBody>
      </p:sp>
      <p:sp>
        <p:nvSpPr>
          <p:cNvPr id="12" name="Notes Placeholder 11"/>
          <p:cNvSpPr>
            <a:spLocks noGrp="1"/>
          </p:cNvSpPr>
          <p:nvPr>
            <p:ph type="body" sz="quarter" idx="3"/>
          </p:nvPr>
        </p:nvSpPr>
        <p:spPr>
          <a:xfrm>
            <a:off x="693251" y="14907207"/>
            <a:ext cx="5546005" cy="14122616"/>
          </a:xfrm>
          <a:prstGeom prst="rect">
            <a:avLst/>
          </a:prstGeom>
        </p:spPr>
        <p:txBody>
          <a:bodyPr vert="horz" lIns="154720" tIns="77360" rIns="154720" bIns="7736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73510" y="29808968"/>
            <a:ext cx="957392" cy="1569179"/>
          </a:xfrm>
          <a:prstGeom prst="rect">
            <a:avLst/>
          </a:prstGeom>
        </p:spPr>
        <p:txBody>
          <a:bodyPr vert="horz" lIns="154720" tIns="77360" rIns="154720" bIns="77360" rtlCol="0" anchor="b"/>
          <a:lstStyle>
            <a:lvl1pPr algn="r">
              <a:defRPr sz="20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aka.ms/PVAinaDayPackag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4679F1-B602-4E9C-BA01-E614EB66573E}" type="datetime8">
              <a:rPr lang="en-US" smtClean="0"/>
              <a:t>2/9/2023 3:06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7265802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Creating a bot is an easy step by step process.  </a:t>
            </a:r>
          </a:p>
          <a:p>
            <a:pPr marL="171450" indent="-171450">
              <a:buFont typeface="Arial" panose="020B0604020202020204" pitchFamily="34" charset="0"/>
              <a:buChar char="•"/>
            </a:pPr>
            <a:r>
              <a:rPr lang="en-US" dirty="0"/>
              <a:t>First you sign up for Power Virtual Agents and create a new chatbot</a:t>
            </a:r>
          </a:p>
          <a:p>
            <a:pPr marL="171450" indent="-171450">
              <a:buFont typeface="Arial" panose="020B0604020202020204" pitchFamily="34" charset="0"/>
              <a:buChar char="•"/>
            </a:pPr>
            <a:r>
              <a:rPr lang="en-US" dirty="0"/>
              <a:t>Then create new topics with trigger phrases and build a conversational tree</a:t>
            </a:r>
          </a:p>
          <a:p>
            <a:pPr marL="171450" indent="-171450">
              <a:buFont typeface="Arial" panose="020B0604020202020204" pitchFamily="34" charset="0"/>
              <a:buChar char="•"/>
            </a:pPr>
            <a:r>
              <a:rPr lang="en-US" dirty="0"/>
              <a:t>Immediately you are able to test this using a test bot and a demo website that can be shared with other users</a:t>
            </a:r>
          </a:p>
          <a:p>
            <a:pPr marL="171450" indent="-171450">
              <a:buFont typeface="Arial" panose="020B0604020202020204" pitchFamily="34" charset="0"/>
              <a:buChar char="•"/>
            </a:pPr>
            <a:r>
              <a:rPr lang="en-US" dirty="0"/>
              <a:t>Once you are happy with what you’ve built, you can publish this bot to different channels that are made readily available by Power Virtual Agents</a:t>
            </a:r>
          </a:p>
          <a:p>
            <a:pPr marL="171450" indent="-171450">
              <a:buFont typeface="Arial" panose="020B0604020202020204" pitchFamily="34" charset="0"/>
              <a:buChar char="•"/>
            </a:pPr>
            <a:r>
              <a:rPr lang="en-US" dirty="0"/>
              <a:t>Each chatbot also has performance analytics to enable a feedback loop so you can continuously and easily enhance your chatbot to optimize the customer experience.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Revising your bot follows the same process.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986481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Virtual Agents makes creating a chatbot very easy to do.  </a:t>
            </a:r>
          </a:p>
          <a:p>
            <a:r>
              <a:rPr lang="en-US" dirty="0"/>
              <a:t>Open the Power Virtual Agents designer and click on the ‘bot’ icon and then select ‘new bot’.  </a:t>
            </a:r>
          </a:p>
          <a:p>
            <a:r>
              <a:rPr lang="en-US" dirty="0"/>
              <a:t>Choose a name for your new chatbot.</a:t>
            </a:r>
          </a:p>
          <a:p>
            <a:r>
              <a:rPr lang="en-US" dirty="0"/>
              <a:t>Select your language</a:t>
            </a:r>
          </a:p>
          <a:p>
            <a:r>
              <a:rPr lang="en-US" dirty="0"/>
              <a:t>Select your Environment.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570186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71717"/>
                </a:solidFill>
                <a:effectLst/>
                <a:latin typeface="Segoe UI" panose="020B0502040204020203" pitchFamily="34" charset="0"/>
              </a:rPr>
              <a:t>You can create chatbots in Power Virtual Agents in a number of languages. </a:t>
            </a:r>
          </a:p>
          <a:p>
            <a:r>
              <a:rPr lang="en-GB" b="0" i="0" dirty="0">
                <a:solidFill>
                  <a:srgbClr val="171717"/>
                </a:solidFill>
                <a:effectLst/>
                <a:latin typeface="Segoe UI" panose="020B0502040204020203" pitchFamily="34" charset="0"/>
              </a:rPr>
              <a:t>Each bot speaks one language, it’s not a multilingual single bot</a:t>
            </a:r>
          </a:p>
          <a:p>
            <a:r>
              <a:rPr lang="en-GB" b="0" i="0" dirty="0">
                <a:solidFill>
                  <a:srgbClr val="171717"/>
                </a:solidFill>
                <a:effectLst/>
                <a:latin typeface="Segoe UI" panose="020B0502040204020203" pitchFamily="34" charset="0"/>
              </a:rPr>
              <a:t>You specify the target language when you first </a:t>
            </a:r>
            <a:r>
              <a:rPr lang="en-GB" b="0" i="0" u="none" strike="noStrike" dirty="0">
                <a:effectLst/>
                <a:latin typeface="Segoe UI" panose="020B0502040204020203" pitchFamily="34" charset="0"/>
              </a:rPr>
              <a:t>create a bot</a:t>
            </a:r>
            <a:endParaRPr lang="en-GB" b="0" i="0" u="none" strike="noStrike" dirty="0">
              <a:solidFill>
                <a:srgbClr val="171717"/>
              </a:solidFill>
              <a:effectLst/>
              <a:latin typeface="Segoe UI" panose="020B0502040204020203" pitchFamily="34" charset="0"/>
            </a:endParaRPr>
          </a:p>
          <a:p>
            <a:endParaRPr lang="en-GB" b="0" i="0" u="none" strike="noStrike" dirty="0">
              <a:solidFill>
                <a:srgbClr val="171717"/>
              </a:solidFill>
              <a:effectLst/>
              <a:latin typeface="Segoe UI" panose="020B0502040204020203" pitchFamily="34" charset="0"/>
            </a:endParaRPr>
          </a:p>
          <a:p>
            <a:r>
              <a:rPr lang="en-GB" b="0" i="0" u="none" strike="noStrike" dirty="0">
                <a:solidFill>
                  <a:srgbClr val="171717"/>
                </a:solidFill>
                <a:effectLst/>
                <a:latin typeface="Segoe UI" panose="020B0502040204020203" pitchFamily="34" charset="0"/>
              </a:rPr>
              <a:t>For a full list of languages supported, see: https://docs.microsoft.com/en-us/power-virtual-agents/authoring-language-support</a:t>
            </a:r>
            <a:endParaRPr lang="en-GB" b="0" i="0" dirty="0">
              <a:solidFill>
                <a:srgbClr val="171717"/>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44975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your chatbot, you need to decide what business scenarios you want your chatbot to address.  You’ll create a topic for each scenario/question you want the bot to address.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369358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chatbot must have the appropriate trigger phrases relevant to your topic.  </a:t>
            </a:r>
          </a:p>
          <a:p>
            <a:pPr algn="l"/>
            <a:r>
              <a:rPr lang="en-GB" b="0" i="0" dirty="0">
                <a:solidFill>
                  <a:srgbClr val="171717"/>
                </a:solidFill>
                <a:effectLst/>
                <a:latin typeface="Segoe UI" panose="020B0502040204020203" pitchFamily="34" charset="0"/>
              </a:rPr>
              <a:t>A topic has trigger phrases—these are phrases, keywords, or questions that a user is likely to type that is related to a specific.</a:t>
            </a:r>
          </a:p>
          <a:p>
            <a:pPr algn="l"/>
            <a:r>
              <a:rPr lang="en-GB" b="0" i="0" dirty="0">
                <a:solidFill>
                  <a:srgbClr val="171717"/>
                </a:solidFill>
                <a:effectLst/>
                <a:latin typeface="Segoe UI" panose="020B0502040204020203" pitchFamily="34" charset="0"/>
              </a:rPr>
              <a:t>The AI uses natural language understanding to parse what a customer actually types and find the most appropriate trigger phrase or node.</a:t>
            </a:r>
          </a:p>
          <a:p>
            <a:pPr algn="l"/>
            <a:r>
              <a:rPr lang="en-GB" b="0" i="0" dirty="0">
                <a:solidFill>
                  <a:srgbClr val="171717"/>
                </a:solidFill>
                <a:effectLst/>
                <a:latin typeface="Segoe UI" panose="020B0502040204020203" pitchFamily="34" charset="0"/>
              </a:rPr>
              <a:t>You should start with 5-10 trigger phrases for each topic. Your phrases should be semantically different. They don’t need to be full sentences.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CECA3AB-6791-4A1E-85C1-30556A953C4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6450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the authoring canvas and begin creating your chatbot.  The easy to use and understand dialog tree enables any user to start creating a powerful chatbot experience.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704827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2BDC95E-CE71-44B4-A394-BA33A3FE176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9739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403692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4192"/>
            <a:r>
              <a:rPr lang="en-US" sz="900" b="1" spc="0" dirty="0">
                <a:gradFill>
                  <a:gsLst>
                    <a:gs pos="83000">
                      <a:srgbClr val="008272"/>
                    </a:gs>
                    <a:gs pos="100000">
                      <a:srgbClr val="008272"/>
                    </a:gs>
                  </a:gsLst>
                  <a:lin ang="5400000" scaled="1"/>
                </a:gradFill>
                <a:latin typeface="Segoe UI"/>
              </a:rPr>
              <a:t>Easily see what’s working and what to improve</a:t>
            </a:r>
          </a:p>
          <a:p>
            <a:pPr defTabSz="932007" fontAlgn="base">
              <a:spcAft>
                <a:spcPts val="588"/>
              </a:spcAft>
              <a:buSzTx/>
            </a:pPr>
            <a:r>
              <a:rPr lang="en-US" sz="900" spc="0" dirty="0">
                <a:gradFill>
                  <a:gsLst>
                    <a:gs pos="83000">
                      <a:srgbClr val="3C3C41"/>
                    </a:gs>
                    <a:gs pos="100000">
                      <a:srgbClr val="3C3C41"/>
                    </a:gs>
                  </a:gsLst>
                  <a:lin ang="5400000" scaled="1"/>
                </a:gradFill>
                <a:latin typeface="Segoe UI"/>
                <a:cs typeface="Segoe UI" panose="020B0502040204020203" pitchFamily="34" charset="0"/>
              </a:rPr>
              <a:t>Analyze bot/customer conversations to better understand how specific topics are performing, what’s impacting your CSAT, and identify where there is room for improvement</a:t>
            </a:r>
          </a:p>
          <a:p>
            <a:pPr defTabSz="932007" fontAlgn="base">
              <a:spcAft>
                <a:spcPts val="588"/>
              </a:spcAft>
              <a:buSzTx/>
            </a:pPr>
            <a:endParaRPr lang="en-US" sz="900" spc="0" dirty="0">
              <a:gradFill>
                <a:gsLst>
                  <a:gs pos="83000">
                    <a:srgbClr val="3C3C41"/>
                  </a:gs>
                  <a:gs pos="100000">
                    <a:srgbClr val="3C3C41"/>
                  </a:gs>
                </a:gsLst>
                <a:lin ang="5400000" scaled="1"/>
              </a:gradFill>
              <a:latin typeface="Segoe UI"/>
              <a:cs typeface="Segoe UI"/>
            </a:endParaRPr>
          </a:p>
          <a:p>
            <a:pPr defTabSz="914192"/>
            <a:r>
              <a:rPr lang="en-US" sz="900" b="1" spc="0" dirty="0">
                <a:gradFill>
                  <a:gsLst>
                    <a:gs pos="83000">
                      <a:srgbClr val="008272"/>
                    </a:gs>
                    <a:gs pos="100000">
                      <a:srgbClr val="008272"/>
                    </a:gs>
                  </a:gsLst>
                  <a:lin ang="5400000" scaled="1"/>
                </a:gradFill>
                <a:latin typeface="Segoe UI"/>
              </a:rPr>
              <a:t>Quickly figure out what to build next</a:t>
            </a:r>
          </a:p>
          <a:p>
            <a:pPr defTabSz="932007" fontAlgn="base">
              <a:spcAft>
                <a:spcPts val="588"/>
              </a:spcAft>
              <a:buSzTx/>
            </a:pPr>
            <a:r>
              <a:rPr lang="en-US" sz="900" spc="0" dirty="0">
                <a:gradFill>
                  <a:gsLst>
                    <a:gs pos="83000">
                      <a:srgbClr val="3C3C41"/>
                    </a:gs>
                    <a:gs pos="100000">
                      <a:srgbClr val="3C3C41"/>
                    </a:gs>
                  </a:gsLst>
                  <a:lin ang="5400000" scaled="1"/>
                </a:gradFill>
                <a:latin typeface="Segoe UI"/>
                <a:cs typeface="Segoe UI" panose="020B0502040204020203" pitchFamily="34" charset="0"/>
              </a:rPr>
              <a:t>Easily see which conversations are going to human agents and determine which topics to teach your bot next </a:t>
            </a:r>
          </a:p>
          <a:p>
            <a:endParaRPr lang="en-US" sz="900" b="1"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5359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B4C1AD8C-834C-4A71-9F19-18437D8B5B33}"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537142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Optional slide to ask participants to introduce themselves.</a:t>
            </a:r>
          </a:p>
        </p:txBody>
      </p:sp>
      <p:sp>
        <p:nvSpPr>
          <p:cNvPr id="4" name="Slide Number Placeholder 3"/>
          <p:cNvSpPr>
            <a:spLocks noGrp="1"/>
          </p:cNvSpPr>
          <p:nvPr>
            <p:ph type="sldNum" sz="quarter" idx="5"/>
          </p:nvPr>
        </p:nvSpPr>
        <p:spPr/>
        <p:txBody>
          <a:bodyPr/>
          <a:lstStyle/>
          <a:p>
            <a:fld id="{18287E96-0B21-454B-B488-458258EAA913}" type="slidenum">
              <a:rPr lang="en-US" smtClean="0"/>
              <a:t>2</a:t>
            </a:fld>
            <a:endParaRPr lang="en-US"/>
          </a:p>
        </p:txBody>
      </p:sp>
    </p:spTree>
    <p:extLst>
      <p:ext uri="{BB962C8B-B14F-4D97-AF65-F5344CB8AC3E}">
        <p14:creationId xmlns:p14="http://schemas.microsoft.com/office/powerpoint/2010/main" val="4054964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N" dirty="0"/>
              <a:t>Do note that in the preview material, there is one lab which does not include this use case – that is the Power Automate Lab</a:t>
            </a:r>
          </a:p>
          <a:p>
            <a:pPr algn="l"/>
            <a:endParaRPr lang="en-IN" dirty="0"/>
          </a:p>
          <a:p>
            <a:pPr algn="l"/>
            <a:r>
              <a:rPr lang="en-IN" dirty="0"/>
              <a:t>Also customers can also use their own company or examples if you want to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0618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AU" b="0" i="0" u="sng" dirty="0">
                <a:effectLst/>
                <a:latin typeface="-apple-system"/>
                <a:hlinkClick r:id="rId3" tooltip="https://aka.ms/pvainadaypackage"/>
              </a:rPr>
              <a:t>https://aka.ms/PVAinaDayPackage</a:t>
            </a:r>
            <a:endParaRPr lang="en-AU" b="0" i="0" dirty="0">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6683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4785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4593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154669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723069-FE27-44F1-B74F-20B5C3F8D606}" type="datetime8">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7931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spc="-49" dirty="0">
                <a:solidFill>
                  <a:schemeClr val="tx2"/>
                </a:solidFill>
              </a:rPr>
              <a:t>Informational</a:t>
            </a:r>
            <a:r>
              <a:rPr lang="en-US" sz="900" spc="-49" dirty="0">
                <a:solidFill>
                  <a:schemeClr val="tx2"/>
                </a:solidFill>
              </a:rPr>
              <a:t>, </a:t>
            </a:r>
            <a:r>
              <a:rPr lang="en-US" sz="900" b="1" spc="-49" dirty="0">
                <a:solidFill>
                  <a:schemeClr val="tx2"/>
                </a:solidFill>
              </a:rPr>
              <a:t>Task Completion</a:t>
            </a:r>
            <a:r>
              <a:rPr lang="en-US" sz="900" spc="-49" dirty="0">
                <a:solidFill>
                  <a:schemeClr val="tx2"/>
                </a:solidFill>
              </a:rPr>
              <a:t>, and </a:t>
            </a:r>
            <a:r>
              <a:rPr lang="en-US" sz="900" b="1" spc="-49" dirty="0">
                <a:solidFill>
                  <a:schemeClr val="tx2"/>
                </a:solidFill>
              </a:rPr>
              <a:t>Troubleshooting</a:t>
            </a:r>
            <a:r>
              <a:rPr lang="en-US" sz="900" spc="-49" dirty="0">
                <a:solidFill>
                  <a:schemeClr val="tx2"/>
                </a:solidFill>
              </a:rPr>
              <a:t> are different types of topics that the chatbot can support. You may also need some topics that are just there to take ambiguous user questions (“I need help” or “shopping”) and ask for clarification so you can then route the user to the correct topic.</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spc="-49" dirty="0">
              <a:solidFill>
                <a:schemeClr val="tx2"/>
              </a:solidFill>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spc="-49" dirty="0">
                <a:solidFill>
                  <a:schemeClr val="tx2"/>
                </a:solidFill>
              </a:rPr>
              <a:t>When you are considering which business processes to automate, look for the ones with the highest traffic and those where the task can be completed in the chatbot without the need for human involvement. Don’t just replicate what your website can already do – most customers are familiar with websites and will accomplish these tasks themselves without needing to interact with a chatbot. Look to create topics for things which generate a high volume of calls. Build automations for those to start with, and then work on the longer tail of other topics over a period of time.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spc="-49" dirty="0">
              <a:solidFill>
                <a:schemeClr val="tx2"/>
              </a:solidFill>
            </a:endParaRP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154669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723069-FE27-44F1-B74F-20B5C3F8D606}" type="datetime8">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9767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0653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55441" marR="0" lvl="0" indent="0" algn="l" defTabSz="88841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0653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0653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5620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967002" marR="0" lvl="0" indent="0" algn="l" defTabSz="88841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06539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Good quality conversation styles you need to adopt:</a:t>
            </a:r>
          </a:p>
          <a:p>
            <a:endParaRPr lang="en-AU" dirty="0"/>
          </a:p>
          <a:p>
            <a:r>
              <a:rPr lang="en-AU" b="1" dirty="0"/>
              <a:t>Cooperative:</a:t>
            </a:r>
            <a:r>
              <a:rPr lang="en-AU" dirty="0"/>
              <a:t> without cooperation between the chatbot and the customer there is no conversation. Conversation flow should be built in a manner that the customer does not need to put in any effort or have any special knowledge or understanding of your design</a:t>
            </a:r>
          </a:p>
          <a:p>
            <a:r>
              <a:rPr lang="en-AU" b="1" dirty="0"/>
              <a:t>Goal-oriented: </a:t>
            </a:r>
            <a:r>
              <a:rPr lang="en-AU" dirty="0"/>
              <a:t>basic principle of conversation design. Every step or turn needs to have a goal in mind. Why is it being asked or shown to the user?</a:t>
            </a:r>
          </a:p>
          <a:p>
            <a:r>
              <a:rPr lang="en-AU" b="1" dirty="0"/>
              <a:t>Fast</a:t>
            </a:r>
            <a:r>
              <a:rPr lang="en-AU" dirty="0"/>
              <a:t>: successful conversations move at a fast past.</a:t>
            </a:r>
          </a:p>
          <a:p>
            <a:r>
              <a:rPr lang="en-AU" b="1" dirty="0"/>
              <a:t>Turn-based:</a:t>
            </a:r>
            <a:r>
              <a:rPr lang="en-AU" dirty="0"/>
              <a:t> It is also critical to provide the right information at the right time and verify that it’s correct before moving forward. Poor interaction requires the participant to backtrack and make corrections, which slows everything down and adds effort to the process</a:t>
            </a:r>
          </a:p>
          <a:p>
            <a:r>
              <a:rPr lang="en-AU" b="1" dirty="0"/>
              <a:t>Truthful:</a:t>
            </a:r>
            <a:r>
              <a:rPr lang="en-AU" dirty="0"/>
              <a:t> Humans have strategies to prevent and resolve misunderstanding quickly in context. Similarly, chatbots should validate information before using it to take action. </a:t>
            </a:r>
          </a:p>
          <a:p>
            <a:r>
              <a:rPr lang="en-AU" b="1" dirty="0"/>
              <a:t>Polite</a:t>
            </a:r>
            <a:r>
              <a:rPr lang="en-AU" dirty="0"/>
              <a:t>: there is nothing as polite as respecting the time of someone who has given you their attention. Politeness can also be achieved by making customers investment of time more productive than expected, for example, by anticipating additional needs before they’ve thought to ask by offering additional choices or fewer choices in a polite manner, depending on the context. </a:t>
            </a:r>
          </a:p>
          <a:p>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154669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723069-FE27-44F1-B74F-20B5C3F8D606}" type="datetime8">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9010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ECF3B01-9765-48F8-B0EA-F269F1DA3EC5}"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0617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i="1" dirty="0"/>
          </a:p>
        </p:txBody>
      </p:sp>
      <p:sp>
        <p:nvSpPr>
          <p:cNvPr id="4" name="Slide Number Placeholder 3"/>
          <p:cNvSpPr>
            <a:spLocks noGrp="1"/>
          </p:cNvSpPr>
          <p:nvPr>
            <p:ph type="sldNum" sz="quarter" idx="5"/>
          </p:nvPr>
        </p:nvSpPr>
        <p:spPr/>
        <p:txBody>
          <a:bodyPr/>
          <a:lstStyle/>
          <a:p>
            <a:fld id="{18287E96-0B21-454B-B488-458258EAA913}" type="slidenum">
              <a:rPr lang="en-US" smtClean="0"/>
              <a:t>3</a:t>
            </a:fld>
            <a:endParaRPr lang="en-US"/>
          </a:p>
        </p:txBody>
      </p:sp>
    </p:spTree>
    <p:extLst>
      <p:ext uri="{BB962C8B-B14F-4D97-AF65-F5344CB8AC3E}">
        <p14:creationId xmlns:p14="http://schemas.microsoft.com/office/powerpoint/2010/main" val="684207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ECF3B01-9765-48F8-B0EA-F269F1DA3EC5}"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443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ECF3B01-9765-48F8-B0EA-F269F1DA3EC5}"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55709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ECF3B01-9765-48F8-B0EA-F269F1DA3EC5}"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21070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ECF3B01-9765-48F8-B0EA-F269F1DA3EC5}"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1956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02536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4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5985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635" lvl="0" indent="-342900" fontAlgn="base">
              <a:lnSpc>
                <a:spcPct val="108000"/>
              </a:lnSpc>
              <a:spcBef>
                <a:spcPts val="0"/>
              </a:spcBef>
              <a:spcAft>
                <a:spcPts val="935"/>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Overview</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Displays your homepage including links to Test your bot, publish bot and links to documentation</a:t>
            </a:r>
          </a:p>
          <a:p>
            <a:pPr marL="342900" marR="635" lvl="0" indent="-342900" fontAlgn="base">
              <a:lnSpc>
                <a:spcPct val="108000"/>
              </a:lnSpc>
              <a:spcBef>
                <a:spcPts val="0"/>
              </a:spcBef>
              <a:spcAft>
                <a:spcPts val="940"/>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Topics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where you view, delete, create and edit conversation topics. </a:t>
            </a:r>
          </a:p>
          <a:p>
            <a:pPr marL="342900" marR="635" lvl="0" indent="-342900" fontAlgn="base">
              <a:lnSpc>
                <a:spcPct val="108000"/>
              </a:lnSpc>
              <a:spcBef>
                <a:spcPts val="0"/>
              </a:spcBef>
              <a:spcAft>
                <a:spcPts val="935"/>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Entities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where you view and create entities that Power Virtual Agents can recognize in customer conversations and load into variables. </a:t>
            </a:r>
          </a:p>
          <a:p>
            <a:pPr marL="342900" marR="635" lvl="0" indent="-342900" fontAlgn="base">
              <a:lnSpc>
                <a:spcPct val="108000"/>
              </a:lnSpc>
              <a:spcBef>
                <a:spcPts val="0"/>
              </a:spcBef>
              <a:spcAft>
                <a:spcPts val="935"/>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Analytics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where you view metrics to monitor how well your bot is serving your customers and find ways improve it. </a:t>
            </a:r>
          </a:p>
          <a:p>
            <a:pPr marL="342900" marR="635" lvl="0" indent="-342900" fontAlgn="base">
              <a:lnSpc>
                <a:spcPct val="108000"/>
              </a:lnSpc>
              <a:spcBef>
                <a:spcPts val="0"/>
              </a:spcBef>
              <a:spcAft>
                <a:spcPts val="925"/>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Publish</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where you can publish the bot for team testing or to engage with your customers. </a:t>
            </a:r>
          </a:p>
          <a:p>
            <a:pPr marL="342900" marR="635" lvl="0" indent="-342900" fontAlgn="base">
              <a:lnSpc>
                <a:spcPct val="108000"/>
              </a:lnSpc>
              <a:spcBef>
                <a:spcPts val="0"/>
              </a:spcBef>
              <a:spcAft>
                <a:spcPts val="760"/>
              </a:spcAft>
              <a:buClr>
                <a:srgbClr val="000000"/>
              </a:buClr>
              <a:buSzPts val="1000"/>
              <a:buFont typeface="+mj-lt"/>
              <a:buAutoNum type="alphaUcPeriod"/>
            </a:pP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Settings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page, where you can select General to change your chatbots name, image and get data like environment ID, Tenant ID and Bot app ID.  </a:t>
            </a: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Channels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(such as your website or Facebook) you want customers to interact with your bot, </a:t>
            </a: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Agent Transfer</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to configure connecting Power Virtual Agents to engagement hubs, configure </a:t>
            </a: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Security</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to let your users sign into their account with you when using the bot, and extend your bot’s conversational capabilities </a:t>
            </a:r>
            <a:r>
              <a:rPr lang="en-US" sz="1800" b="1"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AI Capabilities</a:t>
            </a:r>
            <a:r>
              <a:rPr lang="en-US" sz="1800" u="none" strike="noStrike" dirty="0">
                <a:solidFill>
                  <a:srgbClr val="000000"/>
                </a:solidFill>
                <a:effectLst/>
                <a:uFill>
                  <a:solidFill>
                    <a:srgbClr val="000000"/>
                  </a:solidFill>
                </a:uFill>
                <a:latin typeface="Segoe UI" panose="020B0502040204020203" pitchFamily="34" charset="0"/>
                <a:ea typeface="Segoe UI" panose="020B0502040204020203" pitchFamily="34" charset="0"/>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546609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635" lvl="0" indent="-342900">
              <a:lnSpc>
                <a:spcPct val="108000"/>
              </a:lnSpc>
              <a:spcBef>
                <a:spcPts val="0"/>
              </a:spcBef>
              <a:spcAft>
                <a:spcPts val="93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Topic Title</a:t>
            </a:r>
            <a:r>
              <a:rPr lang="en-US" sz="1800" dirty="0">
                <a:solidFill>
                  <a:srgbClr val="000000"/>
                </a:solidFill>
                <a:effectLst/>
                <a:latin typeface="Segoe UI" panose="020B0502040204020203" pitchFamily="34" charset="0"/>
                <a:ea typeface="Segoe UI" panose="020B0502040204020203" pitchFamily="34" charset="0"/>
              </a:rPr>
              <a:t> is the name of the topic you are currently authoring and is visible in the Topics page. </a:t>
            </a:r>
          </a:p>
          <a:p>
            <a:pPr marL="342900" marR="635" lvl="0" indent="-342900">
              <a:lnSpc>
                <a:spcPct val="108000"/>
              </a:lnSpc>
              <a:spcBef>
                <a:spcPts val="0"/>
              </a:spcBef>
              <a:spcAft>
                <a:spcPts val="940"/>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Productivity Bar</a:t>
            </a:r>
            <a:r>
              <a:rPr lang="en-US" sz="1800" dirty="0">
                <a:solidFill>
                  <a:srgbClr val="000000"/>
                </a:solidFill>
                <a:effectLst/>
                <a:latin typeface="Segoe UI" panose="020B0502040204020203" pitchFamily="34" charset="0"/>
                <a:ea typeface="Segoe UI" panose="020B0502040204020203" pitchFamily="34" charset="0"/>
              </a:rPr>
              <a:t> is where you have access to productivity tools like copy and paste which is available in Preview </a:t>
            </a:r>
          </a:p>
          <a:p>
            <a:pPr marL="342900" marR="635" lvl="0" indent="-342900">
              <a:lnSpc>
                <a:spcPct val="108000"/>
              </a:lnSpc>
              <a:spcBef>
                <a:spcPts val="0"/>
              </a:spcBef>
              <a:spcAft>
                <a:spcPts val="940"/>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Topic Checker</a:t>
            </a:r>
            <a:r>
              <a:rPr lang="en-US" sz="1800" dirty="0">
                <a:solidFill>
                  <a:srgbClr val="000000"/>
                </a:solidFill>
                <a:effectLst/>
                <a:latin typeface="Segoe UI" panose="020B0502040204020203" pitchFamily="34" charset="0"/>
                <a:ea typeface="Segoe UI" panose="020B0502040204020203" pitchFamily="34" charset="0"/>
              </a:rPr>
              <a:t>, </a:t>
            </a:r>
            <a:r>
              <a:rPr lang="en-US" sz="1800" b="1" dirty="0">
                <a:solidFill>
                  <a:srgbClr val="000000"/>
                </a:solidFill>
                <a:effectLst/>
                <a:latin typeface="Segoe UI" panose="020B0502040204020203" pitchFamily="34" charset="0"/>
                <a:ea typeface="Segoe UI" panose="020B0502040204020203" pitchFamily="34" charset="0"/>
              </a:rPr>
              <a:t>Test and Save buttons</a:t>
            </a:r>
            <a:r>
              <a:rPr lang="en-US" sz="1800" dirty="0">
                <a:solidFill>
                  <a:srgbClr val="000000"/>
                </a:solidFill>
                <a:effectLst/>
                <a:latin typeface="Segoe UI" panose="020B0502040204020203" pitchFamily="34" charset="0"/>
                <a:ea typeface="Segoe UI" panose="020B0502040204020203" pitchFamily="34" charset="0"/>
              </a:rPr>
              <a:t> include the </a:t>
            </a:r>
            <a:r>
              <a:rPr lang="en-US" sz="1800" b="1" dirty="0">
                <a:solidFill>
                  <a:srgbClr val="000000"/>
                </a:solidFill>
                <a:effectLst/>
                <a:latin typeface="Segoe UI" panose="020B0502040204020203" pitchFamily="34" charset="0"/>
                <a:ea typeface="Segoe UI" panose="020B0502040204020203" pitchFamily="34" charset="0"/>
              </a:rPr>
              <a:t>Topic Checker</a:t>
            </a:r>
            <a:r>
              <a:rPr lang="en-US" sz="1800" dirty="0">
                <a:solidFill>
                  <a:srgbClr val="000000"/>
                </a:solidFill>
                <a:effectLst/>
                <a:latin typeface="Segoe UI" panose="020B0502040204020203" pitchFamily="34" charset="0"/>
                <a:ea typeface="Segoe UI" panose="020B0502040204020203" pitchFamily="34" charset="0"/>
              </a:rPr>
              <a:t> which can be run anytime from the authoring canvas to check if there are any errors in your topic that the platform can detect , example include missing messages in message nodes. Test opens the bot testing panel on the left side of the screen, and the save icon which is available when there are unsaved changes, saves the topic. There is an extended menu ‘…’ button available here as well, which opens the code editor in Power Virtual Agents preview, allowing users to switch from the graphical view and the code view seamlessly</a:t>
            </a:r>
          </a:p>
          <a:p>
            <a:pPr marL="342900" marR="635" lvl="0" indent="-342900">
              <a:lnSpc>
                <a:spcPct val="108000"/>
              </a:lnSpc>
              <a:spcBef>
                <a:spcPts val="0"/>
              </a:spcBef>
              <a:spcAft>
                <a:spcPts val="93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Variables, Analytics and Topic Details buttons </a:t>
            </a:r>
            <a:r>
              <a:rPr lang="en-US" sz="1800" dirty="0">
                <a:solidFill>
                  <a:srgbClr val="000000"/>
                </a:solidFill>
                <a:effectLst/>
                <a:latin typeface="Segoe UI" panose="020B0502040204020203" pitchFamily="34" charset="0"/>
                <a:ea typeface="Segoe UI" panose="020B0502040204020203" pitchFamily="34" charset="0"/>
              </a:rPr>
              <a:t>provide three areas to access all the </a:t>
            </a:r>
            <a:r>
              <a:rPr lang="en-US" sz="1800" b="1" dirty="0">
                <a:solidFill>
                  <a:srgbClr val="000000"/>
                </a:solidFill>
                <a:effectLst/>
                <a:latin typeface="Segoe UI" panose="020B0502040204020203" pitchFamily="34" charset="0"/>
                <a:ea typeface="Segoe UI" panose="020B0502040204020203" pitchFamily="34" charset="0"/>
              </a:rPr>
              <a:t>variables</a:t>
            </a:r>
            <a:r>
              <a:rPr lang="en-US" sz="1800" dirty="0">
                <a:solidFill>
                  <a:srgbClr val="000000"/>
                </a:solidFill>
                <a:effectLst/>
                <a:latin typeface="Segoe UI" panose="020B0502040204020203" pitchFamily="34" charset="0"/>
                <a:ea typeface="Segoe UI" panose="020B0502040204020203" pitchFamily="34" charset="0"/>
              </a:rPr>
              <a:t> available in this topic and globally, </a:t>
            </a:r>
            <a:r>
              <a:rPr lang="en-US" sz="1800" b="1" dirty="0">
                <a:solidFill>
                  <a:srgbClr val="000000"/>
                </a:solidFill>
                <a:effectLst/>
                <a:latin typeface="Segoe UI" panose="020B0502040204020203" pitchFamily="34" charset="0"/>
                <a:ea typeface="Segoe UI" panose="020B0502040204020203" pitchFamily="34" charset="0"/>
              </a:rPr>
              <a:t>analytics</a:t>
            </a:r>
            <a:r>
              <a:rPr lang="en-US" sz="1800" dirty="0">
                <a:solidFill>
                  <a:srgbClr val="000000"/>
                </a:solidFill>
                <a:effectLst/>
                <a:latin typeface="Segoe UI" panose="020B0502040204020203" pitchFamily="34" charset="0"/>
                <a:ea typeface="Segoe UI" panose="020B0502040204020203" pitchFamily="34" charset="0"/>
              </a:rPr>
              <a:t> shows key metrics that are tracked within a time period including sessions and abandon rate, and the </a:t>
            </a:r>
            <a:r>
              <a:rPr lang="en-US" sz="1800" b="1" dirty="0">
                <a:solidFill>
                  <a:srgbClr val="000000"/>
                </a:solidFill>
                <a:effectLst/>
                <a:latin typeface="Segoe UI" panose="020B0502040204020203" pitchFamily="34" charset="0"/>
                <a:ea typeface="Segoe UI" panose="020B0502040204020203" pitchFamily="34" charset="0"/>
              </a:rPr>
              <a:t>details </a:t>
            </a:r>
            <a:r>
              <a:rPr lang="en-US" sz="1800" dirty="0">
                <a:solidFill>
                  <a:srgbClr val="000000"/>
                </a:solidFill>
                <a:effectLst/>
                <a:latin typeface="Segoe UI" panose="020B0502040204020203" pitchFamily="34" charset="0"/>
                <a:ea typeface="Segoe UI" panose="020B0502040204020203" pitchFamily="34" charset="0"/>
              </a:rPr>
              <a:t>menu allows you to change the name and description of the topic, and turn it on or off. </a:t>
            </a:r>
          </a:p>
          <a:p>
            <a:pPr marL="342900" marR="635" lvl="0" indent="-342900">
              <a:lnSpc>
                <a:spcPct val="108000"/>
              </a:lnSpc>
              <a:spcBef>
                <a:spcPts val="0"/>
              </a:spcBef>
              <a:spcAft>
                <a:spcPts val="92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Properties </a:t>
            </a:r>
            <a:r>
              <a:rPr lang="en-US" sz="1800" dirty="0">
                <a:solidFill>
                  <a:srgbClr val="000000"/>
                </a:solidFill>
                <a:effectLst/>
                <a:latin typeface="Segoe UI" panose="020B0502040204020203" pitchFamily="34" charset="0"/>
                <a:ea typeface="Segoe UI" panose="020B0502040204020203" pitchFamily="34" charset="0"/>
              </a:rPr>
              <a:t>are an extended menu item that allows for additional information or control depending on what is selected. Some items will not have any extended options and so this area can sometimes be empty, or for example selecting a question node’s properties, additional options become available in this section such as ‘Question </a:t>
            </a:r>
            <a:r>
              <a:rPr lang="en-US" sz="1800" dirty="0" err="1">
                <a:solidFill>
                  <a:srgbClr val="000000"/>
                </a:solidFill>
                <a:effectLst/>
                <a:latin typeface="Segoe UI" panose="020B0502040204020203" pitchFamily="34" charset="0"/>
                <a:ea typeface="Segoe UI" panose="020B0502040204020203" pitchFamily="34" charset="0"/>
              </a:rPr>
              <a:t>Behaviour</a:t>
            </a:r>
            <a:r>
              <a:rPr lang="en-US" sz="1800" dirty="0">
                <a:solidFill>
                  <a:srgbClr val="000000"/>
                </a:solidFill>
                <a:effectLst/>
                <a:latin typeface="Segoe UI" panose="020B0502040204020203" pitchFamily="34" charset="0"/>
                <a:ea typeface="Segoe UI" panose="020B0502040204020203" pitchFamily="34" charset="0"/>
              </a:rPr>
              <a:t>’</a:t>
            </a:r>
          </a:p>
          <a:p>
            <a:pPr marL="342900" marR="635" lvl="0" indent="-342900">
              <a:lnSpc>
                <a:spcPct val="108000"/>
              </a:lnSpc>
              <a:spcBef>
                <a:spcPts val="0"/>
              </a:spcBef>
              <a:spcAft>
                <a:spcPts val="92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Nodes </a:t>
            </a:r>
            <a:r>
              <a:rPr lang="en-US" sz="1800" dirty="0">
                <a:solidFill>
                  <a:srgbClr val="000000"/>
                </a:solidFill>
                <a:effectLst/>
                <a:latin typeface="Segoe UI" panose="020B0502040204020203" pitchFamily="34" charset="0"/>
                <a:ea typeface="Segoe UI" panose="020B0502040204020203" pitchFamily="34" charset="0"/>
              </a:rPr>
              <a:t>are what are referred to as the items within an authoring canvas in Power Virtual Agents and often have a type which drives what options are available and required. Examples include the message node, question node, or topic node.</a:t>
            </a:r>
          </a:p>
          <a:p>
            <a:pPr marL="342900" marR="635" lvl="0" indent="-342900">
              <a:lnSpc>
                <a:spcPct val="108000"/>
              </a:lnSpc>
              <a:spcBef>
                <a:spcPts val="0"/>
              </a:spcBef>
              <a:spcAft>
                <a:spcPts val="92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The Authoring Canvas </a:t>
            </a:r>
            <a:r>
              <a:rPr lang="en-US" sz="1800" dirty="0">
                <a:solidFill>
                  <a:srgbClr val="000000"/>
                </a:solidFill>
                <a:effectLst/>
                <a:latin typeface="Segoe UI" panose="020B0502040204020203" pitchFamily="34" charset="0"/>
                <a:ea typeface="Segoe UI" panose="020B0502040204020203" pitchFamily="34" charset="0"/>
              </a:rPr>
              <a:t>is where you would author your topic and is referred to a canvas due to the empty space that is gives you to build and connect nodes. It may look empty to begin with but as soon as you start adding nodes such as conditions, it will fill up fast!</a:t>
            </a:r>
          </a:p>
          <a:p>
            <a:pPr marL="342900" marR="635" lvl="0" indent="-342900">
              <a:lnSpc>
                <a:spcPct val="108000"/>
              </a:lnSpc>
              <a:spcBef>
                <a:spcPts val="0"/>
              </a:spcBef>
              <a:spcAft>
                <a:spcPts val="92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Authoring Canvas Controls </a:t>
            </a:r>
            <a:r>
              <a:rPr lang="en-US" sz="1800" dirty="0">
                <a:solidFill>
                  <a:srgbClr val="000000"/>
                </a:solidFill>
                <a:effectLst/>
                <a:latin typeface="Segoe UI" panose="020B0502040204020203" pitchFamily="34" charset="0"/>
                <a:ea typeface="Segoe UI" panose="020B0502040204020203" pitchFamily="34" charset="0"/>
              </a:rPr>
              <a:t>are what can be used to navigate the authoring canvas, which can become large for extensive topics. Controls included are zoom, grab and selection.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809181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967002"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2135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Use this slide to introduce yourself and add contact details</a:t>
            </a:r>
          </a:p>
        </p:txBody>
      </p:sp>
      <p:sp>
        <p:nvSpPr>
          <p:cNvPr id="4" name="Slide Number Placeholder 3"/>
          <p:cNvSpPr>
            <a:spLocks noGrp="1"/>
          </p:cNvSpPr>
          <p:nvPr>
            <p:ph type="sldNum" sz="quarter" idx="5"/>
          </p:nvPr>
        </p:nvSpPr>
        <p:spPr/>
        <p:txBody>
          <a:bodyPr/>
          <a:lstStyle/>
          <a:p>
            <a:fld id="{18287E96-0B21-454B-B488-458258EAA913}" type="slidenum">
              <a:rPr lang="en-US" smtClean="0"/>
              <a:t>5</a:t>
            </a:fld>
            <a:endParaRPr lang="en-US"/>
          </a:p>
        </p:txBody>
      </p:sp>
    </p:spTree>
    <p:extLst>
      <p:ext uri="{BB962C8B-B14F-4D97-AF65-F5344CB8AC3E}">
        <p14:creationId xmlns:p14="http://schemas.microsoft.com/office/powerpoint/2010/main" val="684207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56662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Light"/>
                <a:cs typeface="Segoe UI Light"/>
              </a:rPr>
              <a:t>Here are some guidelines on writing better trigger phrases to ensure the right topics are triggering.</a:t>
            </a:r>
          </a:p>
          <a:p>
            <a:pPr marL="171450" indent="-171450">
              <a:buFont typeface="Arial" panose="020B0604020202020204" pitchFamily="34" charset="0"/>
              <a:buChar char="•"/>
            </a:pPr>
            <a:r>
              <a:rPr lang="en-US" dirty="0">
                <a:latin typeface="Segoe UI Light"/>
                <a:cs typeface="Segoe UI Light"/>
              </a:rPr>
              <a:t>Trigger phrases should align with the goals and scope of the topic</a:t>
            </a:r>
          </a:p>
          <a:p>
            <a:pPr marL="171450" indent="-171450">
              <a:buFont typeface="Arial" panose="020B0604020202020204" pitchFamily="34" charset="0"/>
              <a:buChar char="•"/>
            </a:pPr>
            <a:r>
              <a:rPr lang="en-US" dirty="0">
                <a:latin typeface="Segoe UI Light"/>
                <a:cs typeface="Segoe UI Light"/>
              </a:rPr>
              <a:t>Writing good trigger phrases using similar words that your end customer will use is very important in building successful chatbots</a:t>
            </a:r>
          </a:p>
          <a:p>
            <a:pPr marL="171450" indent="-171450">
              <a:buFont typeface="Arial" panose="020B0604020202020204" pitchFamily="34" charset="0"/>
              <a:buChar char="•"/>
            </a:pPr>
            <a:r>
              <a:rPr lang="en-US" dirty="0">
                <a:latin typeface="Segoe UI Light"/>
                <a:cs typeface="Segoe UI Light"/>
              </a:rPr>
              <a:t>In order to have the right coverage, ensure you use trigger phrases that are semantically different</a:t>
            </a:r>
          </a:p>
          <a:p>
            <a:pPr marL="171450" indent="-171450">
              <a:buFont typeface="Arial" panose="020B0604020202020204" pitchFamily="34" charset="0"/>
              <a:buChar char="•"/>
            </a:pPr>
            <a:r>
              <a:rPr lang="en-US" dirty="0">
                <a:latin typeface="Segoe UI Light"/>
                <a:cs typeface="Segoe UI Light"/>
              </a:rPr>
              <a:t>Start with 5-10 trigger phrases as you build topics and continue to add variations over a period of time.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8565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A109A0B-7C3E-4520-86B7-BFC7A8495F31}"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5145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154669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A3723069-FE27-44F1-B74F-20B5C3F8D606}" type="datetime8">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87718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967002" marR="0" lvl="0" indent="0" algn="l" defTabSz="90529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0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20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9800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0529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9523415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30820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0992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635" lvl="0" indent="-342900">
              <a:lnSpc>
                <a:spcPct val="108000"/>
              </a:lnSpc>
              <a:spcBef>
                <a:spcPts val="0"/>
              </a:spcBef>
              <a:spcAft>
                <a:spcPts val="93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Image</a:t>
            </a:r>
            <a:r>
              <a:rPr lang="en-US" sz="1800" dirty="0">
                <a:solidFill>
                  <a:srgbClr val="000000"/>
                </a:solidFill>
                <a:effectLst/>
                <a:latin typeface="Segoe UI" panose="020B0502040204020203" pitchFamily="34" charset="0"/>
                <a:ea typeface="Segoe UI" panose="020B0502040204020203" pitchFamily="34" charset="0"/>
              </a:rPr>
              <a:t> you can add an image which will be displayed on the card. Add the URL of the image and optionally a title.</a:t>
            </a:r>
          </a:p>
          <a:p>
            <a:pPr marL="342900" marR="635" lvl="0" indent="-342900">
              <a:lnSpc>
                <a:spcPct val="108000"/>
              </a:lnSpc>
              <a:spcBef>
                <a:spcPts val="0"/>
              </a:spcBef>
              <a:spcAft>
                <a:spcPts val="940"/>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Video</a:t>
            </a:r>
            <a:r>
              <a:rPr lang="en-US" sz="1800" dirty="0">
                <a:solidFill>
                  <a:srgbClr val="000000"/>
                </a:solidFill>
                <a:effectLst/>
                <a:latin typeface="Segoe UI" panose="020B0502040204020203" pitchFamily="34" charset="0"/>
                <a:ea typeface="Segoe UI" panose="020B0502040204020203" pitchFamily="34" charset="0"/>
              </a:rPr>
              <a:t> you can add a video URL which needs to be a publicly available MP4 or a </a:t>
            </a:r>
            <a:r>
              <a:rPr lang="en-US" sz="1800" dirty="0" err="1">
                <a:solidFill>
                  <a:srgbClr val="000000"/>
                </a:solidFill>
                <a:effectLst/>
                <a:latin typeface="Segoe UI" panose="020B0502040204020203" pitchFamily="34" charset="0"/>
                <a:ea typeface="Segoe UI" panose="020B0502040204020203" pitchFamily="34" charset="0"/>
              </a:rPr>
              <a:t>youtube</a:t>
            </a:r>
            <a:r>
              <a:rPr lang="en-US" sz="1800" dirty="0">
                <a:solidFill>
                  <a:srgbClr val="000000"/>
                </a:solidFill>
                <a:effectLst/>
                <a:latin typeface="Segoe UI" panose="020B0502040204020203" pitchFamily="34" charset="0"/>
                <a:ea typeface="Segoe UI" panose="020B0502040204020203" pitchFamily="34" charset="0"/>
              </a:rPr>
              <a:t> video URL</a:t>
            </a:r>
          </a:p>
          <a:p>
            <a:pPr marL="342900" marR="635" lvl="0" indent="-342900">
              <a:lnSpc>
                <a:spcPct val="108000"/>
              </a:lnSpc>
              <a:spcBef>
                <a:spcPts val="0"/>
              </a:spcBef>
              <a:spcAft>
                <a:spcPts val="940"/>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Basic Cards </a:t>
            </a:r>
            <a:r>
              <a:rPr lang="en-US" sz="1800" dirty="0">
                <a:solidFill>
                  <a:srgbClr val="000000"/>
                </a:solidFill>
                <a:effectLst/>
                <a:latin typeface="Segoe UI" panose="020B0502040204020203" pitchFamily="34" charset="0"/>
                <a:ea typeface="Segoe UI" panose="020B0502040204020203" pitchFamily="34" charset="0"/>
              </a:rPr>
              <a:t>are simple cards that provide adaptive card like visuals however require standard input such as Title, Messages and the ability to add ‘Buttons’ with basic actions.</a:t>
            </a:r>
          </a:p>
          <a:p>
            <a:pPr marL="342900" marR="635" lvl="0" indent="-342900">
              <a:lnSpc>
                <a:spcPct val="108000"/>
              </a:lnSpc>
              <a:spcBef>
                <a:spcPts val="0"/>
              </a:spcBef>
              <a:spcAft>
                <a:spcPts val="93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Adaptive Cards </a:t>
            </a:r>
            <a:r>
              <a:rPr lang="en-US" sz="1800" dirty="0">
                <a:solidFill>
                  <a:srgbClr val="000000"/>
                </a:solidFill>
                <a:effectLst/>
                <a:latin typeface="Segoe UI" panose="020B0502040204020203" pitchFamily="34" charset="0"/>
                <a:ea typeface="Segoe UI" panose="020B0502040204020203" pitchFamily="34" charset="0"/>
              </a:rPr>
              <a:t>can be added which are platform agnostic cards designed to be flexible to suit the need at the time, including requesting action, displaying information so it is displayed with emphasis on specific information or more. Power Virtual Agents preview supports Adaptive Cards v.1.3 at the time of writing and currently only informational cards are supported (you cannot use </a:t>
            </a:r>
            <a:r>
              <a:rPr lang="en-US" sz="1800" dirty="0" err="1">
                <a:solidFill>
                  <a:srgbClr val="000000"/>
                </a:solidFill>
                <a:effectLst/>
                <a:latin typeface="Segoe UI" panose="020B0502040204020203" pitchFamily="34" charset="0"/>
                <a:ea typeface="Segoe UI" panose="020B0502040204020203" pitchFamily="34" charset="0"/>
              </a:rPr>
              <a:t>action.submit</a:t>
            </a:r>
            <a:r>
              <a:rPr lang="en-US" sz="1800" dirty="0">
                <a:solidFill>
                  <a:srgbClr val="000000"/>
                </a:solidFill>
                <a:effectLst/>
                <a:latin typeface="Segoe UI" panose="020B0502040204020203" pitchFamily="34" charset="0"/>
                <a:ea typeface="Segoe UI" panose="020B0502040204020203" pitchFamily="34" charset="0"/>
              </a:rPr>
              <a:t> to return a value).</a:t>
            </a:r>
          </a:p>
          <a:p>
            <a:pPr marL="342900" marR="635" lvl="0" indent="-342900">
              <a:lnSpc>
                <a:spcPct val="108000"/>
              </a:lnSpc>
              <a:spcBef>
                <a:spcPts val="0"/>
              </a:spcBef>
              <a:spcAft>
                <a:spcPts val="925"/>
              </a:spcAft>
              <a:buFont typeface="+mj-lt"/>
              <a:buAutoNum type="alphaUcPeriod"/>
            </a:pPr>
            <a:r>
              <a:rPr lang="en-US" sz="1800" b="1" dirty="0">
                <a:solidFill>
                  <a:srgbClr val="000000"/>
                </a:solidFill>
                <a:effectLst/>
                <a:latin typeface="Segoe UI" panose="020B0502040204020203" pitchFamily="34" charset="0"/>
                <a:ea typeface="Segoe UI" panose="020B0502040204020203" pitchFamily="34" charset="0"/>
              </a:rPr>
              <a:t>Quick Replies </a:t>
            </a:r>
            <a:r>
              <a:rPr lang="en-US" sz="1800" dirty="0">
                <a:solidFill>
                  <a:srgbClr val="000000"/>
                </a:solidFill>
                <a:effectLst/>
                <a:latin typeface="Segoe UI" panose="020B0502040204020203" pitchFamily="34" charset="0"/>
                <a:ea typeface="Segoe UI" panose="020B0502040204020203" pitchFamily="34" charset="0"/>
              </a:rPr>
              <a:t>allow users to select from specific options rather than have to type the response out in text based scenarios. They are optional so a user can still type or speak their own response, and should be used to provide common suggestions or to help give the user ideas on the type of information being asked.</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15542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71717"/>
                </a:solidFill>
                <a:effectLst/>
                <a:latin typeface="Segoe UI" panose="020B0502040204020203" pitchFamily="34" charset="0"/>
              </a:rPr>
              <a:t>Variables let you save responses from your customers in a conversation with your bot so that you can reuse them later in the conversation.</a:t>
            </a:r>
          </a:p>
          <a:p>
            <a:pPr algn="l"/>
            <a:r>
              <a:rPr lang="en-GB" b="0" i="0" dirty="0">
                <a:solidFill>
                  <a:srgbClr val="171717"/>
                </a:solidFill>
                <a:effectLst/>
                <a:latin typeface="Segoe UI" panose="020B0502040204020203" pitchFamily="34" charset="0"/>
              </a:rPr>
              <a:t>For example, you can save a customer's name in a variable called </a:t>
            </a:r>
            <a:r>
              <a:rPr lang="en-GB" b="0" i="0" dirty="0" err="1">
                <a:solidFill>
                  <a:srgbClr val="171717"/>
                </a:solidFill>
                <a:effectLst/>
                <a:latin typeface="Segoe UI" panose="020B0502040204020203" pitchFamily="34" charset="0"/>
              </a:rPr>
              <a:t>UserName</a:t>
            </a:r>
            <a:r>
              <a:rPr lang="en-GB" b="0" i="0" dirty="0">
                <a:solidFill>
                  <a:srgbClr val="171717"/>
                </a:solidFill>
                <a:effectLst/>
                <a:latin typeface="Segoe UI" panose="020B0502040204020203" pitchFamily="34" charset="0"/>
              </a:rPr>
              <a:t>. The bot can then address the customer by name as the conversation continues.</a:t>
            </a:r>
          </a:p>
          <a:p>
            <a:pPr algn="l"/>
            <a:r>
              <a:rPr lang="en-GB" b="0" i="0" dirty="0">
                <a:solidFill>
                  <a:srgbClr val="171717"/>
                </a:solidFill>
                <a:effectLst/>
                <a:latin typeface="Segoe UI" panose="020B0502040204020203" pitchFamily="34" charset="0"/>
              </a:rPr>
              <a:t>You can use variables to create logical expressions that dynamically route the customer down different conversation paths. </a:t>
            </a:r>
          </a:p>
          <a:p>
            <a:pPr algn="l"/>
            <a:r>
              <a:rPr lang="en-GB" b="0" i="0" dirty="0">
                <a:solidFill>
                  <a:srgbClr val="171717"/>
                </a:solidFill>
                <a:effectLst/>
                <a:latin typeface="Segoe UI" panose="020B0502040204020203" pitchFamily="34" charset="0"/>
              </a:rPr>
              <a:t>You can create a variable to use in a topic, or a bot (global) variable to use across topics.</a:t>
            </a:r>
          </a:p>
          <a:p>
            <a:pPr algn="l"/>
            <a:r>
              <a:rPr lang="en-GB" b="0" i="0" dirty="0">
                <a:solidFill>
                  <a:srgbClr val="171717"/>
                </a:solidFill>
                <a:effectLst/>
                <a:latin typeface="Segoe UI" panose="020B0502040204020203" pitchFamily="34" charset="0"/>
              </a:rPr>
              <a:t>You can also feed variables to Power Automate and Bot Framework Skills as input parameters, and save the output results from those actions.</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17E3B1F-D1E1-4CBE-B7EB-2E721F513D8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7935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Optional slide to ask participants to introduce themselves.</a:t>
            </a:r>
          </a:p>
        </p:txBody>
      </p:sp>
      <p:sp>
        <p:nvSpPr>
          <p:cNvPr id="4" name="Slide Number Placeholder 3"/>
          <p:cNvSpPr>
            <a:spLocks noGrp="1"/>
          </p:cNvSpPr>
          <p:nvPr>
            <p:ph type="sldNum" sz="quarter" idx="5"/>
          </p:nvPr>
        </p:nvSpPr>
        <p:spPr/>
        <p:txBody>
          <a:bodyPr/>
          <a:lstStyle/>
          <a:p>
            <a:fld id="{18287E96-0B21-454B-B488-458258EAA913}" type="slidenum">
              <a:rPr lang="en-US" smtClean="0"/>
              <a:t>6</a:t>
            </a:fld>
            <a:endParaRPr lang="en-US"/>
          </a:p>
        </p:txBody>
      </p:sp>
    </p:spTree>
    <p:extLst>
      <p:ext uri="{BB962C8B-B14F-4D97-AF65-F5344CB8AC3E}">
        <p14:creationId xmlns:p14="http://schemas.microsoft.com/office/powerpoint/2010/main" val="32330818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bot doesn’t follow the dialog script blindly. It intelligently uses all the information it has available to decide when to ask questions and when to skip them. </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For example, if the user provided information earlier in the conversation the bot will remember that and skip asking about it again.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82020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Go to another topic:</a:t>
            </a:r>
            <a:r>
              <a:rPr lang="en-US" sz="1800" dirty="0">
                <a:solidFill>
                  <a:srgbClr val="000000"/>
                </a:solidFill>
                <a:effectLst/>
                <a:latin typeface="Segoe UI" panose="020B0502040204020203" pitchFamily="34" charset="0"/>
                <a:ea typeface="Segoe UI" panose="020B0502040204020203" pitchFamily="34" charset="0"/>
              </a:rPr>
              <a:t> This node has an extended flyout menu where you can then go to another topic which needs to be selected</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End current topic:</a:t>
            </a:r>
            <a:r>
              <a:rPr lang="en-US" sz="1800" dirty="0">
                <a:solidFill>
                  <a:srgbClr val="000000"/>
                </a:solidFill>
                <a:effectLst/>
                <a:latin typeface="Segoe UI" panose="020B0502040204020203" pitchFamily="34" charset="0"/>
                <a:ea typeface="Segoe UI" panose="020B0502040204020203" pitchFamily="34" charset="0"/>
              </a:rPr>
              <a:t> This ends the current topic and it is used where the topic was called from another topic, from which it would be returned to where it was originally called from. This can also be used in branching conditions. If this is used to end an entire topic of branch, the behavior will operate like ‘End all topics’ below.</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End all topics:</a:t>
            </a:r>
            <a:r>
              <a:rPr lang="en-US" sz="1800" dirty="0">
                <a:solidFill>
                  <a:srgbClr val="000000"/>
                </a:solidFill>
                <a:effectLst/>
                <a:latin typeface="Segoe UI" panose="020B0502040204020203" pitchFamily="34" charset="0"/>
                <a:ea typeface="Segoe UI" panose="020B0502040204020203" pitchFamily="34" charset="0"/>
              </a:rPr>
              <a:t> End all active topics and the next message from the user will be as a new conversation, and the bot will trigger the most appropriate topic based on that user message, starting a new active topic. </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Transfer Conversation </a:t>
            </a:r>
            <a:r>
              <a:rPr lang="en-US" sz="1800" dirty="0">
                <a:solidFill>
                  <a:srgbClr val="000000"/>
                </a:solidFill>
                <a:effectLst/>
                <a:latin typeface="Segoe UI" panose="020B0502040204020203" pitchFamily="34" charset="0"/>
                <a:ea typeface="Segoe UI" panose="020B0502040204020203" pitchFamily="34" charset="0"/>
              </a:rPr>
              <a:t>is used to transfer to an agent and send a contextual message. (Not Supported in Preview)</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Clear all variables </a:t>
            </a:r>
            <a:r>
              <a:rPr lang="en-US" sz="1800" dirty="0">
                <a:solidFill>
                  <a:srgbClr val="000000"/>
                </a:solidFill>
                <a:effectLst/>
                <a:latin typeface="Segoe UI" panose="020B0502040204020203" pitchFamily="34" charset="0"/>
                <a:ea typeface="Segoe UI" panose="020B0502040204020203" pitchFamily="34" charset="0"/>
              </a:rPr>
              <a:t>clears all variable values. This is important if you want to begin or loop back into the same topic but take new values, especially if you have configured question behavior properties where a question could be skipped if it already had a value.</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Go to Step </a:t>
            </a:r>
            <a:r>
              <a:rPr lang="en-US" sz="1800" dirty="0">
                <a:solidFill>
                  <a:srgbClr val="000000"/>
                </a:solidFill>
                <a:effectLst/>
                <a:latin typeface="Segoe UI" panose="020B0502040204020203" pitchFamily="34" charset="0"/>
                <a:ea typeface="Segoe UI" panose="020B0502040204020203" pitchFamily="34" charset="0"/>
              </a:rPr>
              <a:t>allows a bot author to navigate to another node in the open topic. This is great for looping scenarios or if you want to gather more information from the user.</a:t>
            </a:r>
          </a:p>
          <a:p>
            <a:pPr marL="342900" marR="0" lvl="0" indent="-342900">
              <a:lnSpc>
                <a:spcPct val="107000"/>
              </a:lnSpc>
              <a:spcBef>
                <a:spcPts val="0"/>
              </a:spcBef>
              <a:spcAft>
                <a:spcPts val="5"/>
              </a:spcAft>
              <a:buFont typeface="Symbol" panose="05050102010706020507" pitchFamily="18" charset="2"/>
              <a:buChar char=""/>
            </a:pPr>
            <a:r>
              <a:rPr lang="en-US" sz="1800" b="1" dirty="0">
                <a:solidFill>
                  <a:srgbClr val="000000"/>
                </a:solidFill>
                <a:effectLst/>
                <a:latin typeface="Segoe UI" panose="020B0502040204020203" pitchFamily="34" charset="0"/>
                <a:ea typeface="Segoe UI" panose="020B0502040204020203" pitchFamily="34" charset="0"/>
              </a:rPr>
              <a:t>End Conversation </a:t>
            </a:r>
            <a:r>
              <a:rPr lang="en-US" sz="1800" dirty="0">
                <a:solidFill>
                  <a:srgbClr val="000000"/>
                </a:solidFill>
                <a:effectLst/>
                <a:latin typeface="Segoe UI" panose="020B0502040204020203" pitchFamily="34" charset="0"/>
                <a:ea typeface="Segoe UI" panose="020B0502040204020203" pitchFamily="34" charset="0"/>
              </a:rPr>
              <a:t>confirms the customer has their query answered and would be a natural end to a conversation.</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4E9446F-2BE3-491C-9C78-6EC00434ADF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4587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bot doesn’t follow the dialog script blindly. It intelligently uses all the information it has available to decide when to ask questions and when to skip them. </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For example, if the user provided information earlier in the conversation the bot will remember that and skip asking about it again.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79963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The bot doesn’t follow the dialog script blindly. It intelligently uses all the information it has available to decide when to ask questions and when to skip them. </a:t>
            </a:r>
          </a:p>
          <a:p>
            <a:pPr marL="0" indent="0">
              <a:buFont typeface="Arial" panose="020B0604020202020204" pitchFamily="34" charset="0"/>
              <a:buNone/>
            </a:pPr>
            <a:r>
              <a:rPr lang="en-US" sz="900" b="0" i="0" kern="1200" dirty="0">
                <a:solidFill>
                  <a:schemeClr val="tx1"/>
                </a:solidFill>
                <a:effectLst/>
                <a:latin typeface="Segoe UI Light" pitchFamily="34" charset="0"/>
                <a:ea typeface="+mn-ea"/>
                <a:cs typeface="+mn-cs"/>
              </a:rPr>
              <a:t>For example, if the user provided information earlier in the conversation the bot will remember that and skip asking about it again.</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9D20BC-8ADE-4EBF-9DD6-5992F62E471E}"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760773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defTabSz="906532">
              <a:defRPr/>
            </a:pPr>
            <a:endParaRPr lang="en-US" sz="1200">
              <a:solidFill>
                <a:prstClr val="black"/>
              </a:solidFill>
            </a:endParaRPr>
          </a:p>
        </p:txBody>
      </p:sp>
      <p:sp>
        <p:nvSpPr>
          <p:cNvPr id="5" name="Footer Placeholder 4"/>
          <p:cNvSpPr>
            <a:spLocks noGrp="1"/>
          </p:cNvSpPr>
          <p:nvPr>
            <p:ph type="ftr" sz="quarter" idx="11"/>
          </p:nvPr>
        </p:nvSpPr>
        <p:spPr/>
        <p:txBody>
          <a:bodyPr/>
          <a:lstStyle/>
          <a:p>
            <a:pPr marL="555441" defTabSz="888413"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7" name="Slide Number Placeholder 6"/>
          <p:cNvSpPr>
            <a:spLocks noGrp="1"/>
          </p:cNvSpPr>
          <p:nvPr>
            <p:ph type="sldNum" sz="quarter" idx="13"/>
          </p:nvPr>
        </p:nvSpPr>
        <p:spPr/>
        <p:txBody>
          <a:bodyPr/>
          <a:lstStyle/>
          <a:p>
            <a:pPr defTabSz="906532">
              <a:defRPr/>
            </a:pPr>
            <a:fld id="{B4008EB6-D09E-4580-8CD6-DDB14511944F}" type="slidenum">
              <a:rPr lang="en-US" sz="1200">
                <a:solidFill>
                  <a:prstClr val="black"/>
                </a:solidFill>
              </a:rPr>
              <a:pPr defTabSz="906532">
                <a:defRPr/>
              </a:pPr>
              <a:t>76</a:t>
            </a:fld>
            <a:endParaRPr lang="en-US" sz="1200">
              <a:solidFill>
                <a:prstClr val="black"/>
              </a:solidFill>
            </a:endParaRPr>
          </a:p>
        </p:txBody>
      </p:sp>
    </p:spTree>
    <p:extLst>
      <p:ext uri="{BB962C8B-B14F-4D97-AF65-F5344CB8AC3E}">
        <p14:creationId xmlns:p14="http://schemas.microsoft.com/office/powerpoint/2010/main" val="3781620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Power Automate </a:t>
            </a:r>
            <a:r>
              <a:rPr lang="en-US" sz="900" dirty="0">
                <a:latin typeface="Segoe UI Light" panose="020B0502040204020203" pitchFamily="34" charset="0"/>
                <a:cs typeface="Segoe UI Light" panose="020B0502040204020203" pitchFamily="34" charset="0"/>
              </a:rPr>
              <a:t>is a SaaS services that helps you </a:t>
            </a:r>
            <a:r>
              <a:rPr lang="en-US" sz="900" b="1" dirty="0">
                <a:latin typeface="Segoe UI Light" panose="020B0502040204020203" pitchFamily="34" charset="0"/>
                <a:cs typeface="Segoe UI Light" panose="020B0502040204020203" pitchFamily="34" charset="0"/>
              </a:rPr>
              <a:t>work smarter </a:t>
            </a:r>
            <a:r>
              <a:rPr lang="en-US" sz="900" dirty="0">
                <a:latin typeface="Segoe UI Light" panose="020B0502040204020203" pitchFamily="34" charset="0"/>
                <a:cs typeface="Segoe UI Light" panose="020B0502040204020203" pitchFamily="34" charset="0"/>
              </a:rPr>
              <a:t>by automating workflow across you’re a growing number</a:t>
            </a:r>
            <a:r>
              <a:rPr lang="en-US" sz="900" baseline="0" dirty="0">
                <a:latin typeface="Segoe UI Light" panose="020B0502040204020203" pitchFamily="34" charset="0"/>
                <a:cs typeface="Segoe UI Light" panose="020B0502040204020203" pitchFamily="34" charset="0"/>
              </a:rPr>
              <a:t> </a:t>
            </a:r>
            <a:r>
              <a:rPr lang="en-US" sz="900" dirty="0">
                <a:latin typeface="Segoe UI Light" panose="020B0502040204020203" pitchFamily="34" charset="0"/>
                <a:cs typeface="Segoe UI Light" panose="020B0502040204020203" pitchFamily="34" charset="0"/>
              </a:rPr>
              <a:t>apps and services</a:t>
            </a:r>
            <a:r>
              <a:rPr lang="en-US" sz="900" baseline="0" dirty="0">
                <a:latin typeface="Segoe UI Light" panose="020B0502040204020203" pitchFamily="34" charset="0"/>
                <a:cs typeface="Segoe UI Light" panose="020B0502040204020203" pitchFamily="34" charset="0"/>
              </a:rPr>
              <a:t> that business users </a:t>
            </a:r>
            <a:r>
              <a:rPr lang="en-US" sz="900" dirty="0">
                <a:latin typeface="Segoe UI Light" panose="020B0502040204020203" pitchFamily="34" charset="0"/>
                <a:cs typeface="Segoe UI Light" panose="020B0502040204020203" pitchFamily="34" charset="0"/>
              </a:rPr>
              <a:t>rely on. </a:t>
            </a:r>
          </a:p>
          <a:p>
            <a:endParaRPr lang="en-US" sz="900" kern="1200" dirty="0">
              <a:solidFill>
                <a:schemeClr val="tx1"/>
              </a:solidFill>
              <a:effectLst/>
              <a:latin typeface="+mn-lt"/>
              <a:ea typeface="+mn-ea"/>
              <a:cs typeface="+mn-cs"/>
            </a:endParaRPr>
          </a:p>
          <a:p>
            <a:r>
              <a:rPr lang="en-US" sz="900" kern="1200" dirty="0">
                <a:solidFill>
                  <a:schemeClr val="tx1"/>
                </a:solidFill>
                <a:effectLst/>
                <a:latin typeface="+mn-lt"/>
                <a:ea typeface="+mn-ea"/>
                <a:cs typeface="+mn-cs"/>
              </a:rPr>
              <a:t>The possible workflows span across a wide variety of possibilities, for example :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Get a notifications when a certain file is updated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Synchronize files by connecting your folders to keep data current, </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Automatically collect and organize your business data</a:t>
            </a:r>
          </a:p>
          <a:p>
            <a:pPr marL="171450" indent="-171450">
              <a:buFont typeface="Arial" panose="020B0604020202020204" pitchFamily="34" charset="0"/>
              <a:buChar char="•"/>
            </a:pPr>
            <a:r>
              <a:rPr lang="en-US" sz="900" kern="1200" dirty="0">
                <a:solidFill>
                  <a:schemeClr val="tx1"/>
                </a:solidFill>
                <a:effectLst/>
                <a:latin typeface="+mn-lt"/>
                <a:ea typeface="+mn-ea"/>
                <a:cs typeface="+mn-cs"/>
              </a:rPr>
              <a:t>Streamline approvals and get instant alerts.</a:t>
            </a:r>
          </a:p>
          <a:p>
            <a:endParaRPr lang="en-US" sz="9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dirty="0"/>
              <a:t>Power Automate </a:t>
            </a:r>
            <a:r>
              <a:rPr lang="en-US" sz="900" kern="1200" dirty="0">
                <a:solidFill>
                  <a:schemeClr val="tx1"/>
                </a:solidFill>
                <a:effectLst/>
                <a:latin typeface="+mn-lt"/>
                <a:ea typeface="+mn-ea"/>
                <a:cs typeface="+mn-cs"/>
              </a:rPr>
              <a:t>makes it possible to automate all of these scenarios and more. </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defTabSz="941253">
              <a:defRPr/>
            </a:pPr>
            <a:fld id="{5F2D3714-B553-A044-BA72-366907BA36B5}" type="slidenum">
              <a:rPr lang="en-US" sz="1200">
                <a:solidFill>
                  <a:prstClr val="black"/>
                </a:solidFill>
                <a:latin typeface="Calibri" panose="020F0502020204030204"/>
              </a:rPr>
              <a:pPr defTabSz="941253">
                <a:defRPr/>
              </a:pPr>
              <a:t>77</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7161745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part of the Power Virtual Agents license you get access to Power Automate. You will get access to over 450 premium connectors, which allow you to connect to third party services in a low-code graphical interface. </a:t>
            </a:r>
          </a:p>
          <a:p>
            <a:r>
              <a:rPr lang="en-US" dirty="0"/>
              <a:t> </a:t>
            </a:r>
          </a:p>
          <a:p>
            <a:r>
              <a:rPr lang="en-US" dirty="0"/>
              <a:t>You can connect to any third-party service that Power Automate supports. You can read and write data from the database and you can pass data back and forth between the chatbot and Power Automate flow. You also have access to a very convenient HTTP connector in Power Automate which allows you to use your chatbot invoke any third-party API that you might have. </a:t>
            </a:r>
          </a:p>
          <a:p>
            <a:endParaRPr lang="en-US" dirty="0"/>
          </a:p>
          <a:p>
            <a:r>
              <a:rPr lang="en-US" dirty="0"/>
              <a:t>With the UI based flow connector in Power Virtual Agents, you can create flows in Power Automate just for your chatbot and invoke them seamlessly from Power Virtual Agents.</a:t>
            </a:r>
          </a:p>
          <a:p>
            <a:endParaRPr lang="en-US" dirty="0"/>
          </a:p>
        </p:txBody>
      </p:sp>
      <p:sp>
        <p:nvSpPr>
          <p:cNvPr id="4" name="Slide Number Placeholder 3"/>
          <p:cNvSpPr>
            <a:spLocks noGrp="1"/>
          </p:cNvSpPr>
          <p:nvPr>
            <p:ph type="sldNum" sz="quarter" idx="5"/>
          </p:nvPr>
        </p:nvSpPr>
        <p:spPr/>
        <p:txBody>
          <a:bodyPr/>
          <a:lstStyle/>
          <a:p>
            <a:fld id="{3FD91FA7-5397-4E07-AD33-DA0D8B77A82B}" type="slidenum">
              <a:rPr lang="en-US" smtClean="0"/>
              <a:t>78</a:t>
            </a:fld>
            <a:endParaRPr lang="en-US"/>
          </a:p>
        </p:txBody>
      </p:sp>
    </p:spTree>
    <p:extLst>
      <p:ext uri="{BB962C8B-B14F-4D97-AF65-F5344CB8AC3E}">
        <p14:creationId xmlns:p14="http://schemas.microsoft.com/office/powerpoint/2010/main" val="30116760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91FA7-5397-4E07-AD33-DA0D8B77A82B}" type="slidenum">
              <a:rPr lang="en-US" smtClean="0"/>
              <a:t>79</a:t>
            </a:fld>
            <a:endParaRPr lang="en-US"/>
          </a:p>
        </p:txBody>
      </p:sp>
    </p:spTree>
    <p:extLst>
      <p:ext uri="{BB962C8B-B14F-4D97-AF65-F5344CB8AC3E}">
        <p14:creationId xmlns:p14="http://schemas.microsoft.com/office/powerpoint/2010/main" val="17921302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Automate has a huge range of templates, which provide you a quick way to get started with commonly used flows and automations, and are also a great way to learn.</a:t>
            </a:r>
          </a:p>
        </p:txBody>
      </p:sp>
      <p:sp>
        <p:nvSpPr>
          <p:cNvPr id="4" name="Slide Number Placeholder 3"/>
          <p:cNvSpPr>
            <a:spLocks noGrp="1"/>
          </p:cNvSpPr>
          <p:nvPr>
            <p:ph type="sldNum" sz="quarter" idx="10"/>
          </p:nvPr>
        </p:nvSpPr>
        <p:spPr/>
        <p:txBody>
          <a:bodyPr/>
          <a:lstStyle/>
          <a:p>
            <a:pPr defTabSz="905591">
              <a:defRPr/>
            </a:pPr>
            <a:fld id="{D4F38C9A-47B1-4C1B-BC8F-E2D495F6A1C9}" type="slidenum">
              <a:rPr lang="en-US" sz="1200">
                <a:solidFill>
                  <a:prstClr val="black"/>
                </a:solidFill>
                <a:latin typeface="Calibri" panose="020F0502020204030204"/>
              </a:rPr>
              <a:pPr defTabSz="905591">
                <a:defRPr/>
              </a:pPr>
              <a:t>80</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15919968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pPr>
            <a:r>
              <a:rPr lang="en-US" dirty="0">
                <a:solidFill>
                  <a:schemeClr val="bg1"/>
                </a:solidFill>
              </a:rPr>
              <a:t>Power Automate is powered by Microsoft </a:t>
            </a:r>
            <a:r>
              <a:rPr lang="en-US" dirty="0" err="1">
                <a:solidFill>
                  <a:schemeClr val="bg1"/>
                </a:solidFill>
              </a:rPr>
              <a:t>Dataverse</a:t>
            </a:r>
            <a:r>
              <a:rPr lang="en-US" dirty="0">
                <a:solidFill>
                  <a:schemeClr val="bg1"/>
                </a:solidFill>
              </a:rPr>
              <a:t>. </a:t>
            </a:r>
            <a:r>
              <a:rPr lang="en-US" dirty="0" err="1">
                <a:solidFill>
                  <a:schemeClr val="bg1"/>
                </a:solidFill>
              </a:rPr>
              <a:t>Dataverse</a:t>
            </a:r>
            <a:r>
              <a:rPr lang="en-US" dirty="0">
                <a:solidFill>
                  <a:schemeClr val="bg1"/>
                </a:solidFill>
              </a:rPr>
              <a:t> </a:t>
            </a:r>
            <a:r>
              <a:rPr lang="en-US" sz="1200" b="0" i="0" u="none" strike="noStrike" kern="1200" dirty="0">
                <a:solidFill>
                  <a:schemeClr val="bg1"/>
                </a:solidFill>
                <a:effectLst/>
                <a:latin typeface="Segoe UI Light" pitchFamily="34" charset="0"/>
                <a:ea typeface="+mn-ea"/>
                <a:cs typeface="+mn-cs"/>
              </a:rPr>
              <a:t>lets you securely store and manage data that's used by business applications. </a:t>
            </a:r>
            <a:endParaRPr lang="en-US" dirty="0">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EA71F5-D93E-443F-8A2C-BA86EB13E0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1178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may wish to highlight the PVA in a Day is currently under preview</a:t>
            </a:r>
          </a:p>
        </p:txBody>
      </p:sp>
      <p:sp>
        <p:nvSpPr>
          <p:cNvPr id="4" name="Slide Number Placeholder 3"/>
          <p:cNvSpPr>
            <a:spLocks noGrp="1"/>
          </p:cNvSpPr>
          <p:nvPr>
            <p:ph type="sldNum" sz="quarter" idx="5"/>
          </p:nvPr>
        </p:nvSpPr>
        <p:spPr/>
        <p:txBody>
          <a:bodyPr/>
          <a:lstStyle/>
          <a:p>
            <a:fld id="{18287E96-0B21-454B-B488-458258EAA913}" type="slidenum">
              <a:rPr lang="en-US" smtClean="0"/>
              <a:t>7</a:t>
            </a:fld>
            <a:endParaRPr lang="en-US"/>
          </a:p>
        </p:txBody>
      </p:sp>
    </p:spTree>
    <p:extLst>
      <p:ext uri="{BB962C8B-B14F-4D97-AF65-F5344CB8AC3E}">
        <p14:creationId xmlns:p14="http://schemas.microsoft.com/office/powerpoint/2010/main" val="37404301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Power Virtual Agents with Power Automate means your bot can do far more than just answer questions – it can take action on behalf of the customer. This can also include working with user authentication tokens, as we will see in the next section.</a:t>
            </a:r>
          </a:p>
          <a:p>
            <a:endParaRPr lang="en-US" dirty="0"/>
          </a:p>
          <a:p>
            <a:r>
              <a:rPr lang="en-US" dirty="0"/>
              <a:t>These are just some of the examples of the huge range of scenarios and use cases that can be enabled by Power Virtual Agents and Power Automate.</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626005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D91FA7-5397-4E07-AD33-DA0D8B77A82B}" type="slidenum">
              <a:rPr lang="en-US" smtClean="0"/>
              <a:t>83</a:t>
            </a:fld>
            <a:endParaRPr lang="en-US"/>
          </a:p>
        </p:txBody>
      </p:sp>
    </p:spTree>
    <p:extLst>
      <p:ext uri="{BB962C8B-B14F-4D97-AF65-F5344CB8AC3E}">
        <p14:creationId xmlns:p14="http://schemas.microsoft.com/office/powerpoint/2010/main" val="20013506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53EE6A3-7E79-4ACE-A926-13D561BB2C3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2/9/2023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7161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69AE4557-7C2C-4FD8-AC66-B61402499326}" type="datetime8">
              <a:rPr lang="en-US" smtClean="0">
                <a:solidFill>
                  <a:prstClr val="black"/>
                </a:solidFill>
              </a:rPr>
              <a:t>2/9/2023 3:06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87</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281488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to your Introduction to Conversational AI session and once completed, come back here to begin your Lab exercises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A3723069-FE27-44F1-B74F-20B5C3F8D606}"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489910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546692"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E8D93AD6-55B9-49C2-BCE3-CED23611B677}" type="datetime8">
              <a:rPr lang="en-US" smtClean="0"/>
              <a:t>2/9/2023 3:06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906285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3C3C41"/>
                </a:solidFill>
                <a:effectLst/>
                <a:uLnTx/>
                <a:uFillTx/>
                <a:latin typeface="Segoe UI"/>
                <a:ea typeface="+mn-ea"/>
                <a:cs typeface="+mn-cs"/>
              </a:rPr>
              <a:t>You can have one or more bots in your Microsoft </a:t>
            </a:r>
            <a:r>
              <a:rPr kumimoji="0" lang="en-US" sz="900" b="0" i="0" u="none" strike="noStrike" kern="1200" cap="none" spc="0" normalizeH="0" baseline="0" noProof="0" dirty="0" err="1">
                <a:ln>
                  <a:noFill/>
                </a:ln>
                <a:solidFill>
                  <a:srgbClr val="3C3C41"/>
                </a:solidFill>
                <a:effectLst/>
                <a:uLnTx/>
                <a:uFillTx/>
                <a:latin typeface="Segoe UI"/>
                <a:ea typeface="+mn-ea"/>
                <a:cs typeface="+mn-cs"/>
              </a:rPr>
              <a:t>Dataverse</a:t>
            </a:r>
            <a:r>
              <a:rPr kumimoji="0" lang="en-US" sz="900" b="0" i="0" u="none" strike="noStrike" kern="1200" cap="none" spc="0" normalizeH="0" baseline="0" noProof="0" dirty="0">
                <a:ln>
                  <a:noFill/>
                </a:ln>
                <a:solidFill>
                  <a:srgbClr val="3C3C41"/>
                </a:solidFill>
                <a:effectLst/>
                <a:uLnTx/>
                <a:uFillTx/>
                <a:latin typeface="Segoe UI"/>
                <a:ea typeface="+mn-ea"/>
                <a:cs typeface="+mn-cs"/>
              </a:rPr>
              <a:t> Environment.</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effectLst/>
                <a:uLnTx/>
                <a:uFillTx/>
                <a:latin typeface="Segoe UI"/>
                <a:ea typeface="+mn-ea"/>
                <a:cs typeface="+mn-cs"/>
              </a:rPr>
              <a:t>It’s common to have 25+ user topics within a chatbot. Within each topic you construct a conversation tree.</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3C3C41"/>
                </a:solidFill>
                <a:effectLst/>
                <a:uLnTx/>
                <a:uFillTx/>
                <a:latin typeface="Segoe UI"/>
                <a:ea typeface="+mn-ea"/>
                <a:cs typeface="+mn-cs"/>
              </a:rPr>
              <a:t>A conversation tree </a:t>
            </a:r>
            <a:r>
              <a:rPr kumimoji="0" lang="en-US" sz="900" b="0" i="0" u="none" strike="noStrike" kern="1200" cap="none" spc="0" normalizeH="0" baseline="0" noProof="0" dirty="0">
                <a:ln>
                  <a:noFill/>
                </a:ln>
                <a:solidFill>
                  <a:schemeClr val="bg1"/>
                </a:solidFill>
                <a:effectLst/>
                <a:uLnTx/>
                <a:uFillTx/>
                <a:latin typeface="Segoe UI"/>
                <a:ea typeface="+mn-ea"/>
                <a:cs typeface="+mn-cs"/>
              </a:rPr>
              <a:t>c</a:t>
            </a:r>
            <a:r>
              <a:rPr kumimoji="0" lang="en-US" sz="900" b="0" i="0" u="none" strike="noStrike" kern="1200" cap="none" spc="0" normalizeH="0" baseline="0" noProof="0" dirty="0">
                <a:ln>
                  <a:noFill/>
                </a:ln>
                <a:solidFill>
                  <a:schemeClr val="bg1"/>
                </a:solidFill>
                <a:effectLst/>
                <a:uLnTx/>
                <a:uFillTx/>
                <a:latin typeface="Segoe UI"/>
                <a:ea typeface="+mn-ea"/>
              </a:rPr>
              <a:t>onsists of trigger phrases, multiple nodes, conditions, the ability to use entities and call actions (flows or skills). Note that </a:t>
            </a:r>
            <a:r>
              <a:rPr kumimoji="0" lang="en-US" sz="900" b="0" i="0" u="none" strike="noStrike" kern="1200" cap="none" spc="0" normalizeH="0" baseline="0" noProof="0" dirty="0">
                <a:ln>
                  <a:noFill/>
                </a:ln>
                <a:effectLst/>
                <a:uLnTx/>
                <a:uFillTx/>
                <a:latin typeface="Segoe UI"/>
                <a:ea typeface="+mn-ea"/>
                <a:cs typeface="+mn-cs"/>
              </a:rPr>
              <a:t>to use Power Automate flows in a Power Virtual Agents chatbot they must be in a solution, within the same </a:t>
            </a:r>
            <a:r>
              <a:rPr kumimoji="0" lang="en-US" sz="900" b="0" i="0" u="none" strike="noStrike" kern="1200" cap="none" spc="0" normalizeH="0" baseline="0" noProof="0" dirty="0" err="1">
                <a:ln>
                  <a:noFill/>
                </a:ln>
                <a:effectLst/>
                <a:uLnTx/>
                <a:uFillTx/>
                <a:latin typeface="Segoe UI"/>
                <a:ea typeface="+mn-ea"/>
                <a:cs typeface="+mn-cs"/>
              </a:rPr>
              <a:t>Dataverse</a:t>
            </a:r>
            <a:r>
              <a:rPr kumimoji="0" lang="en-US" sz="900" b="0" i="0" u="none" strike="noStrike" kern="1200" cap="none" spc="0" normalizeH="0" baseline="0" noProof="0" dirty="0">
                <a:ln>
                  <a:noFill/>
                </a:ln>
                <a:effectLst/>
                <a:uLnTx/>
                <a:uFillTx/>
                <a:latin typeface="Segoe UI"/>
                <a:ea typeface="+mn-ea"/>
                <a:cs typeface="+mn-cs"/>
              </a:rPr>
              <a:t> environment as the chatbot</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chemeClr val="bg1"/>
                </a:solidFill>
                <a:effectLst/>
                <a:uLnTx/>
                <a:uFillTx/>
                <a:latin typeface="Segoe UI"/>
                <a:ea typeface="+mn-ea"/>
              </a:rPr>
              <a:t>You can redirect/call another user topic or system topic from within a conversation tree.</a:t>
            </a:r>
            <a:endParaRPr kumimoji="0" lang="en-US" sz="900" b="0" i="0" u="none" strike="noStrike" kern="1200" cap="none" spc="0" normalizeH="0" baseline="0" noProof="0" dirty="0">
              <a:ln>
                <a:noFill/>
              </a:ln>
              <a:solidFill>
                <a:schemeClr val="bg1"/>
              </a:solidFill>
              <a:effectLst/>
              <a:uLnTx/>
              <a:uFillTx/>
              <a:latin typeface="Segoe UI"/>
              <a:ea typeface="+mn-ea"/>
              <a:cs typeface="Calibr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dirty="0">
              <a:ln>
                <a:noFill/>
              </a:ln>
              <a:solidFill>
                <a:srgbClr val="3C3C41"/>
              </a:solidFill>
              <a:effectLst/>
              <a:uLnTx/>
              <a:uFillTx/>
              <a:latin typeface="Segoe UI"/>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Power Virtual Agents comes with:</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4 pre-defined user topics that you can use or delete. These are useful for learning or getting started</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Calibri"/>
              </a:rPr>
              <a:t>8 pre-defined system topics. Th</a:t>
            </a:r>
            <a:r>
              <a:rPr kumimoji="0" lang="en-US" sz="800" b="0" i="0" u="none" strike="noStrike" kern="1200" cap="none" spc="0" normalizeH="0" baseline="0" noProof="0" dirty="0">
                <a:ln>
                  <a:noFill/>
                </a:ln>
                <a:solidFill>
                  <a:srgbClr val="3C3C41"/>
                </a:solidFill>
                <a:effectLst/>
                <a:uLnTx/>
                <a:uFillTx/>
                <a:latin typeface="Segoe UI"/>
                <a:ea typeface="+mn-ea"/>
                <a:cs typeface="+mn-cs"/>
              </a:rPr>
              <a:t>ink of these as building blocks for your conversation. </a:t>
            </a:r>
            <a:r>
              <a:rPr kumimoji="0" lang="en-US" sz="800" b="0" i="0" u="none" strike="noStrike" kern="1200" cap="none" spc="0" normalizeH="0" baseline="0" noProof="0" dirty="0">
                <a:ln>
                  <a:noFill/>
                </a:ln>
                <a:effectLst/>
                <a:uLnTx/>
                <a:uFillTx/>
                <a:latin typeface="Segoe UI"/>
                <a:ea typeface="+mn-ea"/>
                <a:cs typeface="+mn-cs"/>
              </a:rPr>
              <a:t>They include: Greeting, Goodbye, End of conversation survey etc. Recommend minimal editing only for these topics e.g., greeting message only.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800" b="0" i="0" u="none" strike="noStrike" kern="1200" cap="none" spc="0" normalizeH="0" baseline="0" noProof="0" dirty="0">
              <a:ln>
                <a:noFill/>
              </a:ln>
              <a:solidFill>
                <a:srgbClr val="3C3C41"/>
              </a:solidFill>
              <a:effectLst/>
              <a:uLnTx/>
              <a:uFillTx/>
              <a:latin typeface="Segoe UI"/>
              <a:ea typeface="+mn-ea"/>
              <a:cs typeface="+mn-cs"/>
            </a:endParaRP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C1AD8C-834C-4A71-9F19-18437D8B5B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2/9/2023 3:06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494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 Id="rId4" Type="http://schemas.openxmlformats.org/officeDocument/2006/relationships/image" Target="../media/image9.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16.jp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Master" Target="../slideMasters/slideMaster4.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4.xml"/><Relationship Id="rId4" Type="http://schemas.openxmlformats.org/officeDocument/2006/relationships/image" Target="../media/image22.jp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Master" Target="../slideMasters/slideMaster4.xml"/><Relationship Id="rId5" Type="http://schemas.openxmlformats.org/officeDocument/2006/relationships/image" Target="../media/image26.jpg"/><Relationship Id="rId4" Type="http://schemas.openxmlformats.org/officeDocument/2006/relationships/image" Target="../media/image25.jp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Master" Target="../slideMasters/slideMaster4.xml"/><Relationship Id="rId6" Type="http://schemas.openxmlformats.org/officeDocument/2006/relationships/image" Target="../media/image27.jpg"/><Relationship Id="rId5" Type="http://schemas.openxmlformats.org/officeDocument/2006/relationships/image" Target="../media/image17.jpg"/><Relationship Id="rId4" Type="http://schemas.openxmlformats.org/officeDocument/2006/relationships/image" Target="../media/image16.jp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Master" Target="../slideMasters/slideMaster4.xml"/><Relationship Id="rId4" Type="http://schemas.openxmlformats.org/officeDocument/2006/relationships/image" Target="../media/image16.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Master" Target="../slideMasters/slideMaster4.xml"/><Relationship Id="rId5" Type="http://schemas.openxmlformats.org/officeDocument/2006/relationships/image" Target="../media/image17.jpg"/><Relationship Id="rId4" Type="http://schemas.openxmlformats.org/officeDocument/2006/relationships/image" Target="../media/image16.jp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0.jpg"/><Relationship Id="rId1" Type="http://schemas.openxmlformats.org/officeDocument/2006/relationships/slideMaster" Target="../slideMasters/slideMaster4.xml"/><Relationship Id="rId6" Type="http://schemas.openxmlformats.org/officeDocument/2006/relationships/image" Target="../media/image27.jpg"/><Relationship Id="rId5" Type="http://schemas.openxmlformats.org/officeDocument/2006/relationships/image" Target="../media/image17.jpg"/><Relationship Id="rId4" Type="http://schemas.openxmlformats.org/officeDocument/2006/relationships/image" Target="../media/image16.jp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4.xml"/><Relationship Id="rId6" Type="http://schemas.openxmlformats.org/officeDocument/2006/relationships/image" Target="../media/image31.png"/><Relationship Id="rId11" Type="http://schemas.microsoft.com/office/2007/relationships/hdphoto" Target="../media/hdphoto5.wdp"/><Relationship Id="rId5" Type="http://schemas.microsoft.com/office/2007/relationships/hdphoto" Target="../media/hdphoto2.wdp"/><Relationship Id="rId10" Type="http://schemas.openxmlformats.org/officeDocument/2006/relationships/image" Target="../media/image33.png"/><Relationship Id="rId4" Type="http://schemas.openxmlformats.org/officeDocument/2006/relationships/image" Target="../media/image30.png"/><Relationship Id="rId9" Type="http://schemas.microsoft.com/office/2007/relationships/hdphoto" Target="../media/hdphoto4.wdp"/></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72998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pic>
        <p:nvPicPr>
          <p:cNvPr id="11" name="Picture 10" descr="A picture containing drawing&#10;&#10;Description automatically generated">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grpSp>
        <p:nvGrpSpPr>
          <p:cNvPr id="4" name="Group 3">
            <a:extLst>
              <a:ext uri="{FF2B5EF4-FFF2-40B4-BE49-F238E27FC236}">
                <a16:creationId xmlns:a16="http://schemas.microsoft.com/office/drawing/2014/main" id="{FE865541-F9AD-42D5-A926-4511F0E0B40C}"/>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5235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5" y="449302"/>
            <a:ext cx="1366061" cy="292568"/>
          </a:xfrm>
          <a:prstGeom prst="rect">
            <a:avLst/>
          </a:prstGeom>
        </p:spPr>
      </p:pic>
    </p:spTree>
    <p:extLst>
      <p:ext uri="{BB962C8B-B14F-4D97-AF65-F5344CB8AC3E}">
        <p14:creationId xmlns:p14="http://schemas.microsoft.com/office/powerpoint/2010/main" val="2703183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375903607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grpSp>
        <p:nvGrpSpPr>
          <p:cNvPr id="10" name="Group 9">
            <a:extLst>
              <a:ext uri="{FF2B5EF4-FFF2-40B4-BE49-F238E27FC236}">
                <a16:creationId xmlns:a16="http://schemas.microsoft.com/office/drawing/2014/main" id="{635FAAF4-4A04-4D7D-91A0-F5187C15DBAB}"/>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12" descr="A picture containing drawing&#10;&#10;Description automatically generated">
            <a:extLst>
              <a:ext uri="{FF2B5EF4-FFF2-40B4-BE49-F238E27FC236}">
                <a16:creationId xmlns:a16="http://schemas.microsoft.com/office/drawing/2014/main" id="{E6B07396-3169-457E-A2F3-6468D83354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Tree>
    <p:extLst>
      <p:ext uri="{BB962C8B-B14F-4D97-AF65-F5344CB8AC3E}">
        <p14:creationId xmlns:p14="http://schemas.microsoft.com/office/powerpoint/2010/main" val="3127290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3" name="Picture 12" descr="Microsoft Power Platform logo">
            <a:extLst>
              <a:ext uri="{FF2B5EF4-FFF2-40B4-BE49-F238E27FC236}">
                <a16:creationId xmlns:a16="http://schemas.microsoft.com/office/drawing/2014/main" id="{E6B07396-3169-457E-A2F3-6468D83354F3}"/>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grpSp>
        <p:nvGrpSpPr>
          <p:cNvPr id="2" name="Group 1">
            <a:extLst>
              <a:ext uri="{FF2B5EF4-FFF2-40B4-BE49-F238E27FC236}">
                <a16:creationId xmlns:a16="http://schemas.microsoft.com/office/drawing/2014/main" id="{04628F04-DDA8-4CF8-8D4C-CA07214B9151}"/>
              </a:ext>
              <a:ext uri="{C183D7F6-B498-43B3-948B-1728B52AA6E4}">
                <adec:decorative xmlns:adec="http://schemas.microsoft.com/office/drawing/2017/decorative" val="1"/>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 uri="{C183D7F6-B498-43B3-948B-1728B52AA6E4}">
                  <adec:decorative xmlns:adec="http://schemas.microsoft.com/office/drawing/2017/decorative" val="1"/>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 uri="{C183D7F6-B498-43B3-948B-1728B52AA6E4}">
                  <adec:decorative xmlns:adec="http://schemas.microsoft.com/office/drawing/2017/decorative" val="1"/>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 uri="{C183D7F6-B498-43B3-948B-1728B52AA6E4}">
                  <adec:decorative xmlns:adec="http://schemas.microsoft.com/office/drawing/2017/decorative" val="1"/>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 uri="{C183D7F6-B498-43B3-948B-1728B52AA6E4}">
                  <adec:decorative xmlns:adec="http://schemas.microsoft.com/office/drawing/2017/decorative" val="1"/>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 uri="{C183D7F6-B498-43B3-948B-1728B52AA6E4}">
                  <adec:decorative xmlns:adec="http://schemas.microsoft.com/office/drawing/2017/decorative" val="1"/>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 uri="{C183D7F6-B498-43B3-948B-1728B52AA6E4}">
                  <adec:decorative xmlns:adec="http://schemas.microsoft.com/office/drawing/2017/decorative" val="1"/>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 uri="{C183D7F6-B498-43B3-948B-1728B52AA6E4}">
                  <adec:decorative xmlns:adec="http://schemas.microsoft.com/office/drawing/2017/decorative" val="1"/>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351683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369502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857349A5-0A4B-4644-B182-54AD101FD323}"/>
              </a:ext>
            </a:extLst>
          </p:cNvPr>
          <p:cNvSpPr/>
          <p:nvPr userDrawn="1"/>
        </p:nvSpPr>
        <p:spPr bwMode="auto">
          <a:xfrm rot="20693024" flipH="1">
            <a:off x="6914400" y="636124"/>
            <a:ext cx="2870200" cy="4495800"/>
          </a:xfrm>
          <a:prstGeom prst="parallelogram">
            <a:avLst>
              <a:gd name="adj" fmla="val 68620"/>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6C28B3E-A96A-4C6B-9D1F-0328A25C2FC3}"/>
              </a:ext>
            </a:extLst>
          </p:cNvPr>
          <p:cNvSpPr/>
          <p:nvPr userDrawn="1"/>
        </p:nvSpPr>
        <p:spPr bwMode="auto">
          <a:xfrm>
            <a:off x="0" y="3"/>
            <a:ext cx="11258804" cy="6857998"/>
          </a:xfrm>
          <a:custGeom>
            <a:avLst/>
            <a:gdLst>
              <a:gd name="connsiteX0" fmla="*/ 0 w 11258804"/>
              <a:gd name="connsiteY0" fmla="*/ 0 h 6857998"/>
              <a:gd name="connsiteX1" fmla="*/ 5813327 w 11258804"/>
              <a:gd name="connsiteY1" fmla="*/ 0 h 6857998"/>
              <a:gd name="connsiteX2" fmla="*/ 11258804 w 11258804"/>
              <a:gd name="connsiteY2" fmla="*/ 6857998 h 6857998"/>
              <a:gd name="connsiteX3" fmla="*/ 0 w 11258804"/>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258804" h="6857998">
                <a:moveTo>
                  <a:pt x="0" y="0"/>
                </a:moveTo>
                <a:lnTo>
                  <a:pt x="5813327" y="0"/>
                </a:lnTo>
                <a:lnTo>
                  <a:pt x="11258804" y="6857998"/>
                </a:lnTo>
                <a:lnTo>
                  <a:pt x="0" y="6857998"/>
                </a:ln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arallelogram 20">
            <a:extLst>
              <a:ext uri="{FF2B5EF4-FFF2-40B4-BE49-F238E27FC236}">
                <a16:creationId xmlns:a16="http://schemas.microsoft.com/office/drawing/2014/main" id="{4AEB5DC5-93BC-4D81-A88B-A0BF890057AB}"/>
              </a:ext>
            </a:extLst>
          </p:cNvPr>
          <p:cNvSpPr/>
          <p:nvPr userDrawn="1"/>
        </p:nvSpPr>
        <p:spPr bwMode="auto">
          <a:xfrm rot="20781083" flipH="1">
            <a:off x="7318935" y="1133136"/>
            <a:ext cx="3848100" cy="4495800"/>
          </a:xfrm>
          <a:prstGeom prst="parallelogram">
            <a:avLst>
              <a:gd name="adj" fmla="val 52778"/>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Parallelogram 23">
            <a:extLst>
              <a:ext uri="{FF2B5EF4-FFF2-40B4-BE49-F238E27FC236}">
                <a16:creationId xmlns:a16="http://schemas.microsoft.com/office/drawing/2014/main" id="{79625123-FD9E-43A7-8E3A-697C3FD1ED44}"/>
              </a:ext>
            </a:extLst>
          </p:cNvPr>
          <p:cNvSpPr/>
          <p:nvPr userDrawn="1"/>
        </p:nvSpPr>
        <p:spPr bwMode="auto">
          <a:xfrm rot="20693024" flipH="1">
            <a:off x="7688515" y="996005"/>
            <a:ext cx="2013073" cy="4495800"/>
          </a:xfrm>
          <a:prstGeom prst="parallelogram">
            <a:avLst>
              <a:gd name="adj" fmla="val 97230"/>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p:cNvSpPr>
            <a:spLocks noGrp="1"/>
          </p:cNvSpPr>
          <p:nvPr userDrawn="1">
            <p:ph type="title" hasCustomPrompt="1"/>
          </p:nvPr>
        </p:nvSpPr>
        <p:spPr>
          <a:xfrm>
            <a:off x="455994" y="1903187"/>
            <a:ext cx="7454643" cy="1045028"/>
          </a:xfrm>
          <a:noFill/>
        </p:spPr>
        <p:txBody>
          <a:bodyPr vert="horz" wrap="square" lIns="0" tIns="0" rIns="0" bIns="0" rtlCol="0" anchor="b" anchorCtr="0">
            <a:noAutofit/>
          </a:bodyPr>
          <a:lstStyle>
            <a:lvl1pPr>
              <a:defRPr lang="en-US" sz="5400" spc="-49" baseline="0" dirty="0">
                <a:solidFill>
                  <a:schemeClr val="tx1"/>
                </a:solidFill>
              </a:defRPr>
            </a:lvl1pPr>
          </a:lstStyle>
          <a:p>
            <a:pPr marL="0" lvl="0">
              <a:lnSpc>
                <a:spcPts val="5490"/>
              </a:lnSpc>
            </a:pPr>
            <a:r>
              <a:rPr lang="en-US"/>
              <a:t>Section title</a:t>
            </a:r>
          </a:p>
        </p:txBody>
      </p:sp>
      <p:sp>
        <p:nvSpPr>
          <p:cNvPr id="10" name="Text Placeholder 9">
            <a:extLst>
              <a:ext uri="{FF2B5EF4-FFF2-40B4-BE49-F238E27FC236}">
                <a16:creationId xmlns:a16="http://schemas.microsoft.com/office/drawing/2014/main" id="{350DC254-6875-4D67-A047-52E8F146FA57}"/>
              </a:ext>
            </a:extLst>
          </p:cNvPr>
          <p:cNvSpPr>
            <a:spLocks noGrp="1"/>
          </p:cNvSpPr>
          <p:nvPr userDrawn="1">
            <p:ph type="body" sz="quarter" idx="10"/>
          </p:nvPr>
        </p:nvSpPr>
        <p:spPr>
          <a:xfrm>
            <a:off x="455994" y="2948216"/>
            <a:ext cx="7454643" cy="923330"/>
          </a:xfrm>
        </p:spPr>
        <p:txBody>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a:t>Click to edit Master text styles</a:t>
            </a:r>
          </a:p>
          <a:p>
            <a:pPr lvl="1"/>
            <a:endParaRPr lang="en-IN"/>
          </a:p>
        </p:txBody>
      </p:sp>
      <p:grpSp>
        <p:nvGrpSpPr>
          <p:cNvPr id="11" name="Group 10">
            <a:extLst>
              <a:ext uri="{FF2B5EF4-FFF2-40B4-BE49-F238E27FC236}">
                <a16:creationId xmlns:a16="http://schemas.microsoft.com/office/drawing/2014/main" id="{0F12E994-2A54-434E-8541-F5A40FC47E1B}"/>
              </a:ext>
            </a:extLst>
          </p:cNvPr>
          <p:cNvGrpSpPr/>
          <p:nvPr userDrawn="1"/>
        </p:nvGrpSpPr>
        <p:grpSpPr>
          <a:xfrm>
            <a:off x="436266" y="439739"/>
            <a:ext cx="2997420" cy="302132"/>
            <a:chOff x="436266" y="439739"/>
            <a:chExt cx="2997420" cy="302132"/>
          </a:xfrm>
        </p:grpSpPr>
        <p:pic>
          <p:nvPicPr>
            <p:cNvPr id="12" name="Picture 11" descr="A picture containing drawing&#10;&#10;Description automatically generated">
              <a:extLst>
                <a:ext uri="{FF2B5EF4-FFF2-40B4-BE49-F238E27FC236}">
                  <a16:creationId xmlns:a16="http://schemas.microsoft.com/office/drawing/2014/main" id="{4676D26A-0F15-4269-9714-5F54F9A34D81}"/>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C7BB646-8513-4330-8055-3E3076530F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14" name="Footer Placeholder 1">
            <a:extLst>
              <a:ext uri="{FF2B5EF4-FFF2-40B4-BE49-F238E27FC236}">
                <a16:creationId xmlns:a16="http://schemas.microsoft.com/office/drawing/2014/main" id="{6F4CFAC4-9A5A-4190-9A24-E2B7B7518E89}"/>
              </a:ext>
            </a:extLst>
          </p:cNvPr>
          <p:cNvSpPr txBox="1">
            <a:spLocks/>
          </p:cNvSpPr>
          <p:nvPr userDrawn="1"/>
        </p:nvSpPr>
        <p:spPr>
          <a:xfrm>
            <a:off x="-340711" y="6655059"/>
            <a:ext cx="11187138" cy="118296"/>
          </a:xfrm>
          <a:prstGeom prst="rect">
            <a:avLst/>
          </a:prstGeom>
        </p:spPr>
        <p:txBody>
          <a:bodyPr vert="horz" lIns="0" tIns="45720" rIns="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1"/>
                </a:solidFill>
              </a:rPr>
              <a:t>								                      Microsoft Power Virtual Agents</a:t>
            </a:r>
          </a:p>
        </p:txBody>
      </p:sp>
    </p:spTree>
    <p:extLst>
      <p:ext uri="{BB962C8B-B14F-4D97-AF65-F5344CB8AC3E}">
        <p14:creationId xmlns:p14="http://schemas.microsoft.com/office/powerpoint/2010/main" val="2941165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67666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52" name="Freeform: Shape 51">
            <a:extLst>
              <a:ext uri="{FF2B5EF4-FFF2-40B4-BE49-F238E27FC236}">
                <a16:creationId xmlns:a16="http://schemas.microsoft.com/office/drawing/2014/main" id="{A62A89DE-27AA-4053-9742-A988EB871AFE}"/>
              </a:ext>
            </a:extLst>
          </p:cNvPr>
          <p:cNvSpPr/>
          <p:nvPr userDrawn="1"/>
        </p:nvSpPr>
        <p:spPr bwMode="auto">
          <a:xfrm>
            <a:off x="0" y="1730978"/>
            <a:ext cx="10390502" cy="5127023"/>
          </a:xfrm>
          <a:custGeom>
            <a:avLst/>
            <a:gdLst>
              <a:gd name="connsiteX0" fmla="*/ 0 w 10390502"/>
              <a:gd name="connsiteY0" fmla="*/ 0 h 5127023"/>
              <a:gd name="connsiteX1" fmla="*/ 6319476 w 10390502"/>
              <a:gd name="connsiteY1" fmla="*/ 0 h 5127023"/>
              <a:gd name="connsiteX2" fmla="*/ 10390502 w 10390502"/>
              <a:gd name="connsiteY2" fmla="*/ 5127023 h 5127023"/>
              <a:gd name="connsiteX3" fmla="*/ 0 w 10390502"/>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390502" h="5127023">
                <a:moveTo>
                  <a:pt x="0" y="0"/>
                </a:moveTo>
                <a:lnTo>
                  <a:pt x="6319476" y="0"/>
                </a:lnTo>
                <a:lnTo>
                  <a:pt x="10390502" y="5127023"/>
                </a:lnTo>
                <a:lnTo>
                  <a:pt x="0" y="5127023"/>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2924777"/>
            <a:ext cx="6649655" cy="1473396"/>
          </a:xfrm>
          <a:noFill/>
        </p:spPr>
        <p:txBody>
          <a:bodyPr lIns="0" tIns="0" rIns="0" bIns="0" anchor="t" anchorCtr="0"/>
          <a:lstStyle>
            <a:lvl1pPr>
              <a:lnSpc>
                <a:spcPct val="100000"/>
              </a:lnSpc>
              <a:spcAft>
                <a:spcPts val="1274"/>
              </a:spcAft>
              <a:defRPr sz="5400" spc="-49" baseline="0">
                <a:solidFill>
                  <a:srgbClr val="0B556A"/>
                </a:solidFill>
              </a:defRPr>
            </a:lvl1pPr>
          </a:lstStyle>
          <a:p>
            <a:r>
              <a:rPr lang="en-US"/>
              <a:t>Thank you.</a:t>
            </a:r>
          </a:p>
        </p:txBody>
      </p:sp>
      <p:sp>
        <p:nvSpPr>
          <p:cNvPr id="22" name="Freeform: Shape 21">
            <a:extLst>
              <a:ext uri="{FF2B5EF4-FFF2-40B4-BE49-F238E27FC236}">
                <a16:creationId xmlns:a16="http://schemas.microsoft.com/office/drawing/2014/main" id="{5EEBEC9D-74E8-4DDF-94FD-832163FEA1CD}"/>
              </a:ext>
            </a:extLst>
          </p:cNvPr>
          <p:cNvSpPr/>
          <p:nvPr userDrawn="1"/>
        </p:nvSpPr>
        <p:spPr bwMode="auto">
          <a:xfrm>
            <a:off x="1" y="0"/>
            <a:ext cx="10166761" cy="5127023"/>
          </a:xfrm>
          <a:custGeom>
            <a:avLst/>
            <a:gdLst>
              <a:gd name="connsiteX0" fmla="*/ 0 w 10166761"/>
              <a:gd name="connsiteY0" fmla="*/ 0 h 5127023"/>
              <a:gd name="connsiteX1" fmla="*/ 6095735 w 10166761"/>
              <a:gd name="connsiteY1" fmla="*/ 0 h 5127023"/>
              <a:gd name="connsiteX2" fmla="*/ 10166761 w 10166761"/>
              <a:gd name="connsiteY2" fmla="*/ 5127023 h 5127023"/>
              <a:gd name="connsiteX3" fmla="*/ 0 w 10166761"/>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166761" h="5127023">
                <a:moveTo>
                  <a:pt x="0" y="0"/>
                </a:moveTo>
                <a:lnTo>
                  <a:pt x="6095735" y="0"/>
                </a:lnTo>
                <a:lnTo>
                  <a:pt x="10166761" y="5127023"/>
                </a:lnTo>
                <a:lnTo>
                  <a:pt x="0" y="5127023"/>
                </a:lnTo>
                <a:close/>
              </a:path>
            </a:pathLst>
          </a:custGeom>
          <a:solidFill>
            <a:schemeClr val="bg1">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EB94D9F-5513-4483-8525-DEE96777D8F8}"/>
              </a:ext>
            </a:extLst>
          </p:cNvPr>
          <p:cNvGrpSpPr/>
          <p:nvPr userDrawn="1"/>
        </p:nvGrpSpPr>
        <p:grpSpPr>
          <a:xfrm>
            <a:off x="436266" y="439739"/>
            <a:ext cx="2997420" cy="302132"/>
            <a:chOff x="436266" y="439739"/>
            <a:chExt cx="2997420" cy="302132"/>
          </a:xfrm>
        </p:grpSpPr>
        <p:pic>
          <p:nvPicPr>
            <p:cNvPr id="16" name="Picture 15" descr="A picture containing drawing&#10;&#10;Description automatically generated">
              <a:extLst>
                <a:ext uri="{FF2B5EF4-FFF2-40B4-BE49-F238E27FC236}">
                  <a16:creationId xmlns:a16="http://schemas.microsoft.com/office/drawing/2014/main" id="{515FF12B-6BAF-4B9B-B0B9-69F8FA4B839E}"/>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F87E7C30-1DE7-4895-9F2D-710BFB74B1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47" name="Freeform: Shape 46">
            <a:extLst>
              <a:ext uri="{FF2B5EF4-FFF2-40B4-BE49-F238E27FC236}">
                <a16:creationId xmlns:a16="http://schemas.microsoft.com/office/drawing/2014/main" id="{064FA8D8-25B7-490D-97EC-8E6F7A1141F9}"/>
              </a:ext>
            </a:extLst>
          </p:cNvPr>
          <p:cNvSpPr/>
          <p:nvPr userDrawn="1"/>
        </p:nvSpPr>
        <p:spPr bwMode="auto">
          <a:xfrm rot="20632719">
            <a:off x="9007751" y="-640131"/>
            <a:ext cx="3774884" cy="5901779"/>
          </a:xfrm>
          <a:custGeom>
            <a:avLst/>
            <a:gdLst>
              <a:gd name="connsiteX0" fmla="*/ 0 w 3774884"/>
              <a:gd name="connsiteY0" fmla="*/ 0 h 5901779"/>
              <a:gd name="connsiteX1" fmla="*/ 3774884 w 3774884"/>
              <a:gd name="connsiteY1" fmla="*/ 1091088 h 5901779"/>
              <a:gd name="connsiteX2" fmla="*/ 2384408 w 3774884"/>
              <a:gd name="connsiteY2" fmla="*/ 5901779 h 5901779"/>
            </a:gdLst>
            <a:ahLst/>
            <a:cxnLst>
              <a:cxn ang="0">
                <a:pos x="connsiteX0" y="connsiteY0"/>
              </a:cxn>
              <a:cxn ang="0">
                <a:pos x="connsiteX1" y="connsiteY1"/>
              </a:cxn>
              <a:cxn ang="0">
                <a:pos x="connsiteX2" y="connsiteY2"/>
              </a:cxn>
            </a:cxnLst>
            <a:rect l="l" t="t" r="r" b="b"/>
            <a:pathLst>
              <a:path w="3774884" h="5901779">
                <a:moveTo>
                  <a:pt x="0" y="0"/>
                </a:moveTo>
                <a:lnTo>
                  <a:pt x="3774884" y="1091088"/>
                </a:lnTo>
                <a:lnTo>
                  <a:pt x="2384408" y="590177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1D5C2830-747F-47FC-B4F2-8BF1A1310B1A}"/>
              </a:ext>
            </a:extLst>
          </p:cNvPr>
          <p:cNvSpPr/>
          <p:nvPr userDrawn="1"/>
        </p:nvSpPr>
        <p:spPr bwMode="auto">
          <a:xfrm rot="20632719">
            <a:off x="9299869" y="-581406"/>
            <a:ext cx="3428583" cy="5360361"/>
          </a:xfrm>
          <a:custGeom>
            <a:avLst/>
            <a:gdLst>
              <a:gd name="connsiteX0" fmla="*/ 0 w 3428583"/>
              <a:gd name="connsiteY0" fmla="*/ 0 h 5360361"/>
              <a:gd name="connsiteX1" fmla="*/ 3428583 w 3428583"/>
              <a:gd name="connsiteY1" fmla="*/ 990994 h 5360361"/>
              <a:gd name="connsiteX2" fmla="*/ 2165666 w 3428583"/>
              <a:gd name="connsiteY2" fmla="*/ 5360361 h 5360361"/>
            </a:gdLst>
            <a:ahLst/>
            <a:cxnLst>
              <a:cxn ang="0">
                <a:pos x="connsiteX0" y="connsiteY0"/>
              </a:cxn>
              <a:cxn ang="0">
                <a:pos x="connsiteX1" y="connsiteY1"/>
              </a:cxn>
              <a:cxn ang="0">
                <a:pos x="connsiteX2" y="connsiteY2"/>
              </a:cxn>
            </a:cxnLst>
            <a:rect l="l" t="t" r="r" b="b"/>
            <a:pathLst>
              <a:path w="3428583" h="5360361">
                <a:moveTo>
                  <a:pt x="0" y="0"/>
                </a:moveTo>
                <a:lnTo>
                  <a:pt x="3428583" y="990994"/>
                </a:lnTo>
                <a:lnTo>
                  <a:pt x="2165666" y="536036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2D117E6-4D7E-4E2D-A29F-C179F09A2CAF}"/>
              </a:ext>
            </a:extLst>
          </p:cNvPr>
          <p:cNvSpPr/>
          <p:nvPr userDrawn="1"/>
        </p:nvSpPr>
        <p:spPr bwMode="auto">
          <a:xfrm rot="20632719">
            <a:off x="9500504" y="-541072"/>
            <a:ext cx="3190733" cy="4988497"/>
          </a:xfrm>
          <a:custGeom>
            <a:avLst/>
            <a:gdLst>
              <a:gd name="connsiteX0" fmla="*/ 0 w 3190733"/>
              <a:gd name="connsiteY0" fmla="*/ 0 h 4988497"/>
              <a:gd name="connsiteX1" fmla="*/ 3190733 w 3190733"/>
              <a:gd name="connsiteY1" fmla="*/ 922246 h 4988497"/>
              <a:gd name="connsiteX2" fmla="*/ 2015428 w 3190733"/>
              <a:gd name="connsiteY2" fmla="*/ 4988497 h 4988497"/>
            </a:gdLst>
            <a:ahLst/>
            <a:cxnLst>
              <a:cxn ang="0">
                <a:pos x="connsiteX0" y="connsiteY0"/>
              </a:cxn>
              <a:cxn ang="0">
                <a:pos x="connsiteX1" y="connsiteY1"/>
              </a:cxn>
              <a:cxn ang="0">
                <a:pos x="connsiteX2" y="connsiteY2"/>
              </a:cxn>
            </a:cxnLst>
            <a:rect l="l" t="t" r="r" b="b"/>
            <a:pathLst>
              <a:path w="3190733" h="4988497">
                <a:moveTo>
                  <a:pt x="0" y="0"/>
                </a:moveTo>
                <a:lnTo>
                  <a:pt x="3190733" y="922246"/>
                </a:lnTo>
                <a:lnTo>
                  <a:pt x="2015428" y="498849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5B3146F-2C2C-4B44-9A2E-0D3B8048B6E2}"/>
              </a:ext>
            </a:extLst>
          </p:cNvPr>
          <p:cNvSpPr/>
          <p:nvPr userDrawn="1"/>
        </p:nvSpPr>
        <p:spPr bwMode="auto">
          <a:xfrm rot="20796298" flipH="1">
            <a:off x="7534823" y="4334156"/>
            <a:ext cx="1913192" cy="2783310"/>
          </a:xfrm>
          <a:custGeom>
            <a:avLst/>
            <a:gdLst>
              <a:gd name="connsiteX0" fmla="*/ 1913192 w 1913192"/>
              <a:gd name="connsiteY0" fmla="*/ 0 h 2783310"/>
              <a:gd name="connsiteX1" fmla="*/ 1205106 w 1913192"/>
              <a:gd name="connsiteY1" fmla="*/ 168625 h 2783310"/>
              <a:gd name="connsiteX2" fmla="*/ 0 w 1913192"/>
              <a:gd name="connsiteY2" fmla="*/ 2783310 h 2783310"/>
              <a:gd name="connsiteX3" fmla="*/ 708088 w 1913192"/>
              <a:gd name="connsiteY3" fmla="*/ 2614684 h 2783310"/>
            </a:gdLst>
            <a:ahLst/>
            <a:cxnLst>
              <a:cxn ang="0">
                <a:pos x="connsiteX0" y="connsiteY0"/>
              </a:cxn>
              <a:cxn ang="0">
                <a:pos x="connsiteX1" y="connsiteY1"/>
              </a:cxn>
              <a:cxn ang="0">
                <a:pos x="connsiteX2" y="connsiteY2"/>
              </a:cxn>
              <a:cxn ang="0">
                <a:pos x="connsiteX3" y="connsiteY3"/>
              </a:cxn>
            </a:cxnLst>
            <a:rect l="l" t="t" r="r" b="b"/>
            <a:pathLst>
              <a:path w="1913192" h="2783310">
                <a:moveTo>
                  <a:pt x="1913192" y="0"/>
                </a:moveTo>
                <a:lnTo>
                  <a:pt x="1205106" y="168625"/>
                </a:lnTo>
                <a:lnTo>
                  <a:pt x="0" y="2783310"/>
                </a:lnTo>
                <a:lnTo>
                  <a:pt x="708088" y="2614684"/>
                </a:lnTo>
                <a:close/>
              </a:path>
            </a:pathLst>
          </a:custGeom>
          <a:solidFill>
            <a:srgbClr val="30E5D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85A9C3B8-88C9-43D4-9BC9-259EE858B34B}"/>
              </a:ext>
            </a:extLst>
          </p:cNvPr>
          <p:cNvSpPr/>
          <p:nvPr userDrawn="1"/>
        </p:nvSpPr>
        <p:spPr bwMode="auto">
          <a:xfrm rot="20796298" flipH="1">
            <a:off x="8228410" y="4922497"/>
            <a:ext cx="1622557" cy="2152727"/>
          </a:xfrm>
          <a:custGeom>
            <a:avLst/>
            <a:gdLst>
              <a:gd name="connsiteX0" fmla="*/ 1622557 w 1622557"/>
              <a:gd name="connsiteY0" fmla="*/ 0 h 2152727"/>
              <a:gd name="connsiteX1" fmla="*/ 914471 w 1622557"/>
              <a:gd name="connsiteY1" fmla="*/ 168625 h 2152727"/>
              <a:gd name="connsiteX2" fmla="*/ 0 w 1622557"/>
              <a:gd name="connsiteY2" fmla="*/ 2152727 h 2152727"/>
              <a:gd name="connsiteX3" fmla="*/ 708087 w 1622557"/>
              <a:gd name="connsiteY3" fmla="*/ 1984102 h 2152727"/>
            </a:gdLst>
            <a:ahLst/>
            <a:cxnLst>
              <a:cxn ang="0">
                <a:pos x="connsiteX0" y="connsiteY0"/>
              </a:cxn>
              <a:cxn ang="0">
                <a:pos x="connsiteX1" y="connsiteY1"/>
              </a:cxn>
              <a:cxn ang="0">
                <a:pos x="connsiteX2" y="connsiteY2"/>
              </a:cxn>
              <a:cxn ang="0">
                <a:pos x="connsiteX3" y="connsiteY3"/>
              </a:cxn>
            </a:cxnLst>
            <a:rect l="l" t="t" r="r" b="b"/>
            <a:pathLst>
              <a:path w="1622557" h="2152727">
                <a:moveTo>
                  <a:pt x="1622557" y="0"/>
                </a:moveTo>
                <a:lnTo>
                  <a:pt x="914471" y="168625"/>
                </a:lnTo>
                <a:lnTo>
                  <a:pt x="0" y="2152727"/>
                </a:lnTo>
                <a:lnTo>
                  <a:pt x="708087" y="1984102"/>
                </a:lnTo>
                <a:close/>
              </a:path>
            </a:pathLst>
          </a:custGeom>
          <a:solidFill>
            <a:srgbClr val="0B556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56280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pic>
        <p:nvPicPr>
          <p:cNvPr id="11" name="Picture 10" descr="A picture containing drawing&#10;&#10;Description automatically generated">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grpSp>
        <p:nvGrpSpPr>
          <p:cNvPr id="4" name="Group 3">
            <a:extLst>
              <a:ext uri="{FF2B5EF4-FFF2-40B4-BE49-F238E27FC236}">
                <a16:creationId xmlns:a16="http://schemas.microsoft.com/office/drawing/2014/main" id="{FE865541-F9AD-42D5-A926-4511F0E0B40C}"/>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168653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79873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61173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 uri="{C183D7F6-B498-43B3-948B-1728B52AA6E4}">
                <adec:decorative xmlns:adec="http://schemas.microsoft.com/office/drawing/2017/decorative" val="1"/>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Power Platform logo">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grpSp>
        <p:nvGrpSpPr>
          <p:cNvPr id="4" name="Group 3">
            <a:extLst>
              <a:ext uri="{FF2B5EF4-FFF2-40B4-BE49-F238E27FC236}">
                <a16:creationId xmlns:a16="http://schemas.microsoft.com/office/drawing/2014/main" id="{FE865541-F9AD-42D5-A926-4511F0E0B40C}"/>
              </a:ext>
              <a:ext uri="{C183D7F6-B498-43B3-948B-1728B52AA6E4}">
                <adec:decorative xmlns:adec="http://schemas.microsoft.com/office/drawing/2017/decorative" val="1"/>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00354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9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 uri="{C183D7F6-B498-43B3-948B-1728B52AA6E4}">
                <adec:decorative xmlns:adec="http://schemas.microsoft.com/office/drawing/2017/decorative" val="1"/>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 uri="{C183D7F6-B498-43B3-948B-1728B52AA6E4}">
                <adec:decorative xmlns:adec="http://schemas.microsoft.com/office/drawing/2017/decorative" val="1"/>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 uri="{C183D7F6-B498-43B3-948B-1728B52AA6E4}">
                <adec:decorative xmlns:adec="http://schemas.microsoft.com/office/drawing/2017/decorative" val="1"/>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 uri="{C183D7F6-B498-43B3-948B-1728B52AA6E4}">
                <adec:decorative xmlns:adec="http://schemas.microsoft.com/office/drawing/2017/decorative" val="1"/>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 uri="{C183D7F6-B498-43B3-948B-1728B52AA6E4}">
                <adec:decorative xmlns:adec="http://schemas.microsoft.com/office/drawing/2017/decorative" val="1"/>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icrosoft Power Platform logo">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 uri="{C183D7F6-B498-43B3-948B-1728B52AA6E4}">
                <adec:decorative xmlns:adec="http://schemas.microsoft.com/office/drawing/2017/decorative" val="1"/>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78708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0_Title Only">
    <p:bg>
      <p:bgPr>
        <a:solidFill>
          <a:schemeClr val="bg1"/>
        </a:solidFill>
        <a:effectLst/>
      </p:bgPr>
    </p:bg>
    <p:spTree>
      <p:nvGrpSpPr>
        <p:cNvPr id="1" name=""/>
        <p:cNvGrpSpPr/>
        <p:nvPr/>
      </p:nvGrpSpPr>
      <p:grpSpPr>
        <a:xfrm>
          <a:off x="0" y="0"/>
          <a:ext cx="0" cy="0"/>
          <a:chOff x="0" y="0"/>
          <a:chExt cx="0" cy="0"/>
        </a:xfrm>
      </p:grpSpPr>
      <p:sp>
        <p:nvSpPr>
          <p:cNvPr id="10" name="Title"/>
          <p:cNvSpPr>
            <a:spLocks noGrp="1"/>
          </p:cNvSpPr>
          <p:nvPr>
            <p:ph type="body" sz="quarter" idx="10" hasCustomPrompt="1"/>
          </p:nvPr>
        </p:nvSpPr>
        <p:spPr>
          <a:xfrm>
            <a:off x="775504" y="2571182"/>
            <a:ext cx="8832952" cy="969496"/>
          </a:xfrm>
          <a:prstGeom prst="rect">
            <a:avLst/>
          </a:prstGeom>
        </p:spPr>
        <p:txBody>
          <a:bodyPr rIns="0" anchor="t"/>
          <a:lstStyle>
            <a:lvl1pPr marL="0" indent="0">
              <a:lnSpc>
                <a:spcPct val="85000"/>
              </a:lnSpc>
              <a:buNone/>
              <a:defRPr sz="6000">
                <a:solidFill>
                  <a:srgbClr val="0B556A"/>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59" name="Freeform: Shape 58">
            <a:extLst>
              <a:ext uri="{FF2B5EF4-FFF2-40B4-BE49-F238E27FC236}">
                <a16:creationId xmlns:a16="http://schemas.microsoft.com/office/drawing/2014/main" id="{B17FD7F3-0159-4AF0-8E48-B966693C2635}"/>
              </a:ext>
            </a:extLst>
          </p:cNvPr>
          <p:cNvSpPr/>
          <p:nvPr userDrawn="1"/>
        </p:nvSpPr>
        <p:spPr bwMode="auto">
          <a:xfrm rot="20952935" flipH="1" flipV="1">
            <a:off x="9322760" y="-313143"/>
            <a:ext cx="2805056" cy="5742364"/>
          </a:xfrm>
          <a:custGeom>
            <a:avLst/>
            <a:gdLst>
              <a:gd name="connsiteX0" fmla="*/ 2805056 w 2805056"/>
              <a:gd name="connsiteY0" fmla="*/ 5742364 h 5742364"/>
              <a:gd name="connsiteX1" fmla="*/ 0 w 2805056"/>
              <a:gd name="connsiteY1" fmla="*/ 5208062 h 5742364"/>
              <a:gd name="connsiteX2" fmla="*/ 1 w 2805056"/>
              <a:gd name="connsiteY2" fmla="*/ 2395774 h 5742364"/>
              <a:gd name="connsiteX3" fmla="*/ 456344 w 2805056"/>
              <a:gd name="connsiteY3" fmla="*/ 0 h 5742364"/>
            </a:gdLst>
            <a:ahLst/>
            <a:cxnLst>
              <a:cxn ang="0">
                <a:pos x="connsiteX0" y="connsiteY0"/>
              </a:cxn>
              <a:cxn ang="0">
                <a:pos x="connsiteX1" y="connsiteY1"/>
              </a:cxn>
              <a:cxn ang="0">
                <a:pos x="connsiteX2" y="connsiteY2"/>
              </a:cxn>
              <a:cxn ang="0">
                <a:pos x="connsiteX3" y="connsiteY3"/>
              </a:cxn>
            </a:cxnLst>
            <a:rect l="l" t="t" r="r" b="b"/>
            <a:pathLst>
              <a:path w="2805056" h="5742364">
                <a:moveTo>
                  <a:pt x="2805056" y="5742364"/>
                </a:moveTo>
                <a:lnTo>
                  <a:pt x="0" y="5208062"/>
                </a:lnTo>
                <a:lnTo>
                  <a:pt x="1" y="2395774"/>
                </a:lnTo>
                <a:lnTo>
                  <a:pt x="45634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F9FAA7E6-2CDC-44DB-9D19-9F5BC8BF9664}"/>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2029485-2927-479B-B118-F46CB6CD3410}"/>
              </a:ext>
            </a:extLst>
          </p:cNvPr>
          <p:cNvSpPr/>
          <p:nvPr userDrawn="1"/>
        </p:nvSpPr>
        <p:spPr bwMode="auto">
          <a:xfrm rot="20952935">
            <a:off x="9631555" y="-275105"/>
            <a:ext cx="2530785" cy="4340657"/>
          </a:xfrm>
          <a:custGeom>
            <a:avLst/>
            <a:gdLst>
              <a:gd name="connsiteX0" fmla="*/ 0 w 2530785"/>
              <a:gd name="connsiteY0" fmla="*/ 0 h 4340657"/>
              <a:gd name="connsiteX1" fmla="*/ 2530784 w 2530785"/>
              <a:gd name="connsiteY1" fmla="*/ 482060 h 4340657"/>
              <a:gd name="connsiteX2" fmla="*/ 2530785 w 2530785"/>
              <a:gd name="connsiteY2" fmla="*/ 2448287 h 4340657"/>
              <a:gd name="connsiteX3" fmla="*/ 2170329 w 2530785"/>
              <a:gd name="connsiteY3" fmla="*/ 4340657 h 4340657"/>
            </a:gdLst>
            <a:ahLst/>
            <a:cxnLst>
              <a:cxn ang="0">
                <a:pos x="connsiteX0" y="connsiteY0"/>
              </a:cxn>
              <a:cxn ang="0">
                <a:pos x="connsiteX1" y="connsiteY1"/>
              </a:cxn>
              <a:cxn ang="0">
                <a:pos x="connsiteX2" y="connsiteY2"/>
              </a:cxn>
              <a:cxn ang="0">
                <a:pos x="connsiteX3" y="connsiteY3"/>
              </a:cxn>
            </a:cxnLst>
            <a:rect l="l" t="t" r="r" b="b"/>
            <a:pathLst>
              <a:path w="2530785" h="4340657">
                <a:moveTo>
                  <a:pt x="0" y="0"/>
                </a:moveTo>
                <a:lnTo>
                  <a:pt x="2530784" y="482060"/>
                </a:lnTo>
                <a:lnTo>
                  <a:pt x="2530785" y="2448287"/>
                </a:lnTo>
                <a:lnTo>
                  <a:pt x="2170329" y="4340657"/>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9027E57F-08F1-4CA9-A7DA-B1F41CA60A53}"/>
              </a:ext>
            </a:extLst>
          </p:cNvPr>
          <p:cNvSpPr/>
          <p:nvPr userDrawn="1"/>
        </p:nvSpPr>
        <p:spPr bwMode="auto">
          <a:xfrm rot="20952935">
            <a:off x="9907005" y="-275341"/>
            <a:ext cx="2577842" cy="3868868"/>
          </a:xfrm>
          <a:custGeom>
            <a:avLst/>
            <a:gdLst>
              <a:gd name="connsiteX0" fmla="*/ 0 w 2577842"/>
              <a:gd name="connsiteY0" fmla="*/ 0 h 3868868"/>
              <a:gd name="connsiteX1" fmla="*/ 2577842 w 2577842"/>
              <a:gd name="connsiteY1" fmla="*/ 491023 h 3868868"/>
              <a:gd name="connsiteX2" fmla="*/ 1934436 w 2577842"/>
              <a:gd name="connsiteY2" fmla="*/ 3868868 h 3868868"/>
            </a:gdLst>
            <a:ahLst/>
            <a:cxnLst>
              <a:cxn ang="0">
                <a:pos x="connsiteX0" y="connsiteY0"/>
              </a:cxn>
              <a:cxn ang="0">
                <a:pos x="connsiteX1" y="connsiteY1"/>
              </a:cxn>
              <a:cxn ang="0">
                <a:pos x="connsiteX2" y="connsiteY2"/>
              </a:cxn>
            </a:cxnLst>
            <a:rect l="l" t="t" r="r" b="b"/>
            <a:pathLst>
              <a:path w="2577842" h="3868868">
                <a:moveTo>
                  <a:pt x="0" y="0"/>
                </a:moveTo>
                <a:lnTo>
                  <a:pt x="2577842" y="491023"/>
                </a:lnTo>
                <a:lnTo>
                  <a:pt x="1934436" y="386886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10D8611C-7D81-4030-98C0-AFD0648FA595}"/>
              </a:ext>
            </a:extLst>
          </p:cNvPr>
          <p:cNvSpPr/>
          <p:nvPr userDrawn="1"/>
        </p:nvSpPr>
        <p:spPr bwMode="auto">
          <a:xfrm rot="20952935" flipH="1" flipV="1">
            <a:off x="10478700" y="1831405"/>
            <a:ext cx="1548840" cy="4328149"/>
          </a:xfrm>
          <a:custGeom>
            <a:avLst/>
            <a:gdLst>
              <a:gd name="connsiteX0" fmla="*/ 1548840 w 1548840"/>
              <a:gd name="connsiteY0" fmla="*/ 4328149 h 4328149"/>
              <a:gd name="connsiteX1" fmla="*/ 0 w 1548840"/>
              <a:gd name="connsiteY1" fmla="*/ 1212048 h 4328149"/>
              <a:gd name="connsiteX2" fmla="*/ 230869 w 1548840"/>
              <a:gd name="connsiteY2" fmla="*/ 0 h 4328149"/>
              <a:gd name="connsiteX3" fmla="*/ 1328921 w 1548840"/>
              <a:gd name="connsiteY3" fmla="*/ 402263 h 4328149"/>
            </a:gdLst>
            <a:ahLst/>
            <a:cxnLst>
              <a:cxn ang="0">
                <a:pos x="connsiteX0" y="connsiteY0"/>
              </a:cxn>
              <a:cxn ang="0">
                <a:pos x="connsiteX1" y="connsiteY1"/>
              </a:cxn>
              <a:cxn ang="0">
                <a:pos x="connsiteX2" y="connsiteY2"/>
              </a:cxn>
              <a:cxn ang="0">
                <a:pos x="connsiteX3" y="connsiteY3"/>
              </a:cxn>
            </a:cxnLst>
            <a:rect l="l" t="t" r="r" b="b"/>
            <a:pathLst>
              <a:path w="1548840" h="4328149">
                <a:moveTo>
                  <a:pt x="1548840" y="4328149"/>
                </a:moveTo>
                <a:lnTo>
                  <a:pt x="0" y="1212048"/>
                </a:lnTo>
                <a:lnTo>
                  <a:pt x="230869" y="0"/>
                </a:lnTo>
                <a:lnTo>
                  <a:pt x="1328921" y="4022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8CD7F9E-2DC6-489C-9AA7-B8B8C723EF04}"/>
              </a:ext>
            </a:extLst>
          </p:cNvPr>
          <p:cNvSpPr/>
          <p:nvPr userDrawn="1"/>
        </p:nvSpPr>
        <p:spPr bwMode="auto">
          <a:xfrm rot="20952935" flipH="1" flipV="1">
            <a:off x="10525034" y="2297232"/>
            <a:ext cx="1484921" cy="3889032"/>
          </a:xfrm>
          <a:custGeom>
            <a:avLst/>
            <a:gdLst>
              <a:gd name="connsiteX0" fmla="*/ 1484921 w 1484921"/>
              <a:gd name="connsiteY0" fmla="*/ 3889032 h 3889032"/>
              <a:gd name="connsiteX1" fmla="*/ 0 w 1484921"/>
              <a:gd name="connsiteY1" fmla="*/ 901528 h 3889032"/>
              <a:gd name="connsiteX2" fmla="*/ 171721 w 1484921"/>
              <a:gd name="connsiteY2" fmla="*/ 0 h 3889032"/>
              <a:gd name="connsiteX3" fmla="*/ 1276577 w 1484921"/>
              <a:gd name="connsiteY3" fmla="*/ 485187 h 3889032"/>
            </a:gdLst>
            <a:ahLst/>
            <a:cxnLst>
              <a:cxn ang="0">
                <a:pos x="connsiteX0" y="connsiteY0"/>
              </a:cxn>
              <a:cxn ang="0">
                <a:pos x="connsiteX1" y="connsiteY1"/>
              </a:cxn>
              <a:cxn ang="0">
                <a:pos x="connsiteX2" y="connsiteY2"/>
              </a:cxn>
              <a:cxn ang="0">
                <a:pos x="connsiteX3" y="connsiteY3"/>
              </a:cxn>
            </a:cxnLst>
            <a:rect l="l" t="t" r="r" b="b"/>
            <a:pathLst>
              <a:path w="1484921" h="3889032">
                <a:moveTo>
                  <a:pt x="1484921" y="3889032"/>
                </a:moveTo>
                <a:lnTo>
                  <a:pt x="0" y="901528"/>
                </a:lnTo>
                <a:lnTo>
                  <a:pt x="171721" y="0"/>
                </a:lnTo>
                <a:lnTo>
                  <a:pt x="1276577" y="48518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E7859F57-D9A9-4E0F-A6DB-42D616DFCD98}"/>
              </a:ext>
            </a:extLst>
          </p:cNvPr>
          <p:cNvSpPr/>
          <p:nvPr userDrawn="1"/>
        </p:nvSpPr>
        <p:spPr bwMode="auto">
          <a:xfrm rot="20952935" flipH="1" flipV="1">
            <a:off x="10475490" y="2512014"/>
            <a:ext cx="1537383" cy="3800324"/>
          </a:xfrm>
          <a:custGeom>
            <a:avLst/>
            <a:gdLst>
              <a:gd name="connsiteX0" fmla="*/ 1456360 w 1537383"/>
              <a:gd name="connsiteY0" fmla="*/ 3800324 h 3800324"/>
              <a:gd name="connsiteX1" fmla="*/ 0 w 1537383"/>
              <a:gd name="connsiteY1" fmla="*/ 870283 h 3800324"/>
              <a:gd name="connsiteX2" fmla="*/ 165770 w 1537383"/>
              <a:gd name="connsiteY2" fmla="*/ 0 h 3800324"/>
              <a:gd name="connsiteX3" fmla="*/ 1537383 w 1537383"/>
              <a:gd name="connsiteY3" fmla="*/ 441841 h 3800324"/>
            </a:gdLst>
            <a:ahLst/>
            <a:cxnLst>
              <a:cxn ang="0">
                <a:pos x="connsiteX0" y="connsiteY0"/>
              </a:cxn>
              <a:cxn ang="0">
                <a:pos x="connsiteX1" y="connsiteY1"/>
              </a:cxn>
              <a:cxn ang="0">
                <a:pos x="connsiteX2" y="connsiteY2"/>
              </a:cxn>
              <a:cxn ang="0">
                <a:pos x="connsiteX3" y="connsiteY3"/>
              </a:cxn>
            </a:cxnLst>
            <a:rect l="l" t="t" r="r" b="b"/>
            <a:pathLst>
              <a:path w="1537383" h="3800324">
                <a:moveTo>
                  <a:pt x="1456360" y="3800324"/>
                </a:moveTo>
                <a:lnTo>
                  <a:pt x="0" y="870283"/>
                </a:lnTo>
                <a:lnTo>
                  <a:pt x="165770" y="0"/>
                </a:lnTo>
                <a:lnTo>
                  <a:pt x="1537383" y="4418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A76BA9E9-9A16-4CC5-9BB4-2930C7A32D74}"/>
              </a:ext>
            </a:extLst>
          </p:cNvPr>
          <p:cNvSpPr/>
          <p:nvPr userDrawn="1"/>
        </p:nvSpPr>
        <p:spPr bwMode="auto">
          <a:xfrm rot="21200336">
            <a:off x="-210061" y="4430300"/>
            <a:ext cx="1433050" cy="2519317"/>
          </a:xfrm>
          <a:custGeom>
            <a:avLst/>
            <a:gdLst>
              <a:gd name="connsiteX0" fmla="*/ 0 w 1433050"/>
              <a:gd name="connsiteY0" fmla="*/ 0 h 2519317"/>
              <a:gd name="connsiteX1" fmla="*/ 1433050 w 1433050"/>
              <a:gd name="connsiteY1" fmla="*/ 2519317 h 2519317"/>
              <a:gd name="connsiteX2" fmla="*/ 0 w 1433050"/>
              <a:gd name="connsiteY2" fmla="*/ 2351959 h 2519317"/>
            </a:gdLst>
            <a:ahLst/>
            <a:cxnLst>
              <a:cxn ang="0">
                <a:pos x="connsiteX0" y="connsiteY0"/>
              </a:cxn>
              <a:cxn ang="0">
                <a:pos x="connsiteX1" y="connsiteY1"/>
              </a:cxn>
              <a:cxn ang="0">
                <a:pos x="connsiteX2" y="connsiteY2"/>
              </a:cxn>
            </a:cxnLst>
            <a:rect l="l" t="t" r="r" b="b"/>
            <a:pathLst>
              <a:path w="1433050" h="2519317">
                <a:moveTo>
                  <a:pt x="0" y="0"/>
                </a:moveTo>
                <a:lnTo>
                  <a:pt x="1433050" y="2519317"/>
                </a:lnTo>
                <a:lnTo>
                  <a:pt x="0" y="2351959"/>
                </a:lnTo>
                <a:close/>
              </a:path>
            </a:pathLst>
          </a:custGeom>
          <a:solidFill>
            <a:srgbClr val="E8F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8359A723-3983-4A73-9500-41BCC43BFDAF}"/>
              </a:ext>
            </a:extLst>
          </p:cNvPr>
          <p:cNvCxnSpPr/>
          <p:nvPr userDrawn="1"/>
        </p:nvCxnSpPr>
        <p:spPr>
          <a:xfrm rot="21200336">
            <a:off x="-419628" y="3332761"/>
            <a:ext cx="1057242" cy="2147507"/>
          </a:xfrm>
          <a:prstGeom prst="line">
            <a:avLst/>
          </a:prstGeom>
          <a:ln w="3175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0FAE00-6D85-4DE8-990E-E834942D3BBD}"/>
              </a:ext>
            </a:extLst>
          </p:cNvPr>
          <p:cNvCxnSpPr/>
          <p:nvPr userDrawn="1"/>
        </p:nvCxnSpPr>
        <p:spPr>
          <a:xfrm rot="21200336">
            <a:off x="-797040" y="1939065"/>
            <a:ext cx="1057242" cy="2147507"/>
          </a:xfrm>
          <a:prstGeom prst="line">
            <a:avLst/>
          </a:prstGeom>
          <a:ln w="3175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505885-5C4C-4E67-8764-FAF4E06C2CEB}"/>
              </a:ext>
            </a:extLst>
          </p:cNvPr>
          <p:cNvCxnSpPr/>
          <p:nvPr userDrawn="1"/>
        </p:nvCxnSpPr>
        <p:spPr>
          <a:xfrm rot="21200336">
            <a:off x="-624601" y="2596408"/>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5C5A93-5669-4348-8961-B6756A0D993D}"/>
              </a:ext>
            </a:extLst>
          </p:cNvPr>
          <p:cNvCxnSpPr/>
          <p:nvPr userDrawn="1"/>
        </p:nvCxnSpPr>
        <p:spPr>
          <a:xfrm rot="21200336">
            <a:off x="-1046126" y="-192960"/>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E558DB-3C76-4100-81E1-A18A630182AE}"/>
              </a:ext>
            </a:extLst>
          </p:cNvPr>
          <p:cNvSpPr/>
          <p:nvPr userDrawn="1"/>
        </p:nvSpPr>
        <p:spPr bwMode="auto">
          <a:xfrm>
            <a:off x="-1534577" y="-457200"/>
            <a:ext cx="1534577" cy="8089900"/>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drawing&#10;&#10;Description automatically generated">
            <a:extLst>
              <a:ext uri="{FF2B5EF4-FFF2-40B4-BE49-F238E27FC236}">
                <a16:creationId xmlns:a16="http://schemas.microsoft.com/office/drawing/2014/main" id="{27A48EAD-A180-463B-85C8-82287DB58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8" name="Freeform: Shape 17">
            <a:extLst>
              <a:ext uri="{FF2B5EF4-FFF2-40B4-BE49-F238E27FC236}">
                <a16:creationId xmlns:a16="http://schemas.microsoft.com/office/drawing/2014/main" id="{E4F8C8D5-D9A2-4D00-A4DC-D454B9AA6ACA}"/>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ooter Placeholder 1">
            <a:extLst>
              <a:ext uri="{FF2B5EF4-FFF2-40B4-BE49-F238E27FC236}">
                <a16:creationId xmlns:a16="http://schemas.microsoft.com/office/drawing/2014/main" id="{1E41FE66-1377-4FB2-B63A-8E91B77A96AB}"/>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014032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95483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846227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solidFill>
                  <a:schemeClr val="tx1"/>
                </a:solidFill>
                <a:latin typeface="+mj-lt"/>
              </a:defRPr>
            </a:lvl1pPr>
          </a:lstStyle>
          <a:p>
            <a:r>
              <a:rPr lang="en-US" dirty="0"/>
              <a:t>Title</a:t>
            </a:r>
          </a:p>
        </p:txBody>
      </p:sp>
    </p:spTree>
    <p:extLst>
      <p:ext uri="{BB962C8B-B14F-4D97-AF65-F5344CB8AC3E}">
        <p14:creationId xmlns:p14="http://schemas.microsoft.com/office/powerpoint/2010/main" val="121018473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350576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564057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5" y="449302"/>
            <a:ext cx="1366061" cy="292568"/>
          </a:xfrm>
          <a:prstGeom prst="rect">
            <a:avLst/>
          </a:prstGeom>
        </p:spPr>
      </p:pic>
    </p:spTree>
    <p:extLst>
      <p:ext uri="{BB962C8B-B14F-4D97-AF65-F5344CB8AC3E}">
        <p14:creationId xmlns:p14="http://schemas.microsoft.com/office/powerpoint/2010/main" val="394967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309143008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 uri="{C183D7F6-B498-43B3-948B-1728B52AA6E4}">
                <adec:decorative xmlns:adec="http://schemas.microsoft.com/office/drawing/2017/decorative" val="1"/>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Power Platform logo">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grpSp>
        <p:nvGrpSpPr>
          <p:cNvPr id="4" name="Group 3">
            <a:extLst>
              <a:ext uri="{FF2B5EF4-FFF2-40B4-BE49-F238E27FC236}">
                <a16:creationId xmlns:a16="http://schemas.microsoft.com/office/drawing/2014/main" id="{FE865541-F9AD-42D5-A926-4511F0E0B40C}"/>
              </a:ext>
              <a:ext uri="{C183D7F6-B498-43B3-948B-1728B52AA6E4}">
                <adec:decorative xmlns:adec="http://schemas.microsoft.com/office/drawing/2017/decorative" val="1"/>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52359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grpSp>
        <p:nvGrpSpPr>
          <p:cNvPr id="10" name="Group 9">
            <a:extLst>
              <a:ext uri="{FF2B5EF4-FFF2-40B4-BE49-F238E27FC236}">
                <a16:creationId xmlns:a16="http://schemas.microsoft.com/office/drawing/2014/main" id="{635FAAF4-4A04-4D7D-91A0-F5187C15DBAB}"/>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12" descr="A picture containing drawing&#10;&#10;Description automatically generated">
            <a:extLst>
              <a:ext uri="{FF2B5EF4-FFF2-40B4-BE49-F238E27FC236}">
                <a16:creationId xmlns:a16="http://schemas.microsoft.com/office/drawing/2014/main" id="{E6B07396-3169-457E-A2F3-6468D83354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Tree>
    <p:extLst>
      <p:ext uri="{BB962C8B-B14F-4D97-AF65-F5344CB8AC3E}">
        <p14:creationId xmlns:p14="http://schemas.microsoft.com/office/powerpoint/2010/main" val="3134545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3" name="Picture 12" descr="Microsoft Power Platform logo">
            <a:extLst>
              <a:ext uri="{FF2B5EF4-FFF2-40B4-BE49-F238E27FC236}">
                <a16:creationId xmlns:a16="http://schemas.microsoft.com/office/drawing/2014/main" id="{E6B07396-3169-457E-A2F3-6468D83354F3}"/>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grpSp>
        <p:nvGrpSpPr>
          <p:cNvPr id="2" name="Group 1">
            <a:extLst>
              <a:ext uri="{FF2B5EF4-FFF2-40B4-BE49-F238E27FC236}">
                <a16:creationId xmlns:a16="http://schemas.microsoft.com/office/drawing/2014/main" id="{04628F04-DDA8-4CF8-8D4C-CA07214B9151}"/>
              </a:ext>
              <a:ext uri="{C183D7F6-B498-43B3-948B-1728B52AA6E4}">
                <adec:decorative xmlns:adec="http://schemas.microsoft.com/office/drawing/2017/decorative" val="1"/>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 uri="{C183D7F6-B498-43B3-948B-1728B52AA6E4}">
                  <adec:decorative xmlns:adec="http://schemas.microsoft.com/office/drawing/2017/decorative" val="1"/>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 uri="{C183D7F6-B498-43B3-948B-1728B52AA6E4}">
                  <adec:decorative xmlns:adec="http://schemas.microsoft.com/office/drawing/2017/decorative" val="1"/>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 uri="{C183D7F6-B498-43B3-948B-1728B52AA6E4}">
                  <adec:decorative xmlns:adec="http://schemas.microsoft.com/office/drawing/2017/decorative" val="1"/>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 uri="{C183D7F6-B498-43B3-948B-1728B52AA6E4}">
                  <adec:decorative xmlns:adec="http://schemas.microsoft.com/office/drawing/2017/decorative" val="1"/>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 uri="{C183D7F6-B498-43B3-948B-1728B52AA6E4}">
                  <adec:decorative xmlns:adec="http://schemas.microsoft.com/office/drawing/2017/decorative" val="1"/>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 uri="{C183D7F6-B498-43B3-948B-1728B52AA6E4}">
                  <adec:decorative xmlns:adec="http://schemas.microsoft.com/office/drawing/2017/decorative" val="1"/>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 uri="{C183D7F6-B498-43B3-948B-1728B52AA6E4}">
                  <adec:decorative xmlns:adec="http://schemas.microsoft.com/office/drawing/2017/decorative" val="1"/>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5803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505148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857349A5-0A4B-4644-B182-54AD101FD323}"/>
              </a:ext>
            </a:extLst>
          </p:cNvPr>
          <p:cNvSpPr/>
          <p:nvPr userDrawn="1"/>
        </p:nvSpPr>
        <p:spPr bwMode="auto">
          <a:xfrm rot="20693024" flipH="1">
            <a:off x="6914400" y="636124"/>
            <a:ext cx="2870200" cy="4495800"/>
          </a:xfrm>
          <a:prstGeom prst="parallelogram">
            <a:avLst>
              <a:gd name="adj" fmla="val 68620"/>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6C28B3E-A96A-4C6B-9D1F-0328A25C2FC3}"/>
              </a:ext>
            </a:extLst>
          </p:cNvPr>
          <p:cNvSpPr/>
          <p:nvPr userDrawn="1"/>
        </p:nvSpPr>
        <p:spPr bwMode="auto">
          <a:xfrm>
            <a:off x="0" y="3"/>
            <a:ext cx="11258804" cy="6857998"/>
          </a:xfrm>
          <a:custGeom>
            <a:avLst/>
            <a:gdLst>
              <a:gd name="connsiteX0" fmla="*/ 0 w 11258804"/>
              <a:gd name="connsiteY0" fmla="*/ 0 h 6857998"/>
              <a:gd name="connsiteX1" fmla="*/ 5813327 w 11258804"/>
              <a:gd name="connsiteY1" fmla="*/ 0 h 6857998"/>
              <a:gd name="connsiteX2" fmla="*/ 11258804 w 11258804"/>
              <a:gd name="connsiteY2" fmla="*/ 6857998 h 6857998"/>
              <a:gd name="connsiteX3" fmla="*/ 0 w 11258804"/>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258804" h="6857998">
                <a:moveTo>
                  <a:pt x="0" y="0"/>
                </a:moveTo>
                <a:lnTo>
                  <a:pt x="5813327" y="0"/>
                </a:lnTo>
                <a:lnTo>
                  <a:pt x="11258804" y="6857998"/>
                </a:lnTo>
                <a:lnTo>
                  <a:pt x="0" y="6857998"/>
                </a:ln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arallelogram 20">
            <a:extLst>
              <a:ext uri="{FF2B5EF4-FFF2-40B4-BE49-F238E27FC236}">
                <a16:creationId xmlns:a16="http://schemas.microsoft.com/office/drawing/2014/main" id="{4AEB5DC5-93BC-4D81-A88B-A0BF890057AB}"/>
              </a:ext>
            </a:extLst>
          </p:cNvPr>
          <p:cNvSpPr/>
          <p:nvPr userDrawn="1"/>
        </p:nvSpPr>
        <p:spPr bwMode="auto">
          <a:xfrm rot="20781083" flipH="1">
            <a:off x="7318935" y="1133136"/>
            <a:ext cx="3848100" cy="4495800"/>
          </a:xfrm>
          <a:prstGeom prst="parallelogram">
            <a:avLst>
              <a:gd name="adj" fmla="val 52778"/>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Parallelogram 23">
            <a:extLst>
              <a:ext uri="{FF2B5EF4-FFF2-40B4-BE49-F238E27FC236}">
                <a16:creationId xmlns:a16="http://schemas.microsoft.com/office/drawing/2014/main" id="{79625123-FD9E-43A7-8E3A-697C3FD1ED44}"/>
              </a:ext>
            </a:extLst>
          </p:cNvPr>
          <p:cNvSpPr/>
          <p:nvPr userDrawn="1"/>
        </p:nvSpPr>
        <p:spPr bwMode="auto">
          <a:xfrm rot="20693024" flipH="1">
            <a:off x="7688515" y="996005"/>
            <a:ext cx="2013073" cy="4495800"/>
          </a:xfrm>
          <a:prstGeom prst="parallelogram">
            <a:avLst>
              <a:gd name="adj" fmla="val 97230"/>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p:cNvSpPr>
            <a:spLocks noGrp="1"/>
          </p:cNvSpPr>
          <p:nvPr userDrawn="1">
            <p:ph type="title" hasCustomPrompt="1"/>
          </p:nvPr>
        </p:nvSpPr>
        <p:spPr>
          <a:xfrm>
            <a:off x="455994" y="1903187"/>
            <a:ext cx="7454643" cy="1045028"/>
          </a:xfrm>
          <a:noFill/>
        </p:spPr>
        <p:txBody>
          <a:bodyPr vert="horz" wrap="square" lIns="0" tIns="0" rIns="0" bIns="0" rtlCol="0" anchor="b" anchorCtr="0">
            <a:noAutofit/>
          </a:bodyPr>
          <a:lstStyle>
            <a:lvl1pPr>
              <a:defRPr lang="en-US" sz="5400" spc="-49" baseline="0" dirty="0">
                <a:solidFill>
                  <a:schemeClr val="tx1"/>
                </a:solidFill>
              </a:defRPr>
            </a:lvl1pPr>
          </a:lstStyle>
          <a:p>
            <a:pPr marL="0" lvl="0">
              <a:lnSpc>
                <a:spcPts val="5490"/>
              </a:lnSpc>
            </a:pPr>
            <a:r>
              <a:rPr lang="en-US"/>
              <a:t>Section title</a:t>
            </a:r>
          </a:p>
        </p:txBody>
      </p:sp>
      <p:sp>
        <p:nvSpPr>
          <p:cNvPr id="10" name="Text Placeholder 9">
            <a:extLst>
              <a:ext uri="{FF2B5EF4-FFF2-40B4-BE49-F238E27FC236}">
                <a16:creationId xmlns:a16="http://schemas.microsoft.com/office/drawing/2014/main" id="{350DC254-6875-4D67-A047-52E8F146FA57}"/>
              </a:ext>
            </a:extLst>
          </p:cNvPr>
          <p:cNvSpPr>
            <a:spLocks noGrp="1"/>
          </p:cNvSpPr>
          <p:nvPr userDrawn="1">
            <p:ph type="body" sz="quarter" idx="10"/>
          </p:nvPr>
        </p:nvSpPr>
        <p:spPr>
          <a:xfrm>
            <a:off x="455994" y="2948216"/>
            <a:ext cx="7454643" cy="923330"/>
          </a:xfrm>
        </p:spPr>
        <p:txBody>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a:t>Click to edit Master text styles</a:t>
            </a:r>
          </a:p>
          <a:p>
            <a:pPr lvl="1"/>
            <a:endParaRPr lang="en-IN"/>
          </a:p>
        </p:txBody>
      </p:sp>
      <p:grpSp>
        <p:nvGrpSpPr>
          <p:cNvPr id="11" name="Group 10">
            <a:extLst>
              <a:ext uri="{FF2B5EF4-FFF2-40B4-BE49-F238E27FC236}">
                <a16:creationId xmlns:a16="http://schemas.microsoft.com/office/drawing/2014/main" id="{0F12E994-2A54-434E-8541-F5A40FC47E1B}"/>
              </a:ext>
            </a:extLst>
          </p:cNvPr>
          <p:cNvGrpSpPr/>
          <p:nvPr userDrawn="1"/>
        </p:nvGrpSpPr>
        <p:grpSpPr>
          <a:xfrm>
            <a:off x="436266" y="439739"/>
            <a:ext cx="2997420" cy="302132"/>
            <a:chOff x="436266" y="439739"/>
            <a:chExt cx="2997420" cy="302132"/>
          </a:xfrm>
        </p:grpSpPr>
        <p:pic>
          <p:nvPicPr>
            <p:cNvPr id="12" name="Picture 11" descr="A picture containing drawing&#10;&#10;Description automatically generated">
              <a:extLst>
                <a:ext uri="{FF2B5EF4-FFF2-40B4-BE49-F238E27FC236}">
                  <a16:creationId xmlns:a16="http://schemas.microsoft.com/office/drawing/2014/main" id="{4676D26A-0F15-4269-9714-5F54F9A34D81}"/>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C7BB646-8513-4330-8055-3E3076530F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14" name="Footer Placeholder 1">
            <a:extLst>
              <a:ext uri="{FF2B5EF4-FFF2-40B4-BE49-F238E27FC236}">
                <a16:creationId xmlns:a16="http://schemas.microsoft.com/office/drawing/2014/main" id="{6F4CFAC4-9A5A-4190-9A24-E2B7B7518E89}"/>
              </a:ext>
            </a:extLst>
          </p:cNvPr>
          <p:cNvSpPr txBox="1">
            <a:spLocks/>
          </p:cNvSpPr>
          <p:nvPr userDrawn="1"/>
        </p:nvSpPr>
        <p:spPr>
          <a:xfrm>
            <a:off x="-340711" y="6655059"/>
            <a:ext cx="11187138" cy="118296"/>
          </a:xfrm>
          <a:prstGeom prst="rect">
            <a:avLst/>
          </a:prstGeom>
        </p:spPr>
        <p:txBody>
          <a:bodyPr vert="horz" lIns="0" tIns="45720" rIns="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1"/>
                </a:solidFill>
              </a:rPr>
              <a:t>								                      Microsoft Power Virtual Agents</a:t>
            </a:r>
          </a:p>
        </p:txBody>
      </p:sp>
    </p:spTree>
    <p:extLst>
      <p:ext uri="{BB962C8B-B14F-4D97-AF65-F5344CB8AC3E}">
        <p14:creationId xmlns:p14="http://schemas.microsoft.com/office/powerpoint/2010/main" val="1918921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29788317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52" name="Freeform: Shape 51">
            <a:extLst>
              <a:ext uri="{FF2B5EF4-FFF2-40B4-BE49-F238E27FC236}">
                <a16:creationId xmlns:a16="http://schemas.microsoft.com/office/drawing/2014/main" id="{A62A89DE-27AA-4053-9742-A988EB871AFE}"/>
              </a:ext>
            </a:extLst>
          </p:cNvPr>
          <p:cNvSpPr/>
          <p:nvPr userDrawn="1"/>
        </p:nvSpPr>
        <p:spPr bwMode="auto">
          <a:xfrm>
            <a:off x="0" y="1730978"/>
            <a:ext cx="10390502" cy="5127023"/>
          </a:xfrm>
          <a:custGeom>
            <a:avLst/>
            <a:gdLst>
              <a:gd name="connsiteX0" fmla="*/ 0 w 10390502"/>
              <a:gd name="connsiteY0" fmla="*/ 0 h 5127023"/>
              <a:gd name="connsiteX1" fmla="*/ 6319476 w 10390502"/>
              <a:gd name="connsiteY1" fmla="*/ 0 h 5127023"/>
              <a:gd name="connsiteX2" fmla="*/ 10390502 w 10390502"/>
              <a:gd name="connsiteY2" fmla="*/ 5127023 h 5127023"/>
              <a:gd name="connsiteX3" fmla="*/ 0 w 10390502"/>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390502" h="5127023">
                <a:moveTo>
                  <a:pt x="0" y="0"/>
                </a:moveTo>
                <a:lnTo>
                  <a:pt x="6319476" y="0"/>
                </a:lnTo>
                <a:lnTo>
                  <a:pt x="10390502" y="5127023"/>
                </a:lnTo>
                <a:lnTo>
                  <a:pt x="0" y="5127023"/>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2924777"/>
            <a:ext cx="6649655" cy="1473396"/>
          </a:xfrm>
          <a:noFill/>
        </p:spPr>
        <p:txBody>
          <a:bodyPr lIns="0" tIns="0" rIns="0" bIns="0" anchor="t" anchorCtr="0"/>
          <a:lstStyle>
            <a:lvl1pPr>
              <a:lnSpc>
                <a:spcPct val="100000"/>
              </a:lnSpc>
              <a:spcAft>
                <a:spcPts val="1274"/>
              </a:spcAft>
              <a:defRPr sz="5400" spc="-49" baseline="0">
                <a:solidFill>
                  <a:srgbClr val="0B556A"/>
                </a:solidFill>
              </a:defRPr>
            </a:lvl1pPr>
          </a:lstStyle>
          <a:p>
            <a:r>
              <a:rPr lang="en-US"/>
              <a:t>Thank you.</a:t>
            </a:r>
          </a:p>
        </p:txBody>
      </p:sp>
      <p:sp>
        <p:nvSpPr>
          <p:cNvPr id="22" name="Freeform: Shape 21">
            <a:extLst>
              <a:ext uri="{FF2B5EF4-FFF2-40B4-BE49-F238E27FC236}">
                <a16:creationId xmlns:a16="http://schemas.microsoft.com/office/drawing/2014/main" id="{5EEBEC9D-74E8-4DDF-94FD-832163FEA1CD}"/>
              </a:ext>
            </a:extLst>
          </p:cNvPr>
          <p:cNvSpPr/>
          <p:nvPr userDrawn="1"/>
        </p:nvSpPr>
        <p:spPr bwMode="auto">
          <a:xfrm>
            <a:off x="1" y="0"/>
            <a:ext cx="10166761" cy="5127023"/>
          </a:xfrm>
          <a:custGeom>
            <a:avLst/>
            <a:gdLst>
              <a:gd name="connsiteX0" fmla="*/ 0 w 10166761"/>
              <a:gd name="connsiteY0" fmla="*/ 0 h 5127023"/>
              <a:gd name="connsiteX1" fmla="*/ 6095735 w 10166761"/>
              <a:gd name="connsiteY1" fmla="*/ 0 h 5127023"/>
              <a:gd name="connsiteX2" fmla="*/ 10166761 w 10166761"/>
              <a:gd name="connsiteY2" fmla="*/ 5127023 h 5127023"/>
              <a:gd name="connsiteX3" fmla="*/ 0 w 10166761"/>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166761" h="5127023">
                <a:moveTo>
                  <a:pt x="0" y="0"/>
                </a:moveTo>
                <a:lnTo>
                  <a:pt x="6095735" y="0"/>
                </a:lnTo>
                <a:lnTo>
                  <a:pt x="10166761" y="5127023"/>
                </a:lnTo>
                <a:lnTo>
                  <a:pt x="0" y="5127023"/>
                </a:lnTo>
                <a:close/>
              </a:path>
            </a:pathLst>
          </a:custGeom>
          <a:solidFill>
            <a:schemeClr val="bg1">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EB94D9F-5513-4483-8525-DEE96777D8F8}"/>
              </a:ext>
            </a:extLst>
          </p:cNvPr>
          <p:cNvGrpSpPr/>
          <p:nvPr userDrawn="1"/>
        </p:nvGrpSpPr>
        <p:grpSpPr>
          <a:xfrm>
            <a:off x="436266" y="439739"/>
            <a:ext cx="2997420" cy="302132"/>
            <a:chOff x="436266" y="439739"/>
            <a:chExt cx="2997420" cy="302132"/>
          </a:xfrm>
        </p:grpSpPr>
        <p:pic>
          <p:nvPicPr>
            <p:cNvPr id="16" name="Picture 15" descr="A picture containing drawing&#10;&#10;Description automatically generated">
              <a:extLst>
                <a:ext uri="{FF2B5EF4-FFF2-40B4-BE49-F238E27FC236}">
                  <a16:creationId xmlns:a16="http://schemas.microsoft.com/office/drawing/2014/main" id="{515FF12B-6BAF-4B9B-B0B9-69F8FA4B839E}"/>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F87E7C30-1DE7-4895-9F2D-710BFB74B1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47" name="Freeform: Shape 46">
            <a:extLst>
              <a:ext uri="{FF2B5EF4-FFF2-40B4-BE49-F238E27FC236}">
                <a16:creationId xmlns:a16="http://schemas.microsoft.com/office/drawing/2014/main" id="{064FA8D8-25B7-490D-97EC-8E6F7A1141F9}"/>
              </a:ext>
            </a:extLst>
          </p:cNvPr>
          <p:cNvSpPr/>
          <p:nvPr userDrawn="1"/>
        </p:nvSpPr>
        <p:spPr bwMode="auto">
          <a:xfrm rot="20632719">
            <a:off x="9007751" y="-640131"/>
            <a:ext cx="3774884" cy="5901779"/>
          </a:xfrm>
          <a:custGeom>
            <a:avLst/>
            <a:gdLst>
              <a:gd name="connsiteX0" fmla="*/ 0 w 3774884"/>
              <a:gd name="connsiteY0" fmla="*/ 0 h 5901779"/>
              <a:gd name="connsiteX1" fmla="*/ 3774884 w 3774884"/>
              <a:gd name="connsiteY1" fmla="*/ 1091088 h 5901779"/>
              <a:gd name="connsiteX2" fmla="*/ 2384408 w 3774884"/>
              <a:gd name="connsiteY2" fmla="*/ 5901779 h 5901779"/>
            </a:gdLst>
            <a:ahLst/>
            <a:cxnLst>
              <a:cxn ang="0">
                <a:pos x="connsiteX0" y="connsiteY0"/>
              </a:cxn>
              <a:cxn ang="0">
                <a:pos x="connsiteX1" y="connsiteY1"/>
              </a:cxn>
              <a:cxn ang="0">
                <a:pos x="connsiteX2" y="connsiteY2"/>
              </a:cxn>
            </a:cxnLst>
            <a:rect l="l" t="t" r="r" b="b"/>
            <a:pathLst>
              <a:path w="3774884" h="5901779">
                <a:moveTo>
                  <a:pt x="0" y="0"/>
                </a:moveTo>
                <a:lnTo>
                  <a:pt x="3774884" y="1091088"/>
                </a:lnTo>
                <a:lnTo>
                  <a:pt x="2384408" y="590177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1D5C2830-747F-47FC-B4F2-8BF1A1310B1A}"/>
              </a:ext>
            </a:extLst>
          </p:cNvPr>
          <p:cNvSpPr/>
          <p:nvPr userDrawn="1"/>
        </p:nvSpPr>
        <p:spPr bwMode="auto">
          <a:xfrm rot="20632719">
            <a:off x="9299869" y="-581406"/>
            <a:ext cx="3428583" cy="5360361"/>
          </a:xfrm>
          <a:custGeom>
            <a:avLst/>
            <a:gdLst>
              <a:gd name="connsiteX0" fmla="*/ 0 w 3428583"/>
              <a:gd name="connsiteY0" fmla="*/ 0 h 5360361"/>
              <a:gd name="connsiteX1" fmla="*/ 3428583 w 3428583"/>
              <a:gd name="connsiteY1" fmla="*/ 990994 h 5360361"/>
              <a:gd name="connsiteX2" fmla="*/ 2165666 w 3428583"/>
              <a:gd name="connsiteY2" fmla="*/ 5360361 h 5360361"/>
            </a:gdLst>
            <a:ahLst/>
            <a:cxnLst>
              <a:cxn ang="0">
                <a:pos x="connsiteX0" y="connsiteY0"/>
              </a:cxn>
              <a:cxn ang="0">
                <a:pos x="connsiteX1" y="connsiteY1"/>
              </a:cxn>
              <a:cxn ang="0">
                <a:pos x="connsiteX2" y="connsiteY2"/>
              </a:cxn>
            </a:cxnLst>
            <a:rect l="l" t="t" r="r" b="b"/>
            <a:pathLst>
              <a:path w="3428583" h="5360361">
                <a:moveTo>
                  <a:pt x="0" y="0"/>
                </a:moveTo>
                <a:lnTo>
                  <a:pt x="3428583" y="990994"/>
                </a:lnTo>
                <a:lnTo>
                  <a:pt x="2165666" y="536036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2D117E6-4D7E-4E2D-A29F-C179F09A2CAF}"/>
              </a:ext>
            </a:extLst>
          </p:cNvPr>
          <p:cNvSpPr/>
          <p:nvPr userDrawn="1"/>
        </p:nvSpPr>
        <p:spPr bwMode="auto">
          <a:xfrm rot="20632719">
            <a:off x="9500504" y="-541072"/>
            <a:ext cx="3190733" cy="4988497"/>
          </a:xfrm>
          <a:custGeom>
            <a:avLst/>
            <a:gdLst>
              <a:gd name="connsiteX0" fmla="*/ 0 w 3190733"/>
              <a:gd name="connsiteY0" fmla="*/ 0 h 4988497"/>
              <a:gd name="connsiteX1" fmla="*/ 3190733 w 3190733"/>
              <a:gd name="connsiteY1" fmla="*/ 922246 h 4988497"/>
              <a:gd name="connsiteX2" fmla="*/ 2015428 w 3190733"/>
              <a:gd name="connsiteY2" fmla="*/ 4988497 h 4988497"/>
            </a:gdLst>
            <a:ahLst/>
            <a:cxnLst>
              <a:cxn ang="0">
                <a:pos x="connsiteX0" y="connsiteY0"/>
              </a:cxn>
              <a:cxn ang="0">
                <a:pos x="connsiteX1" y="connsiteY1"/>
              </a:cxn>
              <a:cxn ang="0">
                <a:pos x="connsiteX2" y="connsiteY2"/>
              </a:cxn>
            </a:cxnLst>
            <a:rect l="l" t="t" r="r" b="b"/>
            <a:pathLst>
              <a:path w="3190733" h="4988497">
                <a:moveTo>
                  <a:pt x="0" y="0"/>
                </a:moveTo>
                <a:lnTo>
                  <a:pt x="3190733" y="922246"/>
                </a:lnTo>
                <a:lnTo>
                  <a:pt x="2015428" y="498849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5B3146F-2C2C-4B44-9A2E-0D3B8048B6E2}"/>
              </a:ext>
            </a:extLst>
          </p:cNvPr>
          <p:cNvSpPr/>
          <p:nvPr userDrawn="1"/>
        </p:nvSpPr>
        <p:spPr bwMode="auto">
          <a:xfrm rot="20796298" flipH="1">
            <a:off x="7534823" y="4334156"/>
            <a:ext cx="1913192" cy="2783310"/>
          </a:xfrm>
          <a:custGeom>
            <a:avLst/>
            <a:gdLst>
              <a:gd name="connsiteX0" fmla="*/ 1913192 w 1913192"/>
              <a:gd name="connsiteY0" fmla="*/ 0 h 2783310"/>
              <a:gd name="connsiteX1" fmla="*/ 1205106 w 1913192"/>
              <a:gd name="connsiteY1" fmla="*/ 168625 h 2783310"/>
              <a:gd name="connsiteX2" fmla="*/ 0 w 1913192"/>
              <a:gd name="connsiteY2" fmla="*/ 2783310 h 2783310"/>
              <a:gd name="connsiteX3" fmla="*/ 708088 w 1913192"/>
              <a:gd name="connsiteY3" fmla="*/ 2614684 h 2783310"/>
            </a:gdLst>
            <a:ahLst/>
            <a:cxnLst>
              <a:cxn ang="0">
                <a:pos x="connsiteX0" y="connsiteY0"/>
              </a:cxn>
              <a:cxn ang="0">
                <a:pos x="connsiteX1" y="connsiteY1"/>
              </a:cxn>
              <a:cxn ang="0">
                <a:pos x="connsiteX2" y="connsiteY2"/>
              </a:cxn>
              <a:cxn ang="0">
                <a:pos x="connsiteX3" y="connsiteY3"/>
              </a:cxn>
            </a:cxnLst>
            <a:rect l="l" t="t" r="r" b="b"/>
            <a:pathLst>
              <a:path w="1913192" h="2783310">
                <a:moveTo>
                  <a:pt x="1913192" y="0"/>
                </a:moveTo>
                <a:lnTo>
                  <a:pt x="1205106" y="168625"/>
                </a:lnTo>
                <a:lnTo>
                  <a:pt x="0" y="2783310"/>
                </a:lnTo>
                <a:lnTo>
                  <a:pt x="708088" y="2614684"/>
                </a:lnTo>
                <a:close/>
              </a:path>
            </a:pathLst>
          </a:custGeom>
          <a:solidFill>
            <a:srgbClr val="30E5D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85A9C3B8-88C9-43D4-9BC9-259EE858B34B}"/>
              </a:ext>
            </a:extLst>
          </p:cNvPr>
          <p:cNvSpPr/>
          <p:nvPr userDrawn="1"/>
        </p:nvSpPr>
        <p:spPr bwMode="auto">
          <a:xfrm rot="20796298" flipH="1">
            <a:off x="8228410" y="4922497"/>
            <a:ext cx="1622557" cy="2152727"/>
          </a:xfrm>
          <a:custGeom>
            <a:avLst/>
            <a:gdLst>
              <a:gd name="connsiteX0" fmla="*/ 1622557 w 1622557"/>
              <a:gd name="connsiteY0" fmla="*/ 0 h 2152727"/>
              <a:gd name="connsiteX1" fmla="*/ 914471 w 1622557"/>
              <a:gd name="connsiteY1" fmla="*/ 168625 h 2152727"/>
              <a:gd name="connsiteX2" fmla="*/ 0 w 1622557"/>
              <a:gd name="connsiteY2" fmla="*/ 2152727 h 2152727"/>
              <a:gd name="connsiteX3" fmla="*/ 708087 w 1622557"/>
              <a:gd name="connsiteY3" fmla="*/ 1984102 h 2152727"/>
            </a:gdLst>
            <a:ahLst/>
            <a:cxnLst>
              <a:cxn ang="0">
                <a:pos x="connsiteX0" y="connsiteY0"/>
              </a:cxn>
              <a:cxn ang="0">
                <a:pos x="connsiteX1" y="connsiteY1"/>
              </a:cxn>
              <a:cxn ang="0">
                <a:pos x="connsiteX2" y="connsiteY2"/>
              </a:cxn>
              <a:cxn ang="0">
                <a:pos x="connsiteX3" y="connsiteY3"/>
              </a:cxn>
            </a:cxnLst>
            <a:rect l="l" t="t" r="r" b="b"/>
            <a:pathLst>
              <a:path w="1622557" h="2152727">
                <a:moveTo>
                  <a:pt x="1622557" y="0"/>
                </a:moveTo>
                <a:lnTo>
                  <a:pt x="914471" y="168625"/>
                </a:lnTo>
                <a:lnTo>
                  <a:pt x="0" y="2152727"/>
                </a:lnTo>
                <a:lnTo>
                  <a:pt x="708087" y="1984102"/>
                </a:lnTo>
                <a:close/>
              </a:path>
            </a:pathLst>
          </a:custGeom>
          <a:solidFill>
            <a:srgbClr val="0B556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98220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pic>
        <p:nvPicPr>
          <p:cNvPr id="11" name="Picture 10" descr="A picture containing drawing&#10;&#10;Description automatically generated">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grpSp>
        <p:nvGrpSpPr>
          <p:cNvPr id="4" name="Group 3">
            <a:extLst>
              <a:ext uri="{FF2B5EF4-FFF2-40B4-BE49-F238E27FC236}">
                <a16:creationId xmlns:a16="http://schemas.microsoft.com/office/drawing/2014/main" id="{FE865541-F9AD-42D5-A926-4511F0E0B40C}"/>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8684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26768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 uri="{C183D7F6-B498-43B3-948B-1728B52AA6E4}">
                <adec:decorative xmlns:adec="http://schemas.microsoft.com/office/drawing/2017/decorative" val="1"/>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Power Platform logo">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grpSp>
        <p:nvGrpSpPr>
          <p:cNvPr id="4" name="Group 3">
            <a:extLst>
              <a:ext uri="{FF2B5EF4-FFF2-40B4-BE49-F238E27FC236}">
                <a16:creationId xmlns:a16="http://schemas.microsoft.com/office/drawing/2014/main" id="{FE865541-F9AD-42D5-A926-4511F0E0B40C}"/>
              </a:ext>
              <a:ext uri="{C183D7F6-B498-43B3-948B-1728B52AA6E4}">
                <adec:decorative xmlns:adec="http://schemas.microsoft.com/office/drawing/2017/decorative" val="1"/>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25240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9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 uri="{C183D7F6-B498-43B3-948B-1728B52AA6E4}">
                <adec:decorative xmlns:adec="http://schemas.microsoft.com/office/drawing/2017/decorative" val="1"/>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 uri="{C183D7F6-B498-43B3-948B-1728B52AA6E4}">
                <adec:decorative xmlns:adec="http://schemas.microsoft.com/office/drawing/2017/decorative" val="1"/>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 uri="{C183D7F6-B498-43B3-948B-1728B52AA6E4}">
                <adec:decorative xmlns:adec="http://schemas.microsoft.com/office/drawing/2017/decorative" val="1"/>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 uri="{C183D7F6-B498-43B3-948B-1728B52AA6E4}">
                <adec:decorative xmlns:adec="http://schemas.microsoft.com/office/drawing/2017/decorative" val="1"/>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 uri="{C183D7F6-B498-43B3-948B-1728B52AA6E4}">
                <adec:decorative xmlns:adec="http://schemas.microsoft.com/office/drawing/2017/decorative" val="1"/>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icrosoft Power Platform logo">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 uri="{C183D7F6-B498-43B3-948B-1728B52AA6E4}">
                <adec:decorative xmlns:adec="http://schemas.microsoft.com/office/drawing/2017/decorative" val="1"/>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3495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 uri="{C183D7F6-B498-43B3-948B-1728B52AA6E4}">
                <adec:decorative xmlns:adec="http://schemas.microsoft.com/office/drawing/2017/decorative" val="1"/>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 uri="{C183D7F6-B498-43B3-948B-1728B52AA6E4}">
                <adec:decorative xmlns:adec="http://schemas.microsoft.com/office/drawing/2017/decorative" val="1"/>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 uri="{C183D7F6-B498-43B3-948B-1728B52AA6E4}">
                <adec:decorative xmlns:adec="http://schemas.microsoft.com/office/drawing/2017/decorative" val="1"/>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 uri="{C183D7F6-B498-43B3-948B-1728B52AA6E4}">
                <adec:decorative xmlns:adec="http://schemas.microsoft.com/office/drawing/2017/decorative" val="1"/>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 uri="{C183D7F6-B498-43B3-948B-1728B52AA6E4}">
                <adec:decorative xmlns:adec="http://schemas.microsoft.com/office/drawing/2017/decorative" val="1"/>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icrosoft Power Platform logo">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 uri="{C183D7F6-B498-43B3-948B-1728B52AA6E4}">
                <adec:decorative xmlns:adec="http://schemas.microsoft.com/office/drawing/2017/decorative" val="1"/>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61173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0_Title Only">
    <p:bg>
      <p:bgPr>
        <a:solidFill>
          <a:schemeClr val="bg1"/>
        </a:solidFill>
        <a:effectLst/>
      </p:bgPr>
    </p:bg>
    <p:spTree>
      <p:nvGrpSpPr>
        <p:cNvPr id="1" name=""/>
        <p:cNvGrpSpPr/>
        <p:nvPr/>
      </p:nvGrpSpPr>
      <p:grpSpPr>
        <a:xfrm>
          <a:off x="0" y="0"/>
          <a:ext cx="0" cy="0"/>
          <a:chOff x="0" y="0"/>
          <a:chExt cx="0" cy="0"/>
        </a:xfrm>
      </p:grpSpPr>
      <p:sp>
        <p:nvSpPr>
          <p:cNvPr id="10" name="Title"/>
          <p:cNvSpPr>
            <a:spLocks noGrp="1"/>
          </p:cNvSpPr>
          <p:nvPr>
            <p:ph type="body" sz="quarter" idx="10" hasCustomPrompt="1"/>
          </p:nvPr>
        </p:nvSpPr>
        <p:spPr>
          <a:xfrm>
            <a:off x="775504" y="2571182"/>
            <a:ext cx="8832952" cy="969496"/>
          </a:xfrm>
          <a:prstGeom prst="rect">
            <a:avLst/>
          </a:prstGeom>
        </p:spPr>
        <p:txBody>
          <a:bodyPr rIns="0" anchor="t"/>
          <a:lstStyle>
            <a:lvl1pPr marL="0" indent="0">
              <a:lnSpc>
                <a:spcPct val="85000"/>
              </a:lnSpc>
              <a:buNone/>
              <a:defRPr sz="6000">
                <a:solidFill>
                  <a:srgbClr val="0B556A"/>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59" name="Freeform: Shape 58">
            <a:extLst>
              <a:ext uri="{FF2B5EF4-FFF2-40B4-BE49-F238E27FC236}">
                <a16:creationId xmlns:a16="http://schemas.microsoft.com/office/drawing/2014/main" id="{B17FD7F3-0159-4AF0-8E48-B966693C2635}"/>
              </a:ext>
            </a:extLst>
          </p:cNvPr>
          <p:cNvSpPr/>
          <p:nvPr userDrawn="1"/>
        </p:nvSpPr>
        <p:spPr bwMode="auto">
          <a:xfrm rot="20952935" flipH="1" flipV="1">
            <a:off x="9322760" y="-313143"/>
            <a:ext cx="2805056" cy="5742364"/>
          </a:xfrm>
          <a:custGeom>
            <a:avLst/>
            <a:gdLst>
              <a:gd name="connsiteX0" fmla="*/ 2805056 w 2805056"/>
              <a:gd name="connsiteY0" fmla="*/ 5742364 h 5742364"/>
              <a:gd name="connsiteX1" fmla="*/ 0 w 2805056"/>
              <a:gd name="connsiteY1" fmla="*/ 5208062 h 5742364"/>
              <a:gd name="connsiteX2" fmla="*/ 1 w 2805056"/>
              <a:gd name="connsiteY2" fmla="*/ 2395774 h 5742364"/>
              <a:gd name="connsiteX3" fmla="*/ 456344 w 2805056"/>
              <a:gd name="connsiteY3" fmla="*/ 0 h 5742364"/>
            </a:gdLst>
            <a:ahLst/>
            <a:cxnLst>
              <a:cxn ang="0">
                <a:pos x="connsiteX0" y="connsiteY0"/>
              </a:cxn>
              <a:cxn ang="0">
                <a:pos x="connsiteX1" y="connsiteY1"/>
              </a:cxn>
              <a:cxn ang="0">
                <a:pos x="connsiteX2" y="connsiteY2"/>
              </a:cxn>
              <a:cxn ang="0">
                <a:pos x="connsiteX3" y="connsiteY3"/>
              </a:cxn>
            </a:cxnLst>
            <a:rect l="l" t="t" r="r" b="b"/>
            <a:pathLst>
              <a:path w="2805056" h="5742364">
                <a:moveTo>
                  <a:pt x="2805056" y="5742364"/>
                </a:moveTo>
                <a:lnTo>
                  <a:pt x="0" y="5208062"/>
                </a:lnTo>
                <a:lnTo>
                  <a:pt x="1" y="2395774"/>
                </a:lnTo>
                <a:lnTo>
                  <a:pt x="45634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F9FAA7E6-2CDC-44DB-9D19-9F5BC8BF9664}"/>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2029485-2927-479B-B118-F46CB6CD3410}"/>
              </a:ext>
            </a:extLst>
          </p:cNvPr>
          <p:cNvSpPr/>
          <p:nvPr userDrawn="1"/>
        </p:nvSpPr>
        <p:spPr bwMode="auto">
          <a:xfrm rot="20952935">
            <a:off x="9631555" y="-275105"/>
            <a:ext cx="2530785" cy="4340657"/>
          </a:xfrm>
          <a:custGeom>
            <a:avLst/>
            <a:gdLst>
              <a:gd name="connsiteX0" fmla="*/ 0 w 2530785"/>
              <a:gd name="connsiteY0" fmla="*/ 0 h 4340657"/>
              <a:gd name="connsiteX1" fmla="*/ 2530784 w 2530785"/>
              <a:gd name="connsiteY1" fmla="*/ 482060 h 4340657"/>
              <a:gd name="connsiteX2" fmla="*/ 2530785 w 2530785"/>
              <a:gd name="connsiteY2" fmla="*/ 2448287 h 4340657"/>
              <a:gd name="connsiteX3" fmla="*/ 2170329 w 2530785"/>
              <a:gd name="connsiteY3" fmla="*/ 4340657 h 4340657"/>
            </a:gdLst>
            <a:ahLst/>
            <a:cxnLst>
              <a:cxn ang="0">
                <a:pos x="connsiteX0" y="connsiteY0"/>
              </a:cxn>
              <a:cxn ang="0">
                <a:pos x="connsiteX1" y="connsiteY1"/>
              </a:cxn>
              <a:cxn ang="0">
                <a:pos x="connsiteX2" y="connsiteY2"/>
              </a:cxn>
              <a:cxn ang="0">
                <a:pos x="connsiteX3" y="connsiteY3"/>
              </a:cxn>
            </a:cxnLst>
            <a:rect l="l" t="t" r="r" b="b"/>
            <a:pathLst>
              <a:path w="2530785" h="4340657">
                <a:moveTo>
                  <a:pt x="0" y="0"/>
                </a:moveTo>
                <a:lnTo>
                  <a:pt x="2530784" y="482060"/>
                </a:lnTo>
                <a:lnTo>
                  <a:pt x="2530785" y="2448287"/>
                </a:lnTo>
                <a:lnTo>
                  <a:pt x="2170329" y="4340657"/>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9027E57F-08F1-4CA9-A7DA-B1F41CA60A53}"/>
              </a:ext>
            </a:extLst>
          </p:cNvPr>
          <p:cNvSpPr/>
          <p:nvPr userDrawn="1"/>
        </p:nvSpPr>
        <p:spPr bwMode="auto">
          <a:xfrm rot="20952935">
            <a:off x="9907005" y="-275341"/>
            <a:ext cx="2577842" cy="3868868"/>
          </a:xfrm>
          <a:custGeom>
            <a:avLst/>
            <a:gdLst>
              <a:gd name="connsiteX0" fmla="*/ 0 w 2577842"/>
              <a:gd name="connsiteY0" fmla="*/ 0 h 3868868"/>
              <a:gd name="connsiteX1" fmla="*/ 2577842 w 2577842"/>
              <a:gd name="connsiteY1" fmla="*/ 491023 h 3868868"/>
              <a:gd name="connsiteX2" fmla="*/ 1934436 w 2577842"/>
              <a:gd name="connsiteY2" fmla="*/ 3868868 h 3868868"/>
            </a:gdLst>
            <a:ahLst/>
            <a:cxnLst>
              <a:cxn ang="0">
                <a:pos x="connsiteX0" y="connsiteY0"/>
              </a:cxn>
              <a:cxn ang="0">
                <a:pos x="connsiteX1" y="connsiteY1"/>
              </a:cxn>
              <a:cxn ang="0">
                <a:pos x="connsiteX2" y="connsiteY2"/>
              </a:cxn>
            </a:cxnLst>
            <a:rect l="l" t="t" r="r" b="b"/>
            <a:pathLst>
              <a:path w="2577842" h="3868868">
                <a:moveTo>
                  <a:pt x="0" y="0"/>
                </a:moveTo>
                <a:lnTo>
                  <a:pt x="2577842" y="491023"/>
                </a:lnTo>
                <a:lnTo>
                  <a:pt x="1934436" y="386886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10D8611C-7D81-4030-98C0-AFD0648FA595}"/>
              </a:ext>
            </a:extLst>
          </p:cNvPr>
          <p:cNvSpPr/>
          <p:nvPr userDrawn="1"/>
        </p:nvSpPr>
        <p:spPr bwMode="auto">
          <a:xfrm rot="20952935" flipH="1" flipV="1">
            <a:off x="10478700" y="1831405"/>
            <a:ext cx="1548840" cy="4328149"/>
          </a:xfrm>
          <a:custGeom>
            <a:avLst/>
            <a:gdLst>
              <a:gd name="connsiteX0" fmla="*/ 1548840 w 1548840"/>
              <a:gd name="connsiteY0" fmla="*/ 4328149 h 4328149"/>
              <a:gd name="connsiteX1" fmla="*/ 0 w 1548840"/>
              <a:gd name="connsiteY1" fmla="*/ 1212048 h 4328149"/>
              <a:gd name="connsiteX2" fmla="*/ 230869 w 1548840"/>
              <a:gd name="connsiteY2" fmla="*/ 0 h 4328149"/>
              <a:gd name="connsiteX3" fmla="*/ 1328921 w 1548840"/>
              <a:gd name="connsiteY3" fmla="*/ 402263 h 4328149"/>
            </a:gdLst>
            <a:ahLst/>
            <a:cxnLst>
              <a:cxn ang="0">
                <a:pos x="connsiteX0" y="connsiteY0"/>
              </a:cxn>
              <a:cxn ang="0">
                <a:pos x="connsiteX1" y="connsiteY1"/>
              </a:cxn>
              <a:cxn ang="0">
                <a:pos x="connsiteX2" y="connsiteY2"/>
              </a:cxn>
              <a:cxn ang="0">
                <a:pos x="connsiteX3" y="connsiteY3"/>
              </a:cxn>
            </a:cxnLst>
            <a:rect l="l" t="t" r="r" b="b"/>
            <a:pathLst>
              <a:path w="1548840" h="4328149">
                <a:moveTo>
                  <a:pt x="1548840" y="4328149"/>
                </a:moveTo>
                <a:lnTo>
                  <a:pt x="0" y="1212048"/>
                </a:lnTo>
                <a:lnTo>
                  <a:pt x="230869" y="0"/>
                </a:lnTo>
                <a:lnTo>
                  <a:pt x="1328921" y="4022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8CD7F9E-2DC6-489C-9AA7-B8B8C723EF04}"/>
              </a:ext>
            </a:extLst>
          </p:cNvPr>
          <p:cNvSpPr/>
          <p:nvPr userDrawn="1"/>
        </p:nvSpPr>
        <p:spPr bwMode="auto">
          <a:xfrm rot="20952935" flipH="1" flipV="1">
            <a:off x="10525034" y="2297232"/>
            <a:ext cx="1484921" cy="3889032"/>
          </a:xfrm>
          <a:custGeom>
            <a:avLst/>
            <a:gdLst>
              <a:gd name="connsiteX0" fmla="*/ 1484921 w 1484921"/>
              <a:gd name="connsiteY0" fmla="*/ 3889032 h 3889032"/>
              <a:gd name="connsiteX1" fmla="*/ 0 w 1484921"/>
              <a:gd name="connsiteY1" fmla="*/ 901528 h 3889032"/>
              <a:gd name="connsiteX2" fmla="*/ 171721 w 1484921"/>
              <a:gd name="connsiteY2" fmla="*/ 0 h 3889032"/>
              <a:gd name="connsiteX3" fmla="*/ 1276577 w 1484921"/>
              <a:gd name="connsiteY3" fmla="*/ 485187 h 3889032"/>
            </a:gdLst>
            <a:ahLst/>
            <a:cxnLst>
              <a:cxn ang="0">
                <a:pos x="connsiteX0" y="connsiteY0"/>
              </a:cxn>
              <a:cxn ang="0">
                <a:pos x="connsiteX1" y="connsiteY1"/>
              </a:cxn>
              <a:cxn ang="0">
                <a:pos x="connsiteX2" y="connsiteY2"/>
              </a:cxn>
              <a:cxn ang="0">
                <a:pos x="connsiteX3" y="connsiteY3"/>
              </a:cxn>
            </a:cxnLst>
            <a:rect l="l" t="t" r="r" b="b"/>
            <a:pathLst>
              <a:path w="1484921" h="3889032">
                <a:moveTo>
                  <a:pt x="1484921" y="3889032"/>
                </a:moveTo>
                <a:lnTo>
                  <a:pt x="0" y="901528"/>
                </a:lnTo>
                <a:lnTo>
                  <a:pt x="171721" y="0"/>
                </a:lnTo>
                <a:lnTo>
                  <a:pt x="1276577" y="48518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E7859F57-D9A9-4E0F-A6DB-42D616DFCD98}"/>
              </a:ext>
            </a:extLst>
          </p:cNvPr>
          <p:cNvSpPr/>
          <p:nvPr userDrawn="1"/>
        </p:nvSpPr>
        <p:spPr bwMode="auto">
          <a:xfrm rot="20952935" flipH="1" flipV="1">
            <a:off x="10475490" y="2512014"/>
            <a:ext cx="1537383" cy="3800324"/>
          </a:xfrm>
          <a:custGeom>
            <a:avLst/>
            <a:gdLst>
              <a:gd name="connsiteX0" fmla="*/ 1456360 w 1537383"/>
              <a:gd name="connsiteY0" fmla="*/ 3800324 h 3800324"/>
              <a:gd name="connsiteX1" fmla="*/ 0 w 1537383"/>
              <a:gd name="connsiteY1" fmla="*/ 870283 h 3800324"/>
              <a:gd name="connsiteX2" fmla="*/ 165770 w 1537383"/>
              <a:gd name="connsiteY2" fmla="*/ 0 h 3800324"/>
              <a:gd name="connsiteX3" fmla="*/ 1537383 w 1537383"/>
              <a:gd name="connsiteY3" fmla="*/ 441841 h 3800324"/>
            </a:gdLst>
            <a:ahLst/>
            <a:cxnLst>
              <a:cxn ang="0">
                <a:pos x="connsiteX0" y="connsiteY0"/>
              </a:cxn>
              <a:cxn ang="0">
                <a:pos x="connsiteX1" y="connsiteY1"/>
              </a:cxn>
              <a:cxn ang="0">
                <a:pos x="connsiteX2" y="connsiteY2"/>
              </a:cxn>
              <a:cxn ang="0">
                <a:pos x="connsiteX3" y="connsiteY3"/>
              </a:cxn>
            </a:cxnLst>
            <a:rect l="l" t="t" r="r" b="b"/>
            <a:pathLst>
              <a:path w="1537383" h="3800324">
                <a:moveTo>
                  <a:pt x="1456360" y="3800324"/>
                </a:moveTo>
                <a:lnTo>
                  <a:pt x="0" y="870283"/>
                </a:lnTo>
                <a:lnTo>
                  <a:pt x="165770" y="0"/>
                </a:lnTo>
                <a:lnTo>
                  <a:pt x="1537383" y="4418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A76BA9E9-9A16-4CC5-9BB4-2930C7A32D74}"/>
              </a:ext>
            </a:extLst>
          </p:cNvPr>
          <p:cNvSpPr/>
          <p:nvPr userDrawn="1"/>
        </p:nvSpPr>
        <p:spPr bwMode="auto">
          <a:xfrm rot="21200336">
            <a:off x="-210061" y="4430300"/>
            <a:ext cx="1433050" cy="2519317"/>
          </a:xfrm>
          <a:custGeom>
            <a:avLst/>
            <a:gdLst>
              <a:gd name="connsiteX0" fmla="*/ 0 w 1433050"/>
              <a:gd name="connsiteY0" fmla="*/ 0 h 2519317"/>
              <a:gd name="connsiteX1" fmla="*/ 1433050 w 1433050"/>
              <a:gd name="connsiteY1" fmla="*/ 2519317 h 2519317"/>
              <a:gd name="connsiteX2" fmla="*/ 0 w 1433050"/>
              <a:gd name="connsiteY2" fmla="*/ 2351959 h 2519317"/>
            </a:gdLst>
            <a:ahLst/>
            <a:cxnLst>
              <a:cxn ang="0">
                <a:pos x="connsiteX0" y="connsiteY0"/>
              </a:cxn>
              <a:cxn ang="0">
                <a:pos x="connsiteX1" y="connsiteY1"/>
              </a:cxn>
              <a:cxn ang="0">
                <a:pos x="connsiteX2" y="connsiteY2"/>
              </a:cxn>
            </a:cxnLst>
            <a:rect l="l" t="t" r="r" b="b"/>
            <a:pathLst>
              <a:path w="1433050" h="2519317">
                <a:moveTo>
                  <a:pt x="0" y="0"/>
                </a:moveTo>
                <a:lnTo>
                  <a:pt x="1433050" y="2519317"/>
                </a:lnTo>
                <a:lnTo>
                  <a:pt x="0" y="2351959"/>
                </a:lnTo>
                <a:close/>
              </a:path>
            </a:pathLst>
          </a:custGeom>
          <a:solidFill>
            <a:srgbClr val="E8F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8359A723-3983-4A73-9500-41BCC43BFDAF}"/>
              </a:ext>
            </a:extLst>
          </p:cNvPr>
          <p:cNvCxnSpPr/>
          <p:nvPr userDrawn="1"/>
        </p:nvCxnSpPr>
        <p:spPr>
          <a:xfrm rot="21200336">
            <a:off x="-419628" y="3332761"/>
            <a:ext cx="1057242" cy="2147507"/>
          </a:xfrm>
          <a:prstGeom prst="line">
            <a:avLst/>
          </a:prstGeom>
          <a:ln w="3175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0FAE00-6D85-4DE8-990E-E834942D3BBD}"/>
              </a:ext>
            </a:extLst>
          </p:cNvPr>
          <p:cNvCxnSpPr/>
          <p:nvPr userDrawn="1"/>
        </p:nvCxnSpPr>
        <p:spPr>
          <a:xfrm rot="21200336">
            <a:off x="-797040" y="1939065"/>
            <a:ext cx="1057242" cy="2147507"/>
          </a:xfrm>
          <a:prstGeom prst="line">
            <a:avLst/>
          </a:prstGeom>
          <a:ln w="3175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505885-5C4C-4E67-8764-FAF4E06C2CEB}"/>
              </a:ext>
            </a:extLst>
          </p:cNvPr>
          <p:cNvCxnSpPr/>
          <p:nvPr userDrawn="1"/>
        </p:nvCxnSpPr>
        <p:spPr>
          <a:xfrm rot="21200336">
            <a:off x="-624601" y="2596408"/>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5C5A93-5669-4348-8961-B6756A0D993D}"/>
              </a:ext>
            </a:extLst>
          </p:cNvPr>
          <p:cNvCxnSpPr/>
          <p:nvPr userDrawn="1"/>
        </p:nvCxnSpPr>
        <p:spPr>
          <a:xfrm rot="21200336">
            <a:off x="-1046126" y="-192960"/>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E558DB-3C76-4100-81E1-A18A630182AE}"/>
              </a:ext>
            </a:extLst>
          </p:cNvPr>
          <p:cNvSpPr/>
          <p:nvPr userDrawn="1"/>
        </p:nvSpPr>
        <p:spPr bwMode="auto">
          <a:xfrm>
            <a:off x="-1534577" y="-457200"/>
            <a:ext cx="1534577" cy="8089900"/>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drawing&#10;&#10;Description automatically generated">
            <a:extLst>
              <a:ext uri="{FF2B5EF4-FFF2-40B4-BE49-F238E27FC236}">
                <a16:creationId xmlns:a16="http://schemas.microsoft.com/office/drawing/2014/main" id="{27A48EAD-A180-463B-85C8-82287DB58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8" name="Freeform: Shape 17">
            <a:extLst>
              <a:ext uri="{FF2B5EF4-FFF2-40B4-BE49-F238E27FC236}">
                <a16:creationId xmlns:a16="http://schemas.microsoft.com/office/drawing/2014/main" id="{E4F8C8D5-D9A2-4D00-A4DC-D454B9AA6ACA}"/>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ooter Placeholder 1">
            <a:extLst>
              <a:ext uri="{FF2B5EF4-FFF2-40B4-BE49-F238E27FC236}">
                <a16:creationId xmlns:a16="http://schemas.microsoft.com/office/drawing/2014/main" id="{1E41FE66-1377-4FB2-B63A-8E91B77A96AB}"/>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97001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9979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807871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solidFill>
                  <a:schemeClr val="tx1"/>
                </a:solidFill>
                <a:latin typeface="+mj-lt"/>
              </a:defRPr>
            </a:lvl1pPr>
          </a:lstStyle>
          <a:p>
            <a:r>
              <a:rPr lang="en-US" dirty="0"/>
              <a:t>Title</a:t>
            </a:r>
          </a:p>
        </p:txBody>
      </p:sp>
    </p:spTree>
    <p:extLst>
      <p:ext uri="{BB962C8B-B14F-4D97-AF65-F5344CB8AC3E}">
        <p14:creationId xmlns:p14="http://schemas.microsoft.com/office/powerpoint/2010/main" val="146951101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236941"/>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703558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5" y="449302"/>
            <a:ext cx="1366061" cy="292568"/>
          </a:xfrm>
          <a:prstGeom prst="rect">
            <a:avLst/>
          </a:prstGeom>
        </p:spPr>
      </p:pic>
    </p:spTree>
    <p:extLst>
      <p:ext uri="{BB962C8B-B14F-4D97-AF65-F5344CB8AC3E}">
        <p14:creationId xmlns:p14="http://schemas.microsoft.com/office/powerpoint/2010/main" val="3016577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280547422"/>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grpSp>
        <p:nvGrpSpPr>
          <p:cNvPr id="10" name="Group 9">
            <a:extLst>
              <a:ext uri="{FF2B5EF4-FFF2-40B4-BE49-F238E27FC236}">
                <a16:creationId xmlns:a16="http://schemas.microsoft.com/office/drawing/2014/main" id="{635FAAF4-4A04-4D7D-91A0-F5187C15DBAB}"/>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12" descr="A picture containing drawing&#10;&#10;Description automatically generated">
            <a:extLst>
              <a:ext uri="{FF2B5EF4-FFF2-40B4-BE49-F238E27FC236}">
                <a16:creationId xmlns:a16="http://schemas.microsoft.com/office/drawing/2014/main" id="{E6B07396-3169-457E-A2F3-6468D83354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Tree>
    <p:extLst>
      <p:ext uri="{BB962C8B-B14F-4D97-AF65-F5344CB8AC3E}">
        <p14:creationId xmlns:p14="http://schemas.microsoft.com/office/powerpoint/2010/main" val="4072525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3" name="Picture 12" descr="Microsoft Power Platform logo">
            <a:extLst>
              <a:ext uri="{FF2B5EF4-FFF2-40B4-BE49-F238E27FC236}">
                <a16:creationId xmlns:a16="http://schemas.microsoft.com/office/drawing/2014/main" id="{E6B07396-3169-457E-A2F3-6468D83354F3}"/>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grpSp>
        <p:nvGrpSpPr>
          <p:cNvPr id="2" name="Group 1">
            <a:extLst>
              <a:ext uri="{FF2B5EF4-FFF2-40B4-BE49-F238E27FC236}">
                <a16:creationId xmlns:a16="http://schemas.microsoft.com/office/drawing/2014/main" id="{04628F04-DDA8-4CF8-8D4C-CA07214B9151}"/>
              </a:ext>
              <a:ext uri="{C183D7F6-B498-43B3-948B-1728B52AA6E4}">
                <adec:decorative xmlns:adec="http://schemas.microsoft.com/office/drawing/2017/decorative" val="1"/>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 uri="{C183D7F6-B498-43B3-948B-1728B52AA6E4}">
                  <adec:decorative xmlns:adec="http://schemas.microsoft.com/office/drawing/2017/decorative" val="1"/>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 uri="{C183D7F6-B498-43B3-948B-1728B52AA6E4}">
                  <adec:decorative xmlns:adec="http://schemas.microsoft.com/office/drawing/2017/decorative" val="1"/>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 uri="{C183D7F6-B498-43B3-948B-1728B52AA6E4}">
                  <adec:decorative xmlns:adec="http://schemas.microsoft.com/office/drawing/2017/decorative" val="1"/>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 uri="{C183D7F6-B498-43B3-948B-1728B52AA6E4}">
                  <adec:decorative xmlns:adec="http://schemas.microsoft.com/office/drawing/2017/decorative" val="1"/>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 uri="{C183D7F6-B498-43B3-948B-1728B52AA6E4}">
                  <adec:decorative xmlns:adec="http://schemas.microsoft.com/office/drawing/2017/decorative" val="1"/>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 uri="{C183D7F6-B498-43B3-948B-1728B52AA6E4}">
                  <adec:decorative xmlns:adec="http://schemas.microsoft.com/office/drawing/2017/decorative" val="1"/>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 uri="{C183D7F6-B498-43B3-948B-1728B52AA6E4}">
                  <adec:decorative xmlns:adec="http://schemas.microsoft.com/office/drawing/2017/decorative" val="1"/>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505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10" name="Title"/>
          <p:cNvSpPr>
            <a:spLocks noGrp="1"/>
          </p:cNvSpPr>
          <p:nvPr>
            <p:ph type="body" sz="quarter" idx="10" hasCustomPrompt="1"/>
          </p:nvPr>
        </p:nvSpPr>
        <p:spPr>
          <a:xfrm>
            <a:off x="775504" y="2571182"/>
            <a:ext cx="8832952" cy="969496"/>
          </a:xfrm>
          <a:prstGeom prst="rect">
            <a:avLst/>
          </a:prstGeom>
        </p:spPr>
        <p:txBody>
          <a:bodyPr rIns="0" anchor="t"/>
          <a:lstStyle>
            <a:lvl1pPr marL="0" indent="0">
              <a:lnSpc>
                <a:spcPct val="85000"/>
              </a:lnSpc>
              <a:buNone/>
              <a:defRPr sz="6000">
                <a:solidFill>
                  <a:srgbClr val="0B556A"/>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59" name="Freeform: Shape 58">
            <a:extLst>
              <a:ext uri="{FF2B5EF4-FFF2-40B4-BE49-F238E27FC236}">
                <a16:creationId xmlns:a16="http://schemas.microsoft.com/office/drawing/2014/main" id="{B17FD7F3-0159-4AF0-8E48-B966693C2635}"/>
              </a:ext>
            </a:extLst>
          </p:cNvPr>
          <p:cNvSpPr/>
          <p:nvPr userDrawn="1"/>
        </p:nvSpPr>
        <p:spPr bwMode="auto">
          <a:xfrm rot="20952935" flipH="1" flipV="1">
            <a:off x="9322760" y="-313143"/>
            <a:ext cx="2805056" cy="5742364"/>
          </a:xfrm>
          <a:custGeom>
            <a:avLst/>
            <a:gdLst>
              <a:gd name="connsiteX0" fmla="*/ 2805056 w 2805056"/>
              <a:gd name="connsiteY0" fmla="*/ 5742364 h 5742364"/>
              <a:gd name="connsiteX1" fmla="*/ 0 w 2805056"/>
              <a:gd name="connsiteY1" fmla="*/ 5208062 h 5742364"/>
              <a:gd name="connsiteX2" fmla="*/ 1 w 2805056"/>
              <a:gd name="connsiteY2" fmla="*/ 2395774 h 5742364"/>
              <a:gd name="connsiteX3" fmla="*/ 456344 w 2805056"/>
              <a:gd name="connsiteY3" fmla="*/ 0 h 5742364"/>
            </a:gdLst>
            <a:ahLst/>
            <a:cxnLst>
              <a:cxn ang="0">
                <a:pos x="connsiteX0" y="connsiteY0"/>
              </a:cxn>
              <a:cxn ang="0">
                <a:pos x="connsiteX1" y="connsiteY1"/>
              </a:cxn>
              <a:cxn ang="0">
                <a:pos x="connsiteX2" y="connsiteY2"/>
              </a:cxn>
              <a:cxn ang="0">
                <a:pos x="connsiteX3" y="connsiteY3"/>
              </a:cxn>
            </a:cxnLst>
            <a:rect l="l" t="t" r="r" b="b"/>
            <a:pathLst>
              <a:path w="2805056" h="5742364">
                <a:moveTo>
                  <a:pt x="2805056" y="5742364"/>
                </a:moveTo>
                <a:lnTo>
                  <a:pt x="0" y="5208062"/>
                </a:lnTo>
                <a:lnTo>
                  <a:pt x="1" y="2395774"/>
                </a:lnTo>
                <a:lnTo>
                  <a:pt x="45634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F9FAA7E6-2CDC-44DB-9D19-9F5BC8BF9664}"/>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2029485-2927-479B-B118-F46CB6CD3410}"/>
              </a:ext>
            </a:extLst>
          </p:cNvPr>
          <p:cNvSpPr/>
          <p:nvPr userDrawn="1"/>
        </p:nvSpPr>
        <p:spPr bwMode="auto">
          <a:xfrm rot="20952935">
            <a:off x="9631555" y="-275105"/>
            <a:ext cx="2530785" cy="4340657"/>
          </a:xfrm>
          <a:custGeom>
            <a:avLst/>
            <a:gdLst>
              <a:gd name="connsiteX0" fmla="*/ 0 w 2530785"/>
              <a:gd name="connsiteY0" fmla="*/ 0 h 4340657"/>
              <a:gd name="connsiteX1" fmla="*/ 2530784 w 2530785"/>
              <a:gd name="connsiteY1" fmla="*/ 482060 h 4340657"/>
              <a:gd name="connsiteX2" fmla="*/ 2530785 w 2530785"/>
              <a:gd name="connsiteY2" fmla="*/ 2448287 h 4340657"/>
              <a:gd name="connsiteX3" fmla="*/ 2170329 w 2530785"/>
              <a:gd name="connsiteY3" fmla="*/ 4340657 h 4340657"/>
            </a:gdLst>
            <a:ahLst/>
            <a:cxnLst>
              <a:cxn ang="0">
                <a:pos x="connsiteX0" y="connsiteY0"/>
              </a:cxn>
              <a:cxn ang="0">
                <a:pos x="connsiteX1" y="connsiteY1"/>
              </a:cxn>
              <a:cxn ang="0">
                <a:pos x="connsiteX2" y="connsiteY2"/>
              </a:cxn>
              <a:cxn ang="0">
                <a:pos x="connsiteX3" y="connsiteY3"/>
              </a:cxn>
            </a:cxnLst>
            <a:rect l="l" t="t" r="r" b="b"/>
            <a:pathLst>
              <a:path w="2530785" h="4340657">
                <a:moveTo>
                  <a:pt x="0" y="0"/>
                </a:moveTo>
                <a:lnTo>
                  <a:pt x="2530784" y="482060"/>
                </a:lnTo>
                <a:lnTo>
                  <a:pt x="2530785" y="2448287"/>
                </a:lnTo>
                <a:lnTo>
                  <a:pt x="2170329" y="4340657"/>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9027E57F-08F1-4CA9-A7DA-B1F41CA60A53}"/>
              </a:ext>
            </a:extLst>
          </p:cNvPr>
          <p:cNvSpPr/>
          <p:nvPr userDrawn="1"/>
        </p:nvSpPr>
        <p:spPr bwMode="auto">
          <a:xfrm rot="20952935">
            <a:off x="9907005" y="-275341"/>
            <a:ext cx="2577842" cy="3868868"/>
          </a:xfrm>
          <a:custGeom>
            <a:avLst/>
            <a:gdLst>
              <a:gd name="connsiteX0" fmla="*/ 0 w 2577842"/>
              <a:gd name="connsiteY0" fmla="*/ 0 h 3868868"/>
              <a:gd name="connsiteX1" fmla="*/ 2577842 w 2577842"/>
              <a:gd name="connsiteY1" fmla="*/ 491023 h 3868868"/>
              <a:gd name="connsiteX2" fmla="*/ 1934436 w 2577842"/>
              <a:gd name="connsiteY2" fmla="*/ 3868868 h 3868868"/>
            </a:gdLst>
            <a:ahLst/>
            <a:cxnLst>
              <a:cxn ang="0">
                <a:pos x="connsiteX0" y="connsiteY0"/>
              </a:cxn>
              <a:cxn ang="0">
                <a:pos x="connsiteX1" y="connsiteY1"/>
              </a:cxn>
              <a:cxn ang="0">
                <a:pos x="connsiteX2" y="connsiteY2"/>
              </a:cxn>
            </a:cxnLst>
            <a:rect l="l" t="t" r="r" b="b"/>
            <a:pathLst>
              <a:path w="2577842" h="3868868">
                <a:moveTo>
                  <a:pt x="0" y="0"/>
                </a:moveTo>
                <a:lnTo>
                  <a:pt x="2577842" y="491023"/>
                </a:lnTo>
                <a:lnTo>
                  <a:pt x="1934436" y="386886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10D8611C-7D81-4030-98C0-AFD0648FA595}"/>
              </a:ext>
            </a:extLst>
          </p:cNvPr>
          <p:cNvSpPr/>
          <p:nvPr userDrawn="1"/>
        </p:nvSpPr>
        <p:spPr bwMode="auto">
          <a:xfrm rot="20952935" flipH="1" flipV="1">
            <a:off x="10478700" y="1831405"/>
            <a:ext cx="1548840" cy="4328149"/>
          </a:xfrm>
          <a:custGeom>
            <a:avLst/>
            <a:gdLst>
              <a:gd name="connsiteX0" fmla="*/ 1548840 w 1548840"/>
              <a:gd name="connsiteY0" fmla="*/ 4328149 h 4328149"/>
              <a:gd name="connsiteX1" fmla="*/ 0 w 1548840"/>
              <a:gd name="connsiteY1" fmla="*/ 1212048 h 4328149"/>
              <a:gd name="connsiteX2" fmla="*/ 230869 w 1548840"/>
              <a:gd name="connsiteY2" fmla="*/ 0 h 4328149"/>
              <a:gd name="connsiteX3" fmla="*/ 1328921 w 1548840"/>
              <a:gd name="connsiteY3" fmla="*/ 402263 h 4328149"/>
            </a:gdLst>
            <a:ahLst/>
            <a:cxnLst>
              <a:cxn ang="0">
                <a:pos x="connsiteX0" y="connsiteY0"/>
              </a:cxn>
              <a:cxn ang="0">
                <a:pos x="connsiteX1" y="connsiteY1"/>
              </a:cxn>
              <a:cxn ang="0">
                <a:pos x="connsiteX2" y="connsiteY2"/>
              </a:cxn>
              <a:cxn ang="0">
                <a:pos x="connsiteX3" y="connsiteY3"/>
              </a:cxn>
            </a:cxnLst>
            <a:rect l="l" t="t" r="r" b="b"/>
            <a:pathLst>
              <a:path w="1548840" h="4328149">
                <a:moveTo>
                  <a:pt x="1548840" y="4328149"/>
                </a:moveTo>
                <a:lnTo>
                  <a:pt x="0" y="1212048"/>
                </a:lnTo>
                <a:lnTo>
                  <a:pt x="230869" y="0"/>
                </a:lnTo>
                <a:lnTo>
                  <a:pt x="1328921" y="4022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8CD7F9E-2DC6-489C-9AA7-B8B8C723EF04}"/>
              </a:ext>
            </a:extLst>
          </p:cNvPr>
          <p:cNvSpPr/>
          <p:nvPr userDrawn="1"/>
        </p:nvSpPr>
        <p:spPr bwMode="auto">
          <a:xfrm rot="20952935" flipH="1" flipV="1">
            <a:off x="10525034" y="2297232"/>
            <a:ext cx="1484921" cy="3889032"/>
          </a:xfrm>
          <a:custGeom>
            <a:avLst/>
            <a:gdLst>
              <a:gd name="connsiteX0" fmla="*/ 1484921 w 1484921"/>
              <a:gd name="connsiteY0" fmla="*/ 3889032 h 3889032"/>
              <a:gd name="connsiteX1" fmla="*/ 0 w 1484921"/>
              <a:gd name="connsiteY1" fmla="*/ 901528 h 3889032"/>
              <a:gd name="connsiteX2" fmla="*/ 171721 w 1484921"/>
              <a:gd name="connsiteY2" fmla="*/ 0 h 3889032"/>
              <a:gd name="connsiteX3" fmla="*/ 1276577 w 1484921"/>
              <a:gd name="connsiteY3" fmla="*/ 485187 h 3889032"/>
            </a:gdLst>
            <a:ahLst/>
            <a:cxnLst>
              <a:cxn ang="0">
                <a:pos x="connsiteX0" y="connsiteY0"/>
              </a:cxn>
              <a:cxn ang="0">
                <a:pos x="connsiteX1" y="connsiteY1"/>
              </a:cxn>
              <a:cxn ang="0">
                <a:pos x="connsiteX2" y="connsiteY2"/>
              </a:cxn>
              <a:cxn ang="0">
                <a:pos x="connsiteX3" y="connsiteY3"/>
              </a:cxn>
            </a:cxnLst>
            <a:rect l="l" t="t" r="r" b="b"/>
            <a:pathLst>
              <a:path w="1484921" h="3889032">
                <a:moveTo>
                  <a:pt x="1484921" y="3889032"/>
                </a:moveTo>
                <a:lnTo>
                  <a:pt x="0" y="901528"/>
                </a:lnTo>
                <a:lnTo>
                  <a:pt x="171721" y="0"/>
                </a:lnTo>
                <a:lnTo>
                  <a:pt x="1276577" y="48518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E7859F57-D9A9-4E0F-A6DB-42D616DFCD98}"/>
              </a:ext>
            </a:extLst>
          </p:cNvPr>
          <p:cNvSpPr/>
          <p:nvPr userDrawn="1"/>
        </p:nvSpPr>
        <p:spPr bwMode="auto">
          <a:xfrm rot="20952935" flipH="1" flipV="1">
            <a:off x="10475490" y="2512014"/>
            <a:ext cx="1537383" cy="3800324"/>
          </a:xfrm>
          <a:custGeom>
            <a:avLst/>
            <a:gdLst>
              <a:gd name="connsiteX0" fmla="*/ 1456360 w 1537383"/>
              <a:gd name="connsiteY0" fmla="*/ 3800324 h 3800324"/>
              <a:gd name="connsiteX1" fmla="*/ 0 w 1537383"/>
              <a:gd name="connsiteY1" fmla="*/ 870283 h 3800324"/>
              <a:gd name="connsiteX2" fmla="*/ 165770 w 1537383"/>
              <a:gd name="connsiteY2" fmla="*/ 0 h 3800324"/>
              <a:gd name="connsiteX3" fmla="*/ 1537383 w 1537383"/>
              <a:gd name="connsiteY3" fmla="*/ 441841 h 3800324"/>
            </a:gdLst>
            <a:ahLst/>
            <a:cxnLst>
              <a:cxn ang="0">
                <a:pos x="connsiteX0" y="connsiteY0"/>
              </a:cxn>
              <a:cxn ang="0">
                <a:pos x="connsiteX1" y="connsiteY1"/>
              </a:cxn>
              <a:cxn ang="0">
                <a:pos x="connsiteX2" y="connsiteY2"/>
              </a:cxn>
              <a:cxn ang="0">
                <a:pos x="connsiteX3" y="connsiteY3"/>
              </a:cxn>
            </a:cxnLst>
            <a:rect l="l" t="t" r="r" b="b"/>
            <a:pathLst>
              <a:path w="1537383" h="3800324">
                <a:moveTo>
                  <a:pt x="1456360" y="3800324"/>
                </a:moveTo>
                <a:lnTo>
                  <a:pt x="0" y="870283"/>
                </a:lnTo>
                <a:lnTo>
                  <a:pt x="165770" y="0"/>
                </a:lnTo>
                <a:lnTo>
                  <a:pt x="1537383" y="4418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A76BA9E9-9A16-4CC5-9BB4-2930C7A32D74}"/>
              </a:ext>
            </a:extLst>
          </p:cNvPr>
          <p:cNvSpPr/>
          <p:nvPr userDrawn="1"/>
        </p:nvSpPr>
        <p:spPr bwMode="auto">
          <a:xfrm rot="21200336">
            <a:off x="-210061" y="4430300"/>
            <a:ext cx="1433050" cy="2519317"/>
          </a:xfrm>
          <a:custGeom>
            <a:avLst/>
            <a:gdLst>
              <a:gd name="connsiteX0" fmla="*/ 0 w 1433050"/>
              <a:gd name="connsiteY0" fmla="*/ 0 h 2519317"/>
              <a:gd name="connsiteX1" fmla="*/ 1433050 w 1433050"/>
              <a:gd name="connsiteY1" fmla="*/ 2519317 h 2519317"/>
              <a:gd name="connsiteX2" fmla="*/ 0 w 1433050"/>
              <a:gd name="connsiteY2" fmla="*/ 2351959 h 2519317"/>
            </a:gdLst>
            <a:ahLst/>
            <a:cxnLst>
              <a:cxn ang="0">
                <a:pos x="connsiteX0" y="connsiteY0"/>
              </a:cxn>
              <a:cxn ang="0">
                <a:pos x="connsiteX1" y="connsiteY1"/>
              </a:cxn>
              <a:cxn ang="0">
                <a:pos x="connsiteX2" y="connsiteY2"/>
              </a:cxn>
            </a:cxnLst>
            <a:rect l="l" t="t" r="r" b="b"/>
            <a:pathLst>
              <a:path w="1433050" h="2519317">
                <a:moveTo>
                  <a:pt x="0" y="0"/>
                </a:moveTo>
                <a:lnTo>
                  <a:pt x="1433050" y="2519317"/>
                </a:lnTo>
                <a:lnTo>
                  <a:pt x="0" y="2351959"/>
                </a:lnTo>
                <a:close/>
              </a:path>
            </a:pathLst>
          </a:custGeom>
          <a:solidFill>
            <a:srgbClr val="E8F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8359A723-3983-4A73-9500-41BCC43BFDAF}"/>
              </a:ext>
            </a:extLst>
          </p:cNvPr>
          <p:cNvCxnSpPr/>
          <p:nvPr userDrawn="1"/>
        </p:nvCxnSpPr>
        <p:spPr>
          <a:xfrm rot="21200336">
            <a:off x="-419628" y="3332761"/>
            <a:ext cx="1057242" cy="2147507"/>
          </a:xfrm>
          <a:prstGeom prst="line">
            <a:avLst/>
          </a:prstGeom>
          <a:ln w="3175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0FAE00-6D85-4DE8-990E-E834942D3BBD}"/>
              </a:ext>
            </a:extLst>
          </p:cNvPr>
          <p:cNvCxnSpPr/>
          <p:nvPr userDrawn="1"/>
        </p:nvCxnSpPr>
        <p:spPr>
          <a:xfrm rot="21200336">
            <a:off x="-797040" y="1939065"/>
            <a:ext cx="1057242" cy="2147507"/>
          </a:xfrm>
          <a:prstGeom prst="line">
            <a:avLst/>
          </a:prstGeom>
          <a:ln w="3175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505885-5C4C-4E67-8764-FAF4E06C2CEB}"/>
              </a:ext>
            </a:extLst>
          </p:cNvPr>
          <p:cNvCxnSpPr/>
          <p:nvPr userDrawn="1"/>
        </p:nvCxnSpPr>
        <p:spPr>
          <a:xfrm rot="21200336">
            <a:off x="-624601" y="2596408"/>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5C5A93-5669-4348-8961-B6756A0D993D}"/>
              </a:ext>
            </a:extLst>
          </p:cNvPr>
          <p:cNvCxnSpPr/>
          <p:nvPr userDrawn="1"/>
        </p:nvCxnSpPr>
        <p:spPr>
          <a:xfrm rot="21200336">
            <a:off x="-1046126" y="-192960"/>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E558DB-3C76-4100-81E1-A18A630182AE}"/>
              </a:ext>
            </a:extLst>
          </p:cNvPr>
          <p:cNvSpPr/>
          <p:nvPr userDrawn="1"/>
        </p:nvSpPr>
        <p:spPr bwMode="auto">
          <a:xfrm>
            <a:off x="-1534577" y="-457200"/>
            <a:ext cx="1534577" cy="8089900"/>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drawing&#10;&#10;Description automatically generated">
            <a:extLst>
              <a:ext uri="{FF2B5EF4-FFF2-40B4-BE49-F238E27FC236}">
                <a16:creationId xmlns:a16="http://schemas.microsoft.com/office/drawing/2014/main" id="{27A48EAD-A180-463B-85C8-82287DB58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8" name="Freeform: Shape 17">
            <a:extLst>
              <a:ext uri="{FF2B5EF4-FFF2-40B4-BE49-F238E27FC236}">
                <a16:creationId xmlns:a16="http://schemas.microsoft.com/office/drawing/2014/main" id="{E4F8C8D5-D9A2-4D00-A4DC-D454B9AA6ACA}"/>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ooter Placeholder 1">
            <a:extLst>
              <a:ext uri="{FF2B5EF4-FFF2-40B4-BE49-F238E27FC236}">
                <a16:creationId xmlns:a16="http://schemas.microsoft.com/office/drawing/2014/main" id="{1E41FE66-1377-4FB2-B63A-8E91B77A96AB}"/>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609100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3621563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857349A5-0A4B-4644-B182-54AD101FD323}"/>
              </a:ext>
            </a:extLst>
          </p:cNvPr>
          <p:cNvSpPr/>
          <p:nvPr userDrawn="1"/>
        </p:nvSpPr>
        <p:spPr bwMode="auto">
          <a:xfrm rot="20693024" flipH="1">
            <a:off x="6914400" y="636124"/>
            <a:ext cx="2870200" cy="4495800"/>
          </a:xfrm>
          <a:prstGeom prst="parallelogram">
            <a:avLst>
              <a:gd name="adj" fmla="val 68620"/>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6C28B3E-A96A-4C6B-9D1F-0328A25C2FC3}"/>
              </a:ext>
            </a:extLst>
          </p:cNvPr>
          <p:cNvSpPr/>
          <p:nvPr userDrawn="1"/>
        </p:nvSpPr>
        <p:spPr bwMode="auto">
          <a:xfrm>
            <a:off x="0" y="3"/>
            <a:ext cx="11258804" cy="6857998"/>
          </a:xfrm>
          <a:custGeom>
            <a:avLst/>
            <a:gdLst>
              <a:gd name="connsiteX0" fmla="*/ 0 w 11258804"/>
              <a:gd name="connsiteY0" fmla="*/ 0 h 6857998"/>
              <a:gd name="connsiteX1" fmla="*/ 5813327 w 11258804"/>
              <a:gd name="connsiteY1" fmla="*/ 0 h 6857998"/>
              <a:gd name="connsiteX2" fmla="*/ 11258804 w 11258804"/>
              <a:gd name="connsiteY2" fmla="*/ 6857998 h 6857998"/>
              <a:gd name="connsiteX3" fmla="*/ 0 w 11258804"/>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258804" h="6857998">
                <a:moveTo>
                  <a:pt x="0" y="0"/>
                </a:moveTo>
                <a:lnTo>
                  <a:pt x="5813327" y="0"/>
                </a:lnTo>
                <a:lnTo>
                  <a:pt x="11258804" y="6857998"/>
                </a:lnTo>
                <a:lnTo>
                  <a:pt x="0" y="6857998"/>
                </a:ln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arallelogram 20">
            <a:extLst>
              <a:ext uri="{FF2B5EF4-FFF2-40B4-BE49-F238E27FC236}">
                <a16:creationId xmlns:a16="http://schemas.microsoft.com/office/drawing/2014/main" id="{4AEB5DC5-93BC-4D81-A88B-A0BF890057AB}"/>
              </a:ext>
            </a:extLst>
          </p:cNvPr>
          <p:cNvSpPr/>
          <p:nvPr userDrawn="1"/>
        </p:nvSpPr>
        <p:spPr bwMode="auto">
          <a:xfrm rot="20781083" flipH="1">
            <a:off x="7318935" y="1133136"/>
            <a:ext cx="3848100" cy="4495800"/>
          </a:xfrm>
          <a:prstGeom prst="parallelogram">
            <a:avLst>
              <a:gd name="adj" fmla="val 52778"/>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Parallelogram 23">
            <a:extLst>
              <a:ext uri="{FF2B5EF4-FFF2-40B4-BE49-F238E27FC236}">
                <a16:creationId xmlns:a16="http://schemas.microsoft.com/office/drawing/2014/main" id="{79625123-FD9E-43A7-8E3A-697C3FD1ED44}"/>
              </a:ext>
            </a:extLst>
          </p:cNvPr>
          <p:cNvSpPr/>
          <p:nvPr userDrawn="1"/>
        </p:nvSpPr>
        <p:spPr bwMode="auto">
          <a:xfrm rot="20693024" flipH="1">
            <a:off x="7688515" y="996005"/>
            <a:ext cx="2013073" cy="4495800"/>
          </a:xfrm>
          <a:prstGeom prst="parallelogram">
            <a:avLst>
              <a:gd name="adj" fmla="val 97230"/>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p:cNvSpPr>
            <a:spLocks noGrp="1"/>
          </p:cNvSpPr>
          <p:nvPr userDrawn="1">
            <p:ph type="title" hasCustomPrompt="1"/>
          </p:nvPr>
        </p:nvSpPr>
        <p:spPr>
          <a:xfrm>
            <a:off x="455994" y="1903187"/>
            <a:ext cx="7454643" cy="1045028"/>
          </a:xfrm>
          <a:noFill/>
        </p:spPr>
        <p:txBody>
          <a:bodyPr vert="horz" wrap="square" lIns="0" tIns="0" rIns="0" bIns="0" rtlCol="0" anchor="b" anchorCtr="0">
            <a:noAutofit/>
          </a:bodyPr>
          <a:lstStyle>
            <a:lvl1pPr>
              <a:defRPr lang="en-US" sz="5400" spc="-49" baseline="0" dirty="0">
                <a:solidFill>
                  <a:schemeClr val="tx1"/>
                </a:solidFill>
              </a:defRPr>
            </a:lvl1pPr>
          </a:lstStyle>
          <a:p>
            <a:pPr marL="0" lvl="0">
              <a:lnSpc>
                <a:spcPts val="5490"/>
              </a:lnSpc>
            </a:pPr>
            <a:r>
              <a:rPr lang="en-US"/>
              <a:t>Section title</a:t>
            </a:r>
          </a:p>
        </p:txBody>
      </p:sp>
      <p:sp>
        <p:nvSpPr>
          <p:cNvPr id="10" name="Text Placeholder 9">
            <a:extLst>
              <a:ext uri="{FF2B5EF4-FFF2-40B4-BE49-F238E27FC236}">
                <a16:creationId xmlns:a16="http://schemas.microsoft.com/office/drawing/2014/main" id="{350DC254-6875-4D67-A047-52E8F146FA57}"/>
              </a:ext>
            </a:extLst>
          </p:cNvPr>
          <p:cNvSpPr>
            <a:spLocks noGrp="1"/>
          </p:cNvSpPr>
          <p:nvPr userDrawn="1">
            <p:ph type="body" sz="quarter" idx="10"/>
          </p:nvPr>
        </p:nvSpPr>
        <p:spPr>
          <a:xfrm>
            <a:off x="455994" y="2948216"/>
            <a:ext cx="7454643" cy="923330"/>
          </a:xfrm>
        </p:spPr>
        <p:txBody>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a:t>Click to edit Master text styles</a:t>
            </a:r>
          </a:p>
          <a:p>
            <a:pPr lvl="1"/>
            <a:endParaRPr lang="en-IN"/>
          </a:p>
        </p:txBody>
      </p:sp>
      <p:grpSp>
        <p:nvGrpSpPr>
          <p:cNvPr id="11" name="Group 10">
            <a:extLst>
              <a:ext uri="{FF2B5EF4-FFF2-40B4-BE49-F238E27FC236}">
                <a16:creationId xmlns:a16="http://schemas.microsoft.com/office/drawing/2014/main" id="{0F12E994-2A54-434E-8541-F5A40FC47E1B}"/>
              </a:ext>
            </a:extLst>
          </p:cNvPr>
          <p:cNvGrpSpPr/>
          <p:nvPr userDrawn="1"/>
        </p:nvGrpSpPr>
        <p:grpSpPr>
          <a:xfrm>
            <a:off x="436266" y="439739"/>
            <a:ext cx="2997420" cy="302132"/>
            <a:chOff x="436266" y="439739"/>
            <a:chExt cx="2997420" cy="302132"/>
          </a:xfrm>
        </p:grpSpPr>
        <p:pic>
          <p:nvPicPr>
            <p:cNvPr id="12" name="Picture 11" descr="A picture containing drawing&#10;&#10;Description automatically generated">
              <a:extLst>
                <a:ext uri="{FF2B5EF4-FFF2-40B4-BE49-F238E27FC236}">
                  <a16:creationId xmlns:a16="http://schemas.microsoft.com/office/drawing/2014/main" id="{4676D26A-0F15-4269-9714-5F54F9A34D81}"/>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C7BB646-8513-4330-8055-3E3076530F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14" name="Footer Placeholder 1">
            <a:extLst>
              <a:ext uri="{FF2B5EF4-FFF2-40B4-BE49-F238E27FC236}">
                <a16:creationId xmlns:a16="http://schemas.microsoft.com/office/drawing/2014/main" id="{6F4CFAC4-9A5A-4190-9A24-E2B7B7518E89}"/>
              </a:ext>
            </a:extLst>
          </p:cNvPr>
          <p:cNvSpPr txBox="1">
            <a:spLocks/>
          </p:cNvSpPr>
          <p:nvPr userDrawn="1"/>
        </p:nvSpPr>
        <p:spPr>
          <a:xfrm>
            <a:off x="-340711" y="6655059"/>
            <a:ext cx="11187138" cy="118296"/>
          </a:xfrm>
          <a:prstGeom prst="rect">
            <a:avLst/>
          </a:prstGeom>
        </p:spPr>
        <p:txBody>
          <a:bodyPr vert="horz" lIns="0" tIns="45720" rIns="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1"/>
                </a:solidFill>
              </a:rPr>
              <a:t>								                      Microsoft Power Virtual Agents</a:t>
            </a:r>
          </a:p>
        </p:txBody>
      </p:sp>
    </p:spTree>
    <p:extLst>
      <p:ext uri="{BB962C8B-B14F-4D97-AF65-F5344CB8AC3E}">
        <p14:creationId xmlns:p14="http://schemas.microsoft.com/office/powerpoint/2010/main" val="14542649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25856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52" name="Freeform: Shape 51">
            <a:extLst>
              <a:ext uri="{FF2B5EF4-FFF2-40B4-BE49-F238E27FC236}">
                <a16:creationId xmlns:a16="http://schemas.microsoft.com/office/drawing/2014/main" id="{A62A89DE-27AA-4053-9742-A988EB871AFE}"/>
              </a:ext>
            </a:extLst>
          </p:cNvPr>
          <p:cNvSpPr/>
          <p:nvPr userDrawn="1"/>
        </p:nvSpPr>
        <p:spPr bwMode="auto">
          <a:xfrm>
            <a:off x="0" y="1730978"/>
            <a:ext cx="10390502" cy="5127023"/>
          </a:xfrm>
          <a:custGeom>
            <a:avLst/>
            <a:gdLst>
              <a:gd name="connsiteX0" fmla="*/ 0 w 10390502"/>
              <a:gd name="connsiteY0" fmla="*/ 0 h 5127023"/>
              <a:gd name="connsiteX1" fmla="*/ 6319476 w 10390502"/>
              <a:gd name="connsiteY1" fmla="*/ 0 h 5127023"/>
              <a:gd name="connsiteX2" fmla="*/ 10390502 w 10390502"/>
              <a:gd name="connsiteY2" fmla="*/ 5127023 h 5127023"/>
              <a:gd name="connsiteX3" fmla="*/ 0 w 10390502"/>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390502" h="5127023">
                <a:moveTo>
                  <a:pt x="0" y="0"/>
                </a:moveTo>
                <a:lnTo>
                  <a:pt x="6319476" y="0"/>
                </a:lnTo>
                <a:lnTo>
                  <a:pt x="10390502" y="5127023"/>
                </a:lnTo>
                <a:lnTo>
                  <a:pt x="0" y="5127023"/>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2924777"/>
            <a:ext cx="6649655" cy="1473396"/>
          </a:xfrm>
          <a:noFill/>
        </p:spPr>
        <p:txBody>
          <a:bodyPr lIns="0" tIns="0" rIns="0" bIns="0" anchor="t" anchorCtr="0"/>
          <a:lstStyle>
            <a:lvl1pPr>
              <a:lnSpc>
                <a:spcPct val="100000"/>
              </a:lnSpc>
              <a:spcAft>
                <a:spcPts val="1274"/>
              </a:spcAft>
              <a:defRPr sz="5400" spc="-49" baseline="0">
                <a:solidFill>
                  <a:srgbClr val="0B556A"/>
                </a:solidFill>
              </a:defRPr>
            </a:lvl1pPr>
          </a:lstStyle>
          <a:p>
            <a:r>
              <a:rPr lang="en-US"/>
              <a:t>Thank you.</a:t>
            </a:r>
          </a:p>
        </p:txBody>
      </p:sp>
      <p:sp>
        <p:nvSpPr>
          <p:cNvPr id="22" name="Freeform: Shape 21">
            <a:extLst>
              <a:ext uri="{FF2B5EF4-FFF2-40B4-BE49-F238E27FC236}">
                <a16:creationId xmlns:a16="http://schemas.microsoft.com/office/drawing/2014/main" id="{5EEBEC9D-74E8-4DDF-94FD-832163FEA1CD}"/>
              </a:ext>
            </a:extLst>
          </p:cNvPr>
          <p:cNvSpPr/>
          <p:nvPr userDrawn="1"/>
        </p:nvSpPr>
        <p:spPr bwMode="auto">
          <a:xfrm>
            <a:off x="1" y="0"/>
            <a:ext cx="10166761" cy="5127023"/>
          </a:xfrm>
          <a:custGeom>
            <a:avLst/>
            <a:gdLst>
              <a:gd name="connsiteX0" fmla="*/ 0 w 10166761"/>
              <a:gd name="connsiteY0" fmla="*/ 0 h 5127023"/>
              <a:gd name="connsiteX1" fmla="*/ 6095735 w 10166761"/>
              <a:gd name="connsiteY1" fmla="*/ 0 h 5127023"/>
              <a:gd name="connsiteX2" fmla="*/ 10166761 w 10166761"/>
              <a:gd name="connsiteY2" fmla="*/ 5127023 h 5127023"/>
              <a:gd name="connsiteX3" fmla="*/ 0 w 10166761"/>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166761" h="5127023">
                <a:moveTo>
                  <a:pt x="0" y="0"/>
                </a:moveTo>
                <a:lnTo>
                  <a:pt x="6095735" y="0"/>
                </a:lnTo>
                <a:lnTo>
                  <a:pt x="10166761" y="5127023"/>
                </a:lnTo>
                <a:lnTo>
                  <a:pt x="0" y="5127023"/>
                </a:lnTo>
                <a:close/>
              </a:path>
            </a:pathLst>
          </a:custGeom>
          <a:solidFill>
            <a:schemeClr val="bg1">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EB94D9F-5513-4483-8525-DEE96777D8F8}"/>
              </a:ext>
            </a:extLst>
          </p:cNvPr>
          <p:cNvGrpSpPr/>
          <p:nvPr userDrawn="1"/>
        </p:nvGrpSpPr>
        <p:grpSpPr>
          <a:xfrm>
            <a:off x="436266" y="439739"/>
            <a:ext cx="2997420" cy="302132"/>
            <a:chOff x="436266" y="439739"/>
            <a:chExt cx="2997420" cy="302132"/>
          </a:xfrm>
        </p:grpSpPr>
        <p:pic>
          <p:nvPicPr>
            <p:cNvPr id="16" name="Picture 15" descr="A picture containing drawing&#10;&#10;Description automatically generated">
              <a:extLst>
                <a:ext uri="{FF2B5EF4-FFF2-40B4-BE49-F238E27FC236}">
                  <a16:creationId xmlns:a16="http://schemas.microsoft.com/office/drawing/2014/main" id="{515FF12B-6BAF-4B9B-B0B9-69F8FA4B839E}"/>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F87E7C30-1DE7-4895-9F2D-710BFB74B1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47" name="Freeform: Shape 46">
            <a:extLst>
              <a:ext uri="{FF2B5EF4-FFF2-40B4-BE49-F238E27FC236}">
                <a16:creationId xmlns:a16="http://schemas.microsoft.com/office/drawing/2014/main" id="{064FA8D8-25B7-490D-97EC-8E6F7A1141F9}"/>
              </a:ext>
            </a:extLst>
          </p:cNvPr>
          <p:cNvSpPr/>
          <p:nvPr userDrawn="1"/>
        </p:nvSpPr>
        <p:spPr bwMode="auto">
          <a:xfrm rot="20632719">
            <a:off x="9007751" y="-640131"/>
            <a:ext cx="3774884" cy="5901779"/>
          </a:xfrm>
          <a:custGeom>
            <a:avLst/>
            <a:gdLst>
              <a:gd name="connsiteX0" fmla="*/ 0 w 3774884"/>
              <a:gd name="connsiteY0" fmla="*/ 0 h 5901779"/>
              <a:gd name="connsiteX1" fmla="*/ 3774884 w 3774884"/>
              <a:gd name="connsiteY1" fmla="*/ 1091088 h 5901779"/>
              <a:gd name="connsiteX2" fmla="*/ 2384408 w 3774884"/>
              <a:gd name="connsiteY2" fmla="*/ 5901779 h 5901779"/>
            </a:gdLst>
            <a:ahLst/>
            <a:cxnLst>
              <a:cxn ang="0">
                <a:pos x="connsiteX0" y="connsiteY0"/>
              </a:cxn>
              <a:cxn ang="0">
                <a:pos x="connsiteX1" y="connsiteY1"/>
              </a:cxn>
              <a:cxn ang="0">
                <a:pos x="connsiteX2" y="connsiteY2"/>
              </a:cxn>
            </a:cxnLst>
            <a:rect l="l" t="t" r="r" b="b"/>
            <a:pathLst>
              <a:path w="3774884" h="5901779">
                <a:moveTo>
                  <a:pt x="0" y="0"/>
                </a:moveTo>
                <a:lnTo>
                  <a:pt x="3774884" y="1091088"/>
                </a:lnTo>
                <a:lnTo>
                  <a:pt x="2384408" y="590177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1D5C2830-747F-47FC-B4F2-8BF1A1310B1A}"/>
              </a:ext>
            </a:extLst>
          </p:cNvPr>
          <p:cNvSpPr/>
          <p:nvPr userDrawn="1"/>
        </p:nvSpPr>
        <p:spPr bwMode="auto">
          <a:xfrm rot="20632719">
            <a:off x="9299869" y="-581406"/>
            <a:ext cx="3428583" cy="5360361"/>
          </a:xfrm>
          <a:custGeom>
            <a:avLst/>
            <a:gdLst>
              <a:gd name="connsiteX0" fmla="*/ 0 w 3428583"/>
              <a:gd name="connsiteY0" fmla="*/ 0 h 5360361"/>
              <a:gd name="connsiteX1" fmla="*/ 3428583 w 3428583"/>
              <a:gd name="connsiteY1" fmla="*/ 990994 h 5360361"/>
              <a:gd name="connsiteX2" fmla="*/ 2165666 w 3428583"/>
              <a:gd name="connsiteY2" fmla="*/ 5360361 h 5360361"/>
            </a:gdLst>
            <a:ahLst/>
            <a:cxnLst>
              <a:cxn ang="0">
                <a:pos x="connsiteX0" y="connsiteY0"/>
              </a:cxn>
              <a:cxn ang="0">
                <a:pos x="connsiteX1" y="connsiteY1"/>
              </a:cxn>
              <a:cxn ang="0">
                <a:pos x="connsiteX2" y="connsiteY2"/>
              </a:cxn>
            </a:cxnLst>
            <a:rect l="l" t="t" r="r" b="b"/>
            <a:pathLst>
              <a:path w="3428583" h="5360361">
                <a:moveTo>
                  <a:pt x="0" y="0"/>
                </a:moveTo>
                <a:lnTo>
                  <a:pt x="3428583" y="990994"/>
                </a:lnTo>
                <a:lnTo>
                  <a:pt x="2165666" y="536036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2D117E6-4D7E-4E2D-A29F-C179F09A2CAF}"/>
              </a:ext>
            </a:extLst>
          </p:cNvPr>
          <p:cNvSpPr/>
          <p:nvPr userDrawn="1"/>
        </p:nvSpPr>
        <p:spPr bwMode="auto">
          <a:xfrm rot="20632719">
            <a:off x="9500504" y="-541072"/>
            <a:ext cx="3190733" cy="4988497"/>
          </a:xfrm>
          <a:custGeom>
            <a:avLst/>
            <a:gdLst>
              <a:gd name="connsiteX0" fmla="*/ 0 w 3190733"/>
              <a:gd name="connsiteY0" fmla="*/ 0 h 4988497"/>
              <a:gd name="connsiteX1" fmla="*/ 3190733 w 3190733"/>
              <a:gd name="connsiteY1" fmla="*/ 922246 h 4988497"/>
              <a:gd name="connsiteX2" fmla="*/ 2015428 w 3190733"/>
              <a:gd name="connsiteY2" fmla="*/ 4988497 h 4988497"/>
            </a:gdLst>
            <a:ahLst/>
            <a:cxnLst>
              <a:cxn ang="0">
                <a:pos x="connsiteX0" y="connsiteY0"/>
              </a:cxn>
              <a:cxn ang="0">
                <a:pos x="connsiteX1" y="connsiteY1"/>
              </a:cxn>
              <a:cxn ang="0">
                <a:pos x="connsiteX2" y="connsiteY2"/>
              </a:cxn>
            </a:cxnLst>
            <a:rect l="l" t="t" r="r" b="b"/>
            <a:pathLst>
              <a:path w="3190733" h="4988497">
                <a:moveTo>
                  <a:pt x="0" y="0"/>
                </a:moveTo>
                <a:lnTo>
                  <a:pt x="3190733" y="922246"/>
                </a:lnTo>
                <a:lnTo>
                  <a:pt x="2015428" y="498849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5B3146F-2C2C-4B44-9A2E-0D3B8048B6E2}"/>
              </a:ext>
            </a:extLst>
          </p:cNvPr>
          <p:cNvSpPr/>
          <p:nvPr userDrawn="1"/>
        </p:nvSpPr>
        <p:spPr bwMode="auto">
          <a:xfrm rot="20796298" flipH="1">
            <a:off x="7534823" y="4334156"/>
            <a:ext cx="1913192" cy="2783310"/>
          </a:xfrm>
          <a:custGeom>
            <a:avLst/>
            <a:gdLst>
              <a:gd name="connsiteX0" fmla="*/ 1913192 w 1913192"/>
              <a:gd name="connsiteY0" fmla="*/ 0 h 2783310"/>
              <a:gd name="connsiteX1" fmla="*/ 1205106 w 1913192"/>
              <a:gd name="connsiteY1" fmla="*/ 168625 h 2783310"/>
              <a:gd name="connsiteX2" fmla="*/ 0 w 1913192"/>
              <a:gd name="connsiteY2" fmla="*/ 2783310 h 2783310"/>
              <a:gd name="connsiteX3" fmla="*/ 708088 w 1913192"/>
              <a:gd name="connsiteY3" fmla="*/ 2614684 h 2783310"/>
            </a:gdLst>
            <a:ahLst/>
            <a:cxnLst>
              <a:cxn ang="0">
                <a:pos x="connsiteX0" y="connsiteY0"/>
              </a:cxn>
              <a:cxn ang="0">
                <a:pos x="connsiteX1" y="connsiteY1"/>
              </a:cxn>
              <a:cxn ang="0">
                <a:pos x="connsiteX2" y="connsiteY2"/>
              </a:cxn>
              <a:cxn ang="0">
                <a:pos x="connsiteX3" y="connsiteY3"/>
              </a:cxn>
            </a:cxnLst>
            <a:rect l="l" t="t" r="r" b="b"/>
            <a:pathLst>
              <a:path w="1913192" h="2783310">
                <a:moveTo>
                  <a:pt x="1913192" y="0"/>
                </a:moveTo>
                <a:lnTo>
                  <a:pt x="1205106" y="168625"/>
                </a:lnTo>
                <a:lnTo>
                  <a:pt x="0" y="2783310"/>
                </a:lnTo>
                <a:lnTo>
                  <a:pt x="708088" y="2614684"/>
                </a:lnTo>
                <a:close/>
              </a:path>
            </a:pathLst>
          </a:custGeom>
          <a:solidFill>
            <a:srgbClr val="30E5D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85A9C3B8-88C9-43D4-9BC9-259EE858B34B}"/>
              </a:ext>
            </a:extLst>
          </p:cNvPr>
          <p:cNvSpPr/>
          <p:nvPr userDrawn="1"/>
        </p:nvSpPr>
        <p:spPr bwMode="auto">
          <a:xfrm rot="20796298" flipH="1">
            <a:off x="8228410" y="4922497"/>
            <a:ext cx="1622557" cy="2152727"/>
          </a:xfrm>
          <a:custGeom>
            <a:avLst/>
            <a:gdLst>
              <a:gd name="connsiteX0" fmla="*/ 1622557 w 1622557"/>
              <a:gd name="connsiteY0" fmla="*/ 0 h 2152727"/>
              <a:gd name="connsiteX1" fmla="*/ 914471 w 1622557"/>
              <a:gd name="connsiteY1" fmla="*/ 168625 h 2152727"/>
              <a:gd name="connsiteX2" fmla="*/ 0 w 1622557"/>
              <a:gd name="connsiteY2" fmla="*/ 2152727 h 2152727"/>
              <a:gd name="connsiteX3" fmla="*/ 708087 w 1622557"/>
              <a:gd name="connsiteY3" fmla="*/ 1984102 h 2152727"/>
            </a:gdLst>
            <a:ahLst/>
            <a:cxnLst>
              <a:cxn ang="0">
                <a:pos x="connsiteX0" y="connsiteY0"/>
              </a:cxn>
              <a:cxn ang="0">
                <a:pos x="connsiteX1" y="connsiteY1"/>
              </a:cxn>
              <a:cxn ang="0">
                <a:pos x="connsiteX2" y="connsiteY2"/>
              </a:cxn>
              <a:cxn ang="0">
                <a:pos x="connsiteX3" y="connsiteY3"/>
              </a:cxn>
            </a:cxnLst>
            <a:rect l="l" t="t" r="r" b="b"/>
            <a:pathLst>
              <a:path w="1622557" h="2152727">
                <a:moveTo>
                  <a:pt x="1622557" y="0"/>
                </a:moveTo>
                <a:lnTo>
                  <a:pt x="914471" y="168625"/>
                </a:lnTo>
                <a:lnTo>
                  <a:pt x="0" y="2152727"/>
                </a:lnTo>
                <a:lnTo>
                  <a:pt x="708087" y="1984102"/>
                </a:lnTo>
                <a:close/>
              </a:path>
            </a:pathLst>
          </a:custGeom>
          <a:solidFill>
            <a:srgbClr val="0B556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76413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pic>
        <p:nvPicPr>
          <p:cNvPr id="11" name="Picture 10" descr="A picture containing drawing&#10;&#10;Description automatically generated">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grpSp>
        <p:nvGrpSpPr>
          <p:cNvPr id="4" name="Group 3">
            <a:extLst>
              <a:ext uri="{FF2B5EF4-FFF2-40B4-BE49-F238E27FC236}">
                <a16:creationId xmlns:a16="http://schemas.microsoft.com/office/drawing/2014/main" id="{FE865541-F9AD-42D5-A926-4511F0E0B40C}"/>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414822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18984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 uri="{C183D7F6-B498-43B3-948B-1728B52AA6E4}">
                <adec:decorative xmlns:adec="http://schemas.microsoft.com/office/drawing/2017/decorative" val="1"/>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Power Platform logo">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grpSp>
        <p:nvGrpSpPr>
          <p:cNvPr id="4" name="Group 3">
            <a:extLst>
              <a:ext uri="{FF2B5EF4-FFF2-40B4-BE49-F238E27FC236}">
                <a16:creationId xmlns:a16="http://schemas.microsoft.com/office/drawing/2014/main" id="{FE865541-F9AD-42D5-A926-4511F0E0B40C}"/>
              </a:ext>
              <a:ext uri="{C183D7F6-B498-43B3-948B-1728B52AA6E4}">
                <adec:decorative xmlns:adec="http://schemas.microsoft.com/office/drawing/2017/decorative" val="1"/>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28596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9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 uri="{C183D7F6-B498-43B3-948B-1728B52AA6E4}">
                <adec:decorative xmlns:adec="http://schemas.microsoft.com/office/drawing/2017/decorative" val="1"/>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 uri="{C183D7F6-B498-43B3-948B-1728B52AA6E4}">
                <adec:decorative xmlns:adec="http://schemas.microsoft.com/office/drawing/2017/decorative" val="1"/>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 uri="{C183D7F6-B498-43B3-948B-1728B52AA6E4}">
                <adec:decorative xmlns:adec="http://schemas.microsoft.com/office/drawing/2017/decorative" val="1"/>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 uri="{C183D7F6-B498-43B3-948B-1728B52AA6E4}">
                <adec:decorative xmlns:adec="http://schemas.microsoft.com/office/drawing/2017/decorative" val="1"/>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 uri="{C183D7F6-B498-43B3-948B-1728B52AA6E4}">
                <adec:decorative xmlns:adec="http://schemas.microsoft.com/office/drawing/2017/decorative" val="1"/>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icrosoft Power Platform logo">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 uri="{C183D7F6-B498-43B3-948B-1728B52AA6E4}">
                <adec:decorative xmlns:adec="http://schemas.microsoft.com/office/drawing/2017/decorative" val="1"/>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84488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0_Title Only">
    <p:bg>
      <p:bgPr>
        <a:solidFill>
          <a:schemeClr val="bg1"/>
        </a:solidFill>
        <a:effectLst/>
      </p:bgPr>
    </p:bg>
    <p:spTree>
      <p:nvGrpSpPr>
        <p:cNvPr id="1" name=""/>
        <p:cNvGrpSpPr/>
        <p:nvPr/>
      </p:nvGrpSpPr>
      <p:grpSpPr>
        <a:xfrm>
          <a:off x="0" y="0"/>
          <a:ext cx="0" cy="0"/>
          <a:chOff x="0" y="0"/>
          <a:chExt cx="0" cy="0"/>
        </a:xfrm>
      </p:grpSpPr>
      <p:sp>
        <p:nvSpPr>
          <p:cNvPr id="10" name="Title"/>
          <p:cNvSpPr>
            <a:spLocks noGrp="1"/>
          </p:cNvSpPr>
          <p:nvPr>
            <p:ph type="body" sz="quarter" idx="10" hasCustomPrompt="1"/>
          </p:nvPr>
        </p:nvSpPr>
        <p:spPr>
          <a:xfrm>
            <a:off x="775504" y="2571182"/>
            <a:ext cx="8832952" cy="969496"/>
          </a:xfrm>
          <a:prstGeom prst="rect">
            <a:avLst/>
          </a:prstGeom>
        </p:spPr>
        <p:txBody>
          <a:bodyPr rIns="0" anchor="t"/>
          <a:lstStyle>
            <a:lvl1pPr marL="0" indent="0">
              <a:lnSpc>
                <a:spcPct val="85000"/>
              </a:lnSpc>
              <a:buNone/>
              <a:defRPr sz="6000">
                <a:solidFill>
                  <a:srgbClr val="0B556A"/>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59" name="Freeform: Shape 58">
            <a:extLst>
              <a:ext uri="{FF2B5EF4-FFF2-40B4-BE49-F238E27FC236}">
                <a16:creationId xmlns:a16="http://schemas.microsoft.com/office/drawing/2014/main" id="{B17FD7F3-0159-4AF0-8E48-B966693C2635}"/>
              </a:ext>
            </a:extLst>
          </p:cNvPr>
          <p:cNvSpPr/>
          <p:nvPr userDrawn="1"/>
        </p:nvSpPr>
        <p:spPr bwMode="auto">
          <a:xfrm rot="20952935" flipH="1" flipV="1">
            <a:off x="9322760" y="-313143"/>
            <a:ext cx="2805056" cy="5742364"/>
          </a:xfrm>
          <a:custGeom>
            <a:avLst/>
            <a:gdLst>
              <a:gd name="connsiteX0" fmla="*/ 2805056 w 2805056"/>
              <a:gd name="connsiteY0" fmla="*/ 5742364 h 5742364"/>
              <a:gd name="connsiteX1" fmla="*/ 0 w 2805056"/>
              <a:gd name="connsiteY1" fmla="*/ 5208062 h 5742364"/>
              <a:gd name="connsiteX2" fmla="*/ 1 w 2805056"/>
              <a:gd name="connsiteY2" fmla="*/ 2395774 h 5742364"/>
              <a:gd name="connsiteX3" fmla="*/ 456344 w 2805056"/>
              <a:gd name="connsiteY3" fmla="*/ 0 h 5742364"/>
            </a:gdLst>
            <a:ahLst/>
            <a:cxnLst>
              <a:cxn ang="0">
                <a:pos x="connsiteX0" y="connsiteY0"/>
              </a:cxn>
              <a:cxn ang="0">
                <a:pos x="connsiteX1" y="connsiteY1"/>
              </a:cxn>
              <a:cxn ang="0">
                <a:pos x="connsiteX2" y="connsiteY2"/>
              </a:cxn>
              <a:cxn ang="0">
                <a:pos x="connsiteX3" y="connsiteY3"/>
              </a:cxn>
            </a:cxnLst>
            <a:rect l="l" t="t" r="r" b="b"/>
            <a:pathLst>
              <a:path w="2805056" h="5742364">
                <a:moveTo>
                  <a:pt x="2805056" y="5742364"/>
                </a:moveTo>
                <a:lnTo>
                  <a:pt x="0" y="5208062"/>
                </a:lnTo>
                <a:lnTo>
                  <a:pt x="1" y="2395774"/>
                </a:lnTo>
                <a:lnTo>
                  <a:pt x="45634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F9FAA7E6-2CDC-44DB-9D19-9F5BC8BF9664}"/>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2029485-2927-479B-B118-F46CB6CD3410}"/>
              </a:ext>
            </a:extLst>
          </p:cNvPr>
          <p:cNvSpPr/>
          <p:nvPr userDrawn="1"/>
        </p:nvSpPr>
        <p:spPr bwMode="auto">
          <a:xfrm rot="20952935">
            <a:off x="9631555" y="-275105"/>
            <a:ext cx="2530785" cy="4340657"/>
          </a:xfrm>
          <a:custGeom>
            <a:avLst/>
            <a:gdLst>
              <a:gd name="connsiteX0" fmla="*/ 0 w 2530785"/>
              <a:gd name="connsiteY0" fmla="*/ 0 h 4340657"/>
              <a:gd name="connsiteX1" fmla="*/ 2530784 w 2530785"/>
              <a:gd name="connsiteY1" fmla="*/ 482060 h 4340657"/>
              <a:gd name="connsiteX2" fmla="*/ 2530785 w 2530785"/>
              <a:gd name="connsiteY2" fmla="*/ 2448287 h 4340657"/>
              <a:gd name="connsiteX3" fmla="*/ 2170329 w 2530785"/>
              <a:gd name="connsiteY3" fmla="*/ 4340657 h 4340657"/>
            </a:gdLst>
            <a:ahLst/>
            <a:cxnLst>
              <a:cxn ang="0">
                <a:pos x="connsiteX0" y="connsiteY0"/>
              </a:cxn>
              <a:cxn ang="0">
                <a:pos x="connsiteX1" y="connsiteY1"/>
              </a:cxn>
              <a:cxn ang="0">
                <a:pos x="connsiteX2" y="connsiteY2"/>
              </a:cxn>
              <a:cxn ang="0">
                <a:pos x="connsiteX3" y="connsiteY3"/>
              </a:cxn>
            </a:cxnLst>
            <a:rect l="l" t="t" r="r" b="b"/>
            <a:pathLst>
              <a:path w="2530785" h="4340657">
                <a:moveTo>
                  <a:pt x="0" y="0"/>
                </a:moveTo>
                <a:lnTo>
                  <a:pt x="2530784" y="482060"/>
                </a:lnTo>
                <a:lnTo>
                  <a:pt x="2530785" y="2448287"/>
                </a:lnTo>
                <a:lnTo>
                  <a:pt x="2170329" y="4340657"/>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9027E57F-08F1-4CA9-A7DA-B1F41CA60A53}"/>
              </a:ext>
            </a:extLst>
          </p:cNvPr>
          <p:cNvSpPr/>
          <p:nvPr userDrawn="1"/>
        </p:nvSpPr>
        <p:spPr bwMode="auto">
          <a:xfrm rot="20952935">
            <a:off x="9907005" y="-275341"/>
            <a:ext cx="2577842" cy="3868868"/>
          </a:xfrm>
          <a:custGeom>
            <a:avLst/>
            <a:gdLst>
              <a:gd name="connsiteX0" fmla="*/ 0 w 2577842"/>
              <a:gd name="connsiteY0" fmla="*/ 0 h 3868868"/>
              <a:gd name="connsiteX1" fmla="*/ 2577842 w 2577842"/>
              <a:gd name="connsiteY1" fmla="*/ 491023 h 3868868"/>
              <a:gd name="connsiteX2" fmla="*/ 1934436 w 2577842"/>
              <a:gd name="connsiteY2" fmla="*/ 3868868 h 3868868"/>
            </a:gdLst>
            <a:ahLst/>
            <a:cxnLst>
              <a:cxn ang="0">
                <a:pos x="connsiteX0" y="connsiteY0"/>
              </a:cxn>
              <a:cxn ang="0">
                <a:pos x="connsiteX1" y="connsiteY1"/>
              </a:cxn>
              <a:cxn ang="0">
                <a:pos x="connsiteX2" y="connsiteY2"/>
              </a:cxn>
            </a:cxnLst>
            <a:rect l="l" t="t" r="r" b="b"/>
            <a:pathLst>
              <a:path w="2577842" h="3868868">
                <a:moveTo>
                  <a:pt x="0" y="0"/>
                </a:moveTo>
                <a:lnTo>
                  <a:pt x="2577842" y="491023"/>
                </a:lnTo>
                <a:lnTo>
                  <a:pt x="1934436" y="386886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10D8611C-7D81-4030-98C0-AFD0648FA595}"/>
              </a:ext>
            </a:extLst>
          </p:cNvPr>
          <p:cNvSpPr/>
          <p:nvPr userDrawn="1"/>
        </p:nvSpPr>
        <p:spPr bwMode="auto">
          <a:xfrm rot="20952935" flipH="1" flipV="1">
            <a:off x="10478700" y="1831405"/>
            <a:ext cx="1548840" cy="4328149"/>
          </a:xfrm>
          <a:custGeom>
            <a:avLst/>
            <a:gdLst>
              <a:gd name="connsiteX0" fmla="*/ 1548840 w 1548840"/>
              <a:gd name="connsiteY0" fmla="*/ 4328149 h 4328149"/>
              <a:gd name="connsiteX1" fmla="*/ 0 w 1548840"/>
              <a:gd name="connsiteY1" fmla="*/ 1212048 h 4328149"/>
              <a:gd name="connsiteX2" fmla="*/ 230869 w 1548840"/>
              <a:gd name="connsiteY2" fmla="*/ 0 h 4328149"/>
              <a:gd name="connsiteX3" fmla="*/ 1328921 w 1548840"/>
              <a:gd name="connsiteY3" fmla="*/ 402263 h 4328149"/>
            </a:gdLst>
            <a:ahLst/>
            <a:cxnLst>
              <a:cxn ang="0">
                <a:pos x="connsiteX0" y="connsiteY0"/>
              </a:cxn>
              <a:cxn ang="0">
                <a:pos x="connsiteX1" y="connsiteY1"/>
              </a:cxn>
              <a:cxn ang="0">
                <a:pos x="connsiteX2" y="connsiteY2"/>
              </a:cxn>
              <a:cxn ang="0">
                <a:pos x="connsiteX3" y="connsiteY3"/>
              </a:cxn>
            </a:cxnLst>
            <a:rect l="l" t="t" r="r" b="b"/>
            <a:pathLst>
              <a:path w="1548840" h="4328149">
                <a:moveTo>
                  <a:pt x="1548840" y="4328149"/>
                </a:moveTo>
                <a:lnTo>
                  <a:pt x="0" y="1212048"/>
                </a:lnTo>
                <a:lnTo>
                  <a:pt x="230869" y="0"/>
                </a:lnTo>
                <a:lnTo>
                  <a:pt x="1328921" y="4022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8CD7F9E-2DC6-489C-9AA7-B8B8C723EF04}"/>
              </a:ext>
            </a:extLst>
          </p:cNvPr>
          <p:cNvSpPr/>
          <p:nvPr userDrawn="1"/>
        </p:nvSpPr>
        <p:spPr bwMode="auto">
          <a:xfrm rot="20952935" flipH="1" flipV="1">
            <a:off x="10525034" y="2297232"/>
            <a:ext cx="1484921" cy="3889032"/>
          </a:xfrm>
          <a:custGeom>
            <a:avLst/>
            <a:gdLst>
              <a:gd name="connsiteX0" fmla="*/ 1484921 w 1484921"/>
              <a:gd name="connsiteY0" fmla="*/ 3889032 h 3889032"/>
              <a:gd name="connsiteX1" fmla="*/ 0 w 1484921"/>
              <a:gd name="connsiteY1" fmla="*/ 901528 h 3889032"/>
              <a:gd name="connsiteX2" fmla="*/ 171721 w 1484921"/>
              <a:gd name="connsiteY2" fmla="*/ 0 h 3889032"/>
              <a:gd name="connsiteX3" fmla="*/ 1276577 w 1484921"/>
              <a:gd name="connsiteY3" fmla="*/ 485187 h 3889032"/>
            </a:gdLst>
            <a:ahLst/>
            <a:cxnLst>
              <a:cxn ang="0">
                <a:pos x="connsiteX0" y="connsiteY0"/>
              </a:cxn>
              <a:cxn ang="0">
                <a:pos x="connsiteX1" y="connsiteY1"/>
              </a:cxn>
              <a:cxn ang="0">
                <a:pos x="connsiteX2" y="connsiteY2"/>
              </a:cxn>
              <a:cxn ang="0">
                <a:pos x="connsiteX3" y="connsiteY3"/>
              </a:cxn>
            </a:cxnLst>
            <a:rect l="l" t="t" r="r" b="b"/>
            <a:pathLst>
              <a:path w="1484921" h="3889032">
                <a:moveTo>
                  <a:pt x="1484921" y="3889032"/>
                </a:moveTo>
                <a:lnTo>
                  <a:pt x="0" y="901528"/>
                </a:lnTo>
                <a:lnTo>
                  <a:pt x="171721" y="0"/>
                </a:lnTo>
                <a:lnTo>
                  <a:pt x="1276577" y="48518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E7859F57-D9A9-4E0F-A6DB-42D616DFCD98}"/>
              </a:ext>
            </a:extLst>
          </p:cNvPr>
          <p:cNvSpPr/>
          <p:nvPr userDrawn="1"/>
        </p:nvSpPr>
        <p:spPr bwMode="auto">
          <a:xfrm rot="20952935" flipH="1" flipV="1">
            <a:off x="10475490" y="2512014"/>
            <a:ext cx="1537383" cy="3800324"/>
          </a:xfrm>
          <a:custGeom>
            <a:avLst/>
            <a:gdLst>
              <a:gd name="connsiteX0" fmla="*/ 1456360 w 1537383"/>
              <a:gd name="connsiteY0" fmla="*/ 3800324 h 3800324"/>
              <a:gd name="connsiteX1" fmla="*/ 0 w 1537383"/>
              <a:gd name="connsiteY1" fmla="*/ 870283 h 3800324"/>
              <a:gd name="connsiteX2" fmla="*/ 165770 w 1537383"/>
              <a:gd name="connsiteY2" fmla="*/ 0 h 3800324"/>
              <a:gd name="connsiteX3" fmla="*/ 1537383 w 1537383"/>
              <a:gd name="connsiteY3" fmla="*/ 441841 h 3800324"/>
            </a:gdLst>
            <a:ahLst/>
            <a:cxnLst>
              <a:cxn ang="0">
                <a:pos x="connsiteX0" y="connsiteY0"/>
              </a:cxn>
              <a:cxn ang="0">
                <a:pos x="connsiteX1" y="connsiteY1"/>
              </a:cxn>
              <a:cxn ang="0">
                <a:pos x="connsiteX2" y="connsiteY2"/>
              </a:cxn>
              <a:cxn ang="0">
                <a:pos x="connsiteX3" y="connsiteY3"/>
              </a:cxn>
            </a:cxnLst>
            <a:rect l="l" t="t" r="r" b="b"/>
            <a:pathLst>
              <a:path w="1537383" h="3800324">
                <a:moveTo>
                  <a:pt x="1456360" y="3800324"/>
                </a:moveTo>
                <a:lnTo>
                  <a:pt x="0" y="870283"/>
                </a:lnTo>
                <a:lnTo>
                  <a:pt x="165770" y="0"/>
                </a:lnTo>
                <a:lnTo>
                  <a:pt x="1537383" y="4418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A76BA9E9-9A16-4CC5-9BB4-2930C7A32D74}"/>
              </a:ext>
            </a:extLst>
          </p:cNvPr>
          <p:cNvSpPr/>
          <p:nvPr userDrawn="1"/>
        </p:nvSpPr>
        <p:spPr bwMode="auto">
          <a:xfrm rot="21200336">
            <a:off x="-210061" y="4430300"/>
            <a:ext cx="1433050" cy="2519317"/>
          </a:xfrm>
          <a:custGeom>
            <a:avLst/>
            <a:gdLst>
              <a:gd name="connsiteX0" fmla="*/ 0 w 1433050"/>
              <a:gd name="connsiteY0" fmla="*/ 0 h 2519317"/>
              <a:gd name="connsiteX1" fmla="*/ 1433050 w 1433050"/>
              <a:gd name="connsiteY1" fmla="*/ 2519317 h 2519317"/>
              <a:gd name="connsiteX2" fmla="*/ 0 w 1433050"/>
              <a:gd name="connsiteY2" fmla="*/ 2351959 h 2519317"/>
            </a:gdLst>
            <a:ahLst/>
            <a:cxnLst>
              <a:cxn ang="0">
                <a:pos x="connsiteX0" y="connsiteY0"/>
              </a:cxn>
              <a:cxn ang="0">
                <a:pos x="connsiteX1" y="connsiteY1"/>
              </a:cxn>
              <a:cxn ang="0">
                <a:pos x="connsiteX2" y="connsiteY2"/>
              </a:cxn>
            </a:cxnLst>
            <a:rect l="l" t="t" r="r" b="b"/>
            <a:pathLst>
              <a:path w="1433050" h="2519317">
                <a:moveTo>
                  <a:pt x="0" y="0"/>
                </a:moveTo>
                <a:lnTo>
                  <a:pt x="1433050" y="2519317"/>
                </a:lnTo>
                <a:lnTo>
                  <a:pt x="0" y="2351959"/>
                </a:lnTo>
                <a:close/>
              </a:path>
            </a:pathLst>
          </a:custGeom>
          <a:solidFill>
            <a:srgbClr val="E8F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8359A723-3983-4A73-9500-41BCC43BFDAF}"/>
              </a:ext>
            </a:extLst>
          </p:cNvPr>
          <p:cNvCxnSpPr/>
          <p:nvPr userDrawn="1"/>
        </p:nvCxnSpPr>
        <p:spPr>
          <a:xfrm rot="21200336">
            <a:off x="-419628" y="3332761"/>
            <a:ext cx="1057242" cy="2147507"/>
          </a:xfrm>
          <a:prstGeom prst="line">
            <a:avLst/>
          </a:prstGeom>
          <a:ln w="3175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0FAE00-6D85-4DE8-990E-E834942D3BBD}"/>
              </a:ext>
            </a:extLst>
          </p:cNvPr>
          <p:cNvCxnSpPr/>
          <p:nvPr userDrawn="1"/>
        </p:nvCxnSpPr>
        <p:spPr>
          <a:xfrm rot="21200336">
            <a:off x="-797040" y="1939065"/>
            <a:ext cx="1057242" cy="2147507"/>
          </a:xfrm>
          <a:prstGeom prst="line">
            <a:avLst/>
          </a:prstGeom>
          <a:ln w="3175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505885-5C4C-4E67-8764-FAF4E06C2CEB}"/>
              </a:ext>
            </a:extLst>
          </p:cNvPr>
          <p:cNvCxnSpPr/>
          <p:nvPr userDrawn="1"/>
        </p:nvCxnSpPr>
        <p:spPr>
          <a:xfrm rot="21200336">
            <a:off x="-624601" y="2596408"/>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5C5A93-5669-4348-8961-B6756A0D993D}"/>
              </a:ext>
            </a:extLst>
          </p:cNvPr>
          <p:cNvCxnSpPr/>
          <p:nvPr userDrawn="1"/>
        </p:nvCxnSpPr>
        <p:spPr>
          <a:xfrm rot="21200336">
            <a:off x="-1046126" y="-192960"/>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E558DB-3C76-4100-81E1-A18A630182AE}"/>
              </a:ext>
            </a:extLst>
          </p:cNvPr>
          <p:cNvSpPr/>
          <p:nvPr userDrawn="1"/>
        </p:nvSpPr>
        <p:spPr bwMode="auto">
          <a:xfrm>
            <a:off x="-1534577" y="-457200"/>
            <a:ext cx="1534577" cy="8089900"/>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drawing&#10;&#10;Description automatically generated">
            <a:extLst>
              <a:ext uri="{FF2B5EF4-FFF2-40B4-BE49-F238E27FC236}">
                <a16:creationId xmlns:a16="http://schemas.microsoft.com/office/drawing/2014/main" id="{27A48EAD-A180-463B-85C8-82287DB58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8" name="Freeform: Shape 17">
            <a:extLst>
              <a:ext uri="{FF2B5EF4-FFF2-40B4-BE49-F238E27FC236}">
                <a16:creationId xmlns:a16="http://schemas.microsoft.com/office/drawing/2014/main" id="{E4F8C8D5-D9A2-4D00-A4DC-D454B9AA6ACA}"/>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ooter Placeholder 1">
            <a:extLst>
              <a:ext uri="{FF2B5EF4-FFF2-40B4-BE49-F238E27FC236}">
                <a16:creationId xmlns:a16="http://schemas.microsoft.com/office/drawing/2014/main" id="{1E41FE66-1377-4FB2-B63A-8E91B77A96AB}"/>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457869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8630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33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515985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solidFill>
                  <a:schemeClr val="tx1"/>
                </a:solidFill>
                <a:latin typeface="+mj-lt"/>
              </a:defRPr>
            </a:lvl1pPr>
          </a:lstStyle>
          <a:p>
            <a:r>
              <a:rPr lang="en-US" dirty="0"/>
              <a:t>Title</a:t>
            </a:r>
          </a:p>
        </p:txBody>
      </p:sp>
    </p:spTree>
    <p:extLst>
      <p:ext uri="{BB962C8B-B14F-4D97-AF65-F5344CB8AC3E}">
        <p14:creationId xmlns:p14="http://schemas.microsoft.com/office/powerpoint/2010/main" val="312878321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9568580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80095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2587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3"/>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3"/>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3"/>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63124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Hexagon 2">
            <a:extLst>
              <a:ext uri="{FF2B5EF4-FFF2-40B4-BE49-F238E27FC236}">
                <a16:creationId xmlns:a16="http://schemas.microsoft.com/office/drawing/2014/main" id="{8C6CE239-E220-4978-8277-BFA05087F94A}"/>
              </a:ext>
              <a:ext uri="{C183D7F6-B498-43B3-948B-1728B52AA6E4}">
                <adec:decorative xmlns:adec="http://schemas.microsoft.com/office/drawing/2017/decorative" val="1"/>
              </a:ext>
            </a:extLst>
          </p:cNvPr>
          <p:cNvSpPr/>
          <p:nvPr userDrawn="1"/>
        </p:nvSpPr>
        <p:spPr bwMode="auto">
          <a:xfrm rot="18523888">
            <a:off x="-406916" y="628916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B6764771-A309-483E-ABC6-172E51BE680B}"/>
              </a:ext>
              <a:ext uri="{C183D7F6-B498-43B3-948B-1728B52AA6E4}">
                <adec:decorative xmlns:adec="http://schemas.microsoft.com/office/drawing/2017/decorative" val="1"/>
              </a:ext>
            </a:extLst>
          </p:cNvPr>
          <p:cNvSpPr/>
          <p:nvPr userDrawn="1"/>
        </p:nvSpPr>
        <p:spPr bwMode="auto">
          <a:xfrm rot="18523888">
            <a:off x="-204568" y="5202108"/>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9514D9D6-3A22-4CEA-B38C-7D0101507BF9}"/>
              </a:ext>
              <a:ext uri="{C183D7F6-B498-43B3-948B-1728B52AA6E4}">
                <adec:decorative xmlns:adec="http://schemas.microsoft.com/office/drawing/2017/decorative" val="1"/>
              </a:ext>
            </a:extLst>
          </p:cNvPr>
          <p:cNvSpPr/>
          <p:nvPr userDrawn="1"/>
        </p:nvSpPr>
        <p:spPr bwMode="auto">
          <a:xfrm rot="18523888">
            <a:off x="640841" y="5875937"/>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A272B205-17F6-4631-97AD-AFBBF0930BAA}"/>
              </a:ext>
              <a:ext uri="{C183D7F6-B498-43B3-948B-1728B52AA6E4}">
                <adec:decorative xmlns:adec="http://schemas.microsoft.com/office/drawing/2017/decorative" val="1"/>
              </a:ext>
            </a:extLst>
          </p:cNvPr>
          <p:cNvSpPr/>
          <p:nvPr userDrawn="1"/>
        </p:nvSpPr>
        <p:spPr bwMode="auto">
          <a:xfrm rot="18523888">
            <a:off x="1471833" y="654830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F0DEBEC8-8914-47A2-9156-F5CBEA6D6563}"/>
              </a:ext>
              <a:ext uri="{C183D7F6-B498-43B3-948B-1728B52AA6E4}">
                <adec:decorative xmlns:adec="http://schemas.microsoft.com/office/drawing/2017/decorative" val="1"/>
              </a:ext>
            </a:extLst>
          </p:cNvPr>
          <p:cNvSpPr/>
          <p:nvPr userDrawn="1"/>
        </p:nvSpPr>
        <p:spPr bwMode="auto">
          <a:xfrm>
            <a:off x="11882256" y="15653"/>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076B65E9-3DAB-4CA6-91EB-5534CE5858EB}"/>
              </a:ext>
              <a:ext uri="{C183D7F6-B498-43B3-948B-1728B52AA6E4}">
                <adec:decorative xmlns:adec="http://schemas.microsoft.com/office/drawing/2017/decorative" val="1"/>
              </a:ext>
            </a:extLst>
          </p:cNvPr>
          <p:cNvSpPr/>
          <p:nvPr userDrawn="1"/>
        </p:nvSpPr>
        <p:spPr bwMode="auto">
          <a:xfrm>
            <a:off x="10903504" y="-52529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01161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Only: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Hexagon 8">
            <a:extLst>
              <a:ext uri="{FF2B5EF4-FFF2-40B4-BE49-F238E27FC236}">
                <a16:creationId xmlns:a16="http://schemas.microsoft.com/office/drawing/2014/main" id="{6B692255-2FF3-4D76-8C03-48DFAA2DCA81}"/>
              </a:ext>
              <a:ext uri="{C183D7F6-B498-43B3-948B-1728B52AA6E4}">
                <adec:decorative xmlns:adec="http://schemas.microsoft.com/office/drawing/2017/decorative" val="1"/>
              </a:ext>
            </a:extLst>
          </p:cNvPr>
          <p:cNvSpPr/>
          <p:nvPr userDrawn="1"/>
        </p:nvSpPr>
        <p:spPr bwMode="auto">
          <a:xfrm rot="17798322">
            <a:off x="-709550" y="6056901"/>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AE04F0A9-56DE-4549-81AA-B063B91B27D1}"/>
              </a:ext>
              <a:ext uri="{C183D7F6-B498-43B3-948B-1728B52AA6E4}">
                <adec:decorative xmlns:adec="http://schemas.microsoft.com/office/drawing/2017/decorative" val="1"/>
              </a:ext>
            </a:extLst>
          </p:cNvPr>
          <p:cNvSpPr/>
          <p:nvPr userDrawn="1"/>
        </p:nvSpPr>
        <p:spPr bwMode="auto">
          <a:xfrm rot="17798322">
            <a:off x="-735800" y="495714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376EAF4-AE12-4E97-9362-5B56BF441F4F}"/>
              </a:ext>
              <a:ext uri="{C183D7F6-B498-43B3-948B-1728B52AA6E4}">
                <adec:decorative xmlns:adec="http://schemas.microsoft.com/office/drawing/2017/decorative" val="1"/>
              </a:ext>
            </a:extLst>
          </p:cNvPr>
          <p:cNvSpPr/>
          <p:nvPr userDrawn="1"/>
        </p:nvSpPr>
        <p:spPr bwMode="auto">
          <a:xfrm rot="17789728">
            <a:off x="254059" y="654522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CDBE950-FF78-4B34-8FA6-3B5F446D432B}"/>
              </a:ext>
              <a:ext uri="{C183D7F6-B498-43B3-948B-1728B52AA6E4}">
                <adec:decorative xmlns:adec="http://schemas.microsoft.com/office/drawing/2017/decorative" val="1"/>
              </a:ext>
            </a:extLst>
          </p:cNvPr>
          <p:cNvSpPr/>
          <p:nvPr userDrawn="1"/>
        </p:nvSpPr>
        <p:spPr bwMode="auto">
          <a:xfrm>
            <a:off x="11716304" y="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9D46A31F-3765-4D06-9A59-BF095A4AE09F}"/>
              </a:ext>
              <a:ext uri="{C183D7F6-B498-43B3-948B-1728B52AA6E4}">
                <adec:decorative xmlns:adec="http://schemas.microsoft.com/office/drawing/2017/decorative" val="1"/>
              </a:ext>
            </a:extLst>
          </p:cNvPr>
          <p:cNvSpPr/>
          <p:nvPr userDrawn="1"/>
        </p:nvSpPr>
        <p:spPr bwMode="auto">
          <a:xfrm>
            <a:off x="10738404" y="-55880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F9444E50-3F3A-490B-B7D0-55FD57E80356}"/>
              </a:ext>
              <a:ext uri="{C183D7F6-B498-43B3-948B-1728B52AA6E4}">
                <adec:decorative xmlns:adec="http://schemas.microsoft.com/office/drawing/2017/decorative" val="1"/>
              </a:ext>
            </a:extLst>
          </p:cNvPr>
          <p:cNvSpPr/>
          <p:nvPr userDrawn="1"/>
        </p:nvSpPr>
        <p:spPr bwMode="auto">
          <a:xfrm>
            <a:off x="11716304" y="1098653"/>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605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Only: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5" name="Hexagon 14">
            <a:extLst>
              <a:ext uri="{FF2B5EF4-FFF2-40B4-BE49-F238E27FC236}">
                <a16:creationId xmlns:a16="http://schemas.microsoft.com/office/drawing/2014/main" id="{2360D945-3E0B-4BE8-9978-4B301ADE88EA}"/>
              </a:ext>
              <a:ext uri="{C183D7F6-B498-43B3-948B-1728B52AA6E4}">
                <adec:decorative xmlns:adec="http://schemas.microsoft.com/office/drawing/2017/decorative" val="1"/>
              </a:ext>
            </a:extLst>
          </p:cNvPr>
          <p:cNvSpPr/>
          <p:nvPr userDrawn="1"/>
        </p:nvSpPr>
        <p:spPr bwMode="auto">
          <a:xfrm rot="18523888">
            <a:off x="-406916" y="628916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752FC832-C271-44BA-84BE-825E2BF3E454}"/>
              </a:ext>
              <a:ext uri="{C183D7F6-B498-43B3-948B-1728B52AA6E4}">
                <adec:decorative xmlns:adec="http://schemas.microsoft.com/office/drawing/2017/decorative" val="1"/>
              </a:ext>
            </a:extLst>
          </p:cNvPr>
          <p:cNvSpPr/>
          <p:nvPr userDrawn="1"/>
        </p:nvSpPr>
        <p:spPr bwMode="auto">
          <a:xfrm rot="18523888">
            <a:off x="-204568" y="5202108"/>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17D8DC28-1EC2-4D5B-B8A4-D2424BC24921}"/>
              </a:ext>
              <a:ext uri="{C183D7F6-B498-43B3-948B-1728B52AA6E4}">
                <adec:decorative xmlns:adec="http://schemas.microsoft.com/office/drawing/2017/decorative" val="1"/>
              </a:ext>
            </a:extLst>
          </p:cNvPr>
          <p:cNvSpPr/>
          <p:nvPr userDrawn="1"/>
        </p:nvSpPr>
        <p:spPr bwMode="auto">
          <a:xfrm rot="18523888">
            <a:off x="640841" y="5875937"/>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800766CB-A3D3-423F-99FE-998BC0A3D18B}"/>
              </a:ext>
              <a:ext uri="{C183D7F6-B498-43B3-948B-1728B52AA6E4}">
                <adec:decorative xmlns:adec="http://schemas.microsoft.com/office/drawing/2017/decorative" val="1"/>
              </a:ext>
            </a:extLst>
          </p:cNvPr>
          <p:cNvSpPr/>
          <p:nvPr userDrawn="1"/>
        </p:nvSpPr>
        <p:spPr bwMode="auto">
          <a:xfrm rot="18523888">
            <a:off x="1471833" y="6548309"/>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62E7DDAB-E418-4415-B3D6-318E33D97430}"/>
              </a:ext>
              <a:ext uri="{C183D7F6-B498-43B3-948B-1728B52AA6E4}">
                <adec:decorative xmlns:adec="http://schemas.microsoft.com/office/drawing/2017/decorative" val="1"/>
              </a:ext>
            </a:extLst>
          </p:cNvPr>
          <p:cNvSpPr/>
          <p:nvPr userDrawn="1"/>
        </p:nvSpPr>
        <p:spPr bwMode="auto">
          <a:xfrm>
            <a:off x="10739256" y="515552"/>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A4A4F92-0041-4688-9B35-B66BED549BDD}"/>
              </a:ext>
              <a:ext uri="{C183D7F6-B498-43B3-948B-1728B52AA6E4}">
                <adec:decorative xmlns:adec="http://schemas.microsoft.com/office/drawing/2017/decorative" val="1"/>
              </a:ext>
            </a:extLst>
          </p:cNvPr>
          <p:cNvSpPr/>
          <p:nvPr userDrawn="1"/>
        </p:nvSpPr>
        <p:spPr bwMode="auto">
          <a:xfrm>
            <a:off x="11716304" y="0"/>
            <a:ext cx="1139699" cy="982499"/>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557020DA-5EF2-483A-80CF-AA74889AA7E1}"/>
              </a:ext>
              <a:ext uri="{C183D7F6-B498-43B3-948B-1728B52AA6E4}">
                <adec:decorative xmlns:adec="http://schemas.microsoft.com/office/drawing/2017/decorative" val="1"/>
              </a:ext>
            </a:extLst>
          </p:cNvPr>
          <p:cNvSpPr/>
          <p:nvPr userDrawn="1"/>
        </p:nvSpPr>
        <p:spPr bwMode="auto">
          <a:xfrm>
            <a:off x="10738404" y="-558800"/>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CDDB2CF5-037C-4C59-BAC3-02A247CEE1D5}"/>
              </a:ext>
              <a:ext uri="{C183D7F6-B498-43B3-948B-1728B52AA6E4}">
                <adec:decorative xmlns:adec="http://schemas.microsoft.com/office/drawing/2017/decorative" val="1"/>
              </a:ext>
            </a:extLst>
          </p:cNvPr>
          <p:cNvSpPr/>
          <p:nvPr userDrawn="1"/>
        </p:nvSpPr>
        <p:spPr bwMode="auto">
          <a:xfrm>
            <a:off x="11716304" y="1098653"/>
            <a:ext cx="1139699" cy="982499"/>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34456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97628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solidFill>
                  <a:schemeClr val="tx1"/>
                </a:solidFill>
                <a:latin typeface="+mj-lt"/>
              </a:defRPr>
            </a:lvl1pPr>
          </a:lstStyle>
          <a:p>
            <a:r>
              <a:rPr lang="en-US" dirty="0"/>
              <a:t>Title</a:t>
            </a:r>
          </a:p>
        </p:txBody>
      </p:sp>
    </p:spTree>
    <p:extLst>
      <p:ext uri="{BB962C8B-B14F-4D97-AF65-F5344CB8AC3E}">
        <p14:creationId xmlns:p14="http://schemas.microsoft.com/office/powerpoint/2010/main" val="1448706781"/>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1494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9269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5"/>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0"/>
            <a:ext cx="6667500" cy="430887"/>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863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84063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10275046" y="18665"/>
            <a:ext cx="1174575"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10275046" y="1188926"/>
            <a:ext cx="1174575"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11331974" y="598489"/>
            <a:ext cx="1174575"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10275046" y="2359187"/>
            <a:ext cx="1174575"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10275046" y="3529447"/>
            <a:ext cx="1174575"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11331974" y="1775645"/>
            <a:ext cx="1174575"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11331974" y="2956250"/>
            <a:ext cx="1174575"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9246346" y="4139047"/>
            <a:ext cx="1174575"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8204946" y="4723247"/>
            <a:ext cx="1174575"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8204946" y="5845437"/>
            <a:ext cx="1174575"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10300446" y="4697847"/>
            <a:ext cx="1174575"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9236474" y="2968950"/>
            <a:ext cx="1174575"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63110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6053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1_Title image :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12421"/>
            <a:ext cx="11018520" cy="553999"/>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612500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23117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72998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442002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5" y="449302"/>
            <a:ext cx="1366061" cy="292568"/>
          </a:xfrm>
          <a:prstGeom prst="rect">
            <a:avLst/>
          </a:prstGeom>
        </p:spPr>
      </p:pic>
    </p:spTree>
    <p:extLst>
      <p:ext uri="{BB962C8B-B14F-4D97-AF65-F5344CB8AC3E}">
        <p14:creationId xmlns:p14="http://schemas.microsoft.com/office/powerpoint/2010/main" val="1442002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43423482"/>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
        <p:nvSpPr>
          <p:cNvPr id="5" name="Footer Placeholder 1">
            <a:extLst>
              <a:ext uri="{FF2B5EF4-FFF2-40B4-BE49-F238E27FC236}">
                <a16:creationId xmlns:a16="http://schemas.microsoft.com/office/drawing/2014/main" id="{FF278B59-E977-4046-AC31-E50FCA25289E}"/>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2"/>
                </a:solidFill>
              </a:rPr>
              <a:t>© Microsoft Corporation                                                                                  								                      Power Virtual Agents</a:t>
            </a:r>
          </a:p>
        </p:txBody>
      </p:sp>
    </p:spTree>
    <p:extLst>
      <p:ext uri="{BB962C8B-B14F-4D97-AF65-F5344CB8AC3E}">
        <p14:creationId xmlns:p14="http://schemas.microsoft.com/office/powerpoint/2010/main" val="131320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590972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733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44870678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2311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4325933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pic>
        <p:nvPicPr>
          <p:cNvPr id="5" name="MS logo white - EMF">
            <a:extLst>
              <a:ext uri="{FF2B5EF4-FFF2-40B4-BE49-F238E27FC236}">
                <a16:creationId xmlns:a16="http://schemas.microsoft.com/office/drawing/2014/main" id="{ADC6A375-F019-4440-ACBE-755B635AE846}"/>
              </a:ext>
            </a:extLst>
          </p:cNvPr>
          <p:cNvPicPr>
            <a:picLocks noChangeAspect="1"/>
          </p:cNvPicPr>
          <p:nvPr userDrawn="1"/>
        </p:nvPicPr>
        <p:blipFill>
          <a:blip r:embed="rId2"/>
          <a:stretch>
            <a:fillRect/>
          </a:stretch>
        </p:blipFill>
        <p:spPr bwMode="black">
          <a:xfrm>
            <a:off x="436645" y="449302"/>
            <a:ext cx="1366061" cy="292568"/>
          </a:xfrm>
          <a:prstGeom prst="rect">
            <a:avLst/>
          </a:prstGeom>
        </p:spPr>
      </p:pic>
    </p:spTree>
    <p:extLst>
      <p:ext uri="{BB962C8B-B14F-4D97-AF65-F5344CB8AC3E}">
        <p14:creationId xmlns:p14="http://schemas.microsoft.com/office/powerpoint/2010/main" val="16881429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196739270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grpSp>
        <p:nvGrpSpPr>
          <p:cNvPr id="10" name="Group 9">
            <a:extLst>
              <a:ext uri="{FF2B5EF4-FFF2-40B4-BE49-F238E27FC236}">
                <a16:creationId xmlns:a16="http://schemas.microsoft.com/office/drawing/2014/main" id="{635FAAF4-4A04-4D7D-91A0-F5187C15DBAB}"/>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12" descr="A picture containing drawing&#10;&#10;Description automatically generated">
            <a:extLst>
              <a:ext uri="{FF2B5EF4-FFF2-40B4-BE49-F238E27FC236}">
                <a16:creationId xmlns:a16="http://schemas.microsoft.com/office/drawing/2014/main" id="{E6B07396-3169-457E-A2F3-6468D83354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Tree>
    <p:extLst>
      <p:ext uri="{BB962C8B-B14F-4D97-AF65-F5344CB8AC3E}">
        <p14:creationId xmlns:p14="http://schemas.microsoft.com/office/powerpoint/2010/main" val="350443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3600" strike="noStrike">
                <a:solidFill>
                  <a:schemeClr val="tx1"/>
                </a:solidFill>
              </a:defRPr>
            </a:lvl1pPr>
          </a:lstStyle>
          <a:p>
            <a:r>
              <a:rPr lang="en-US"/>
              <a:t>Title</a:t>
            </a:r>
          </a:p>
        </p:txBody>
      </p:sp>
    </p:spTree>
    <p:extLst>
      <p:ext uri="{BB962C8B-B14F-4D97-AF65-F5344CB8AC3E}">
        <p14:creationId xmlns:p14="http://schemas.microsoft.com/office/powerpoint/2010/main" val="43423482"/>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Title Slide 2">
    <p:spTree>
      <p:nvGrpSpPr>
        <p:cNvPr id="1" name=""/>
        <p:cNvGrpSpPr/>
        <p:nvPr/>
      </p:nvGrpSpPr>
      <p:grpSpPr>
        <a:xfrm>
          <a:off x="0" y="0"/>
          <a:ext cx="0" cy="0"/>
          <a:chOff x="0" y="0"/>
          <a:chExt cx="0" cy="0"/>
        </a:xfrm>
      </p:grpSpPr>
      <p:pic>
        <p:nvPicPr>
          <p:cNvPr id="13" name="Picture 12" descr="Microsoft Power Platform logo">
            <a:extLst>
              <a:ext uri="{FF2B5EF4-FFF2-40B4-BE49-F238E27FC236}">
                <a16:creationId xmlns:a16="http://schemas.microsoft.com/office/drawing/2014/main" id="{E6B07396-3169-457E-A2F3-6468D83354F3}"/>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grpSp>
        <p:nvGrpSpPr>
          <p:cNvPr id="2" name="Group 1">
            <a:extLst>
              <a:ext uri="{FF2B5EF4-FFF2-40B4-BE49-F238E27FC236}">
                <a16:creationId xmlns:a16="http://schemas.microsoft.com/office/drawing/2014/main" id="{04628F04-DDA8-4CF8-8D4C-CA07214B9151}"/>
              </a:ext>
              <a:ext uri="{C183D7F6-B498-43B3-948B-1728B52AA6E4}">
                <adec:decorative xmlns:adec="http://schemas.microsoft.com/office/drawing/2017/decorative" val="1"/>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 uri="{C183D7F6-B498-43B3-948B-1728B52AA6E4}">
                  <adec:decorative xmlns:adec="http://schemas.microsoft.com/office/drawing/2017/decorative" val="1"/>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 uri="{C183D7F6-B498-43B3-948B-1728B52AA6E4}">
                  <adec:decorative xmlns:adec="http://schemas.microsoft.com/office/drawing/2017/decorative" val="1"/>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 uri="{C183D7F6-B498-43B3-948B-1728B52AA6E4}">
                  <adec:decorative xmlns:adec="http://schemas.microsoft.com/office/drawing/2017/decorative" val="1"/>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 uri="{C183D7F6-B498-43B3-948B-1728B52AA6E4}">
                  <adec:decorative xmlns:adec="http://schemas.microsoft.com/office/drawing/2017/decorative" val="1"/>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 uri="{C183D7F6-B498-43B3-948B-1728B52AA6E4}">
                  <adec:decorative xmlns:adec="http://schemas.microsoft.com/office/drawing/2017/decorative" val="1"/>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 uri="{C183D7F6-B498-43B3-948B-1728B52AA6E4}">
                  <adec:decorative xmlns:adec="http://schemas.microsoft.com/office/drawing/2017/decorative" val="1"/>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 uri="{C183D7F6-B498-43B3-948B-1728B52AA6E4}">
                  <adec:decorative xmlns:adec="http://schemas.microsoft.com/office/drawing/2017/decorative" val="1"/>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25338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3869528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857349A5-0A4B-4644-B182-54AD101FD323}"/>
              </a:ext>
            </a:extLst>
          </p:cNvPr>
          <p:cNvSpPr/>
          <p:nvPr userDrawn="1"/>
        </p:nvSpPr>
        <p:spPr bwMode="auto">
          <a:xfrm rot="20693024" flipH="1">
            <a:off x="6914400" y="636124"/>
            <a:ext cx="2870200" cy="4495800"/>
          </a:xfrm>
          <a:prstGeom prst="parallelogram">
            <a:avLst>
              <a:gd name="adj" fmla="val 68620"/>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6C28B3E-A96A-4C6B-9D1F-0328A25C2FC3}"/>
              </a:ext>
            </a:extLst>
          </p:cNvPr>
          <p:cNvSpPr/>
          <p:nvPr userDrawn="1"/>
        </p:nvSpPr>
        <p:spPr bwMode="auto">
          <a:xfrm>
            <a:off x="0" y="3"/>
            <a:ext cx="11258804" cy="6857998"/>
          </a:xfrm>
          <a:custGeom>
            <a:avLst/>
            <a:gdLst>
              <a:gd name="connsiteX0" fmla="*/ 0 w 11258804"/>
              <a:gd name="connsiteY0" fmla="*/ 0 h 6857998"/>
              <a:gd name="connsiteX1" fmla="*/ 5813327 w 11258804"/>
              <a:gd name="connsiteY1" fmla="*/ 0 h 6857998"/>
              <a:gd name="connsiteX2" fmla="*/ 11258804 w 11258804"/>
              <a:gd name="connsiteY2" fmla="*/ 6857998 h 6857998"/>
              <a:gd name="connsiteX3" fmla="*/ 0 w 11258804"/>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258804" h="6857998">
                <a:moveTo>
                  <a:pt x="0" y="0"/>
                </a:moveTo>
                <a:lnTo>
                  <a:pt x="5813327" y="0"/>
                </a:lnTo>
                <a:lnTo>
                  <a:pt x="11258804" y="6857998"/>
                </a:lnTo>
                <a:lnTo>
                  <a:pt x="0" y="6857998"/>
                </a:ln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arallelogram 20">
            <a:extLst>
              <a:ext uri="{FF2B5EF4-FFF2-40B4-BE49-F238E27FC236}">
                <a16:creationId xmlns:a16="http://schemas.microsoft.com/office/drawing/2014/main" id="{4AEB5DC5-93BC-4D81-A88B-A0BF890057AB}"/>
              </a:ext>
            </a:extLst>
          </p:cNvPr>
          <p:cNvSpPr/>
          <p:nvPr userDrawn="1"/>
        </p:nvSpPr>
        <p:spPr bwMode="auto">
          <a:xfrm rot="20781083" flipH="1">
            <a:off x="7318935" y="1133136"/>
            <a:ext cx="3848100" cy="4495800"/>
          </a:xfrm>
          <a:prstGeom prst="parallelogram">
            <a:avLst>
              <a:gd name="adj" fmla="val 52778"/>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Parallelogram 23">
            <a:extLst>
              <a:ext uri="{FF2B5EF4-FFF2-40B4-BE49-F238E27FC236}">
                <a16:creationId xmlns:a16="http://schemas.microsoft.com/office/drawing/2014/main" id="{79625123-FD9E-43A7-8E3A-697C3FD1ED44}"/>
              </a:ext>
            </a:extLst>
          </p:cNvPr>
          <p:cNvSpPr/>
          <p:nvPr userDrawn="1"/>
        </p:nvSpPr>
        <p:spPr bwMode="auto">
          <a:xfrm rot="20693024" flipH="1">
            <a:off x="7688515" y="996005"/>
            <a:ext cx="2013073" cy="4495800"/>
          </a:xfrm>
          <a:prstGeom prst="parallelogram">
            <a:avLst>
              <a:gd name="adj" fmla="val 97230"/>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p:cNvSpPr>
            <a:spLocks noGrp="1"/>
          </p:cNvSpPr>
          <p:nvPr userDrawn="1">
            <p:ph type="title" hasCustomPrompt="1"/>
          </p:nvPr>
        </p:nvSpPr>
        <p:spPr>
          <a:xfrm>
            <a:off x="455994" y="1903187"/>
            <a:ext cx="7454643" cy="1045028"/>
          </a:xfrm>
          <a:noFill/>
        </p:spPr>
        <p:txBody>
          <a:bodyPr vert="horz" wrap="square" lIns="0" tIns="0" rIns="0" bIns="0" rtlCol="0" anchor="b" anchorCtr="0">
            <a:noAutofit/>
          </a:bodyPr>
          <a:lstStyle>
            <a:lvl1pPr>
              <a:defRPr lang="en-US" sz="5400" spc="-49" baseline="0" dirty="0">
                <a:solidFill>
                  <a:schemeClr val="tx1"/>
                </a:solidFill>
              </a:defRPr>
            </a:lvl1pPr>
          </a:lstStyle>
          <a:p>
            <a:pPr marL="0" lvl="0">
              <a:lnSpc>
                <a:spcPts val="5490"/>
              </a:lnSpc>
            </a:pPr>
            <a:r>
              <a:rPr lang="en-US"/>
              <a:t>Section title</a:t>
            </a:r>
          </a:p>
        </p:txBody>
      </p:sp>
      <p:sp>
        <p:nvSpPr>
          <p:cNvPr id="10" name="Text Placeholder 9">
            <a:extLst>
              <a:ext uri="{FF2B5EF4-FFF2-40B4-BE49-F238E27FC236}">
                <a16:creationId xmlns:a16="http://schemas.microsoft.com/office/drawing/2014/main" id="{350DC254-6875-4D67-A047-52E8F146FA57}"/>
              </a:ext>
            </a:extLst>
          </p:cNvPr>
          <p:cNvSpPr>
            <a:spLocks noGrp="1"/>
          </p:cNvSpPr>
          <p:nvPr userDrawn="1">
            <p:ph type="body" sz="quarter" idx="10"/>
          </p:nvPr>
        </p:nvSpPr>
        <p:spPr>
          <a:xfrm>
            <a:off x="455994" y="2948216"/>
            <a:ext cx="7454643" cy="923330"/>
          </a:xfrm>
        </p:spPr>
        <p:txBody>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a:t>Click to edit Master text styles</a:t>
            </a:r>
          </a:p>
          <a:p>
            <a:pPr lvl="1"/>
            <a:endParaRPr lang="en-IN"/>
          </a:p>
        </p:txBody>
      </p:sp>
      <p:grpSp>
        <p:nvGrpSpPr>
          <p:cNvPr id="11" name="Group 10">
            <a:extLst>
              <a:ext uri="{FF2B5EF4-FFF2-40B4-BE49-F238E27FC236}">
                <a16:creationId xmlns:a16="http://schemas.microsoft.com/office/drawing/2014/main" id="{0F12E994-2A54-434E-8541-F5A40FC47E1B}"/>
              </a:ext>
            </a:extLst>
          </p:cNvPr>
          <p:cNvGrpSpPr/>
          <p:nvPr userDrawn="1"/>
        </p:nvGrpSpPr>
        <p:grpSpPr>
          <a:xfrm>
            <a:off x="436266" y="439739"/>
            <a:ext cx="2997420" cy="302132"/>
            <a:chOff x="436266" y="439739"/>
            <a:chExt cx="2997420" cy="302132"/>
          </a:xfrm>
        </p:grpSpPr>
        <p:pic>
          <p:nvPicPr>
            <p:cNvPr id="12" name="Picture 11" descr="A picture containing drawing&#10;&#10;Description automatically generated">
              <a:extLst>
                <a:ext uri="{FF2B5EF4-FFF2-40B4-BE49-F238E27FC236}">
                  <a16:creationId xmlns:a16="http://schemas.microsoft.com/office/drawing/2014/main" id="{4676D26A-0F15-4269-9714-5F54F9A34D81}"/>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C7BB646-8513-4330-8055-3E3076530F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14" name="Footer Placeholder 1">
            <a:extLst>
              <a:ext uri="{FF2B5EF4-FFF2-40B4-BE49-F238E27FC236}">
                <a16:creationId xmlns:a16="http://schemas.microsoft.com/office/drawing/2014/main" id="{6F4CFAC4-9A5A-4190-9A24-E2B7B7518E89}"/>
              </a:ext>
            </a:extLst>
          </p:cNvPr>
          <p:cNvSpPr txBox="1">
            <a:spLocks/>
          </p:cNvSpPr>
          <p:nvPr userDrawn="1"/>
        </p:nvSpPr>
        <p:spPr>
          <a:xfrm>
            <a:off x="-340711" y="6655059"/>
            <a:ext cx="11187138" cy="118296"/>
          </a:xfrm>
          <a:prstGeom prst="rect">
            <a:avLst/>
          </a:prstGeom>
        </p:spPr>
        <p:txBody>
          <a:bodyPr vert="horz" lIns="0" tIns="45720" rIns="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1"/>
                </a:solidFill>
              </a:rPr>
              <a:t>								                      Microsoft Power Virtual Agents</a:t>
            </a:r>
          </a:p>
        </p:txBody>
      </p:sp>
    </p:spTree>
    <p:extLst>
      <p:ext uri="{BB962C8B-B14F-4D97-AF65-F5344CB8AC3E}">
        <p14:creationId xmlns:p14="http://schemas.microsoft.com/office/powerpoint/2010/main" val="716014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32089093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52" name="Freeform: Shape 51">
            <a:extLst>
              <a:ext uri="{FF2B5EF4-FFF2-40B4-BE49-F238E27FC236}">
                <a16:creationId xmlns:a16="http://schemas.microsoft.com/office/drawing/2014/main" id="{A62A89DE-27AA-4053-9742-A988EB871AFE}"/>
              </a:ext>
            </a:extLst>
          </p:cNvPr>
          <p:cNvSpPr/>
          <p:nvPr userDrawn="1"/>
        </p:nvSpPr>
        <p:spPr bwMode="auto">
          <a:xfrm>
            <a:off x="0" y="1730978"/>
            <a:ext cx="10390502" cy="5127023"/>
          </a:xfrm>
          <a:custGeom>
            <a:avLst/>
            <a:gdLst>
              <a:gd name="connsiteX0" fmla="*/ 0 w 10390502"/>
              <a:gd name="connsiteY0" fmla="*/ 0 h 5127023"/>
              <a:gd name="connsiteX1" fmla="*/ 6319476 w 10390502"/>
              <a:gd name="connsiteY1" fmla="*/ 0 h 5127023"/>
              <a:gd name="connsiteX2" fmla="*/ 10390502 w 10390502"/>
              <a:gd name="connsiteY2" fmla="*/ 5127023 h 5127023"/>
              <a:gd name="connsiteX3" fmla="*/ 0 w 10390502"/>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390502" h="5127023">
                <a:moveTo>
                  <a:pt x="0" y="0"/>
                </a:moveTo>
                <a:lnTo>
                  <a:pt x="6319476" y="0"/>
                </a:lnTo>
                <a:lnTo>
                  <a:pt x="10390502" y="5127023"/>
                </a:lnTo>
                <a:lnTo>
                  <a:pt x="0" y="5127023"/>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2924777"/>
            <a:ext cx="6649655" cy="1473396"/>
          </a:xfrm>
          <a:noFill/>
        </p:spPr>
        <p:txBody>
          <a:bodyPr lIns="0" tIns="0" rIns="0" bIns="0" anchor="t" anchorCtr="0"/>
          <a:lstStyle>
            <a:lvl1pPr>
              <a:lnSpc>
                <a:spcPct val="100000"/>
              </a:lnSpc>
              <a:spcAft>
                <a:spcPts val="1274"/>
              </a:spcAft>
              <a:defRPr sz="5400" spc="-49" baseline="0">
                <a:solidFill>
                  <a:srgbClr val="0B556A"/>
                </a:solidFill>
              </a:defRPr>
            </a:lvl1pPr>
          </a:lstStyle>
          <a:p>
            <a:r>
              <a:rPr lang="en-US"/>
              <a:t>Thank you.</a:t>
            </a:r>
          </a:p>
        </p:txBody>
      </p:sp>
      <p:sp>
        <p:nvSpPr>
          <p:cNvPr id="22" name="Freeform: Shape 21">
            <a:extLst>
              <a:ext uri="{FF2B5EF4-FFF2-40B4-BE49-F238E27FC236}">
                <a16:creationId xmlns:a16="http://schemas.microsoft.com/office/drawing/2014/main" id="{5EEBEC9D-74E8-4DDF-94FD-832163FEA1CD}"/>
              </a:ext>
            </a:extLst>
          </p:cNvPr>
          <p:cNvSpPr/>
          <p:nvPr userDrawn="1"/>
        </p:nvSpPr>
        <p:spPr bwMode="auto">
          <a:xfrm>
            <a:off x="1" y="0"/>
            <a:ext cx="10166761" cy="5127023"/>
          </a:xfrm>
          <a:custGeom>
            <a:avLst/>
            <a:gdLst>
              <a:gd name="connsiteX0" fmla="*/ 0 w 10166761"/>
              <a:gd name="connsiteY0" fmla="*/ 0 h 5127023"/>
              <a:gd name="connsiteX1" fmla="*/ 6095735 w 10166761"/>
              <a:gd name="connsiteY1" fmla="*/ 0 h 5127023"/>
              <a:gd name="connsiteX2" fmla="*/ 10166761 w 10166761"/>
              <a:gd name="connsiteY2" fmla="*/ 5127023 h 5127023"/>
              <a:gd name="connsiteX3" fmla="*/ 0 w 10166761"/>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166761" h="5127023">
                <a:moveTo>
                  <a:pt x="0" y="0"/>
                </a:moveTo>
                <a:lnTo>
                  <a:pt x="6095735" y="0"/>
                </a:lnTo>
                <a:lnTo>
                  <a:pt x="10166761" y="5127023"/>
                </a:lnTo>
                <a:lnTo>
                  <a:pt x="0" y="5127023"/>
                </a:lnTo>
                <a:close/>
              </a:path>
            </a:pathLst>
          </a:custGeom>
          <a:solidFill>
            <a:schemeClr val="bg1">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EB94D9F-5513-4483-8525-DEE96777D8F8}"/>
              </a:ext>
            </a:extLst>
          </p:cNvPr>
          <p:cNvGrpSpPr/>
          <p:nvPr userDrawn="1"/>
        </p:nvGrpSpPr>
        <p:grpSpPr>
          <a:xfrm>
            <a:off x="436266" y="439739"/>
            <a:ext cx="2997420" cy="302132"/>
            <a:chOff x="436266" y="439739"/>
            <a:chExt cx="2997420" cy="302132"/>
          </a:xfrm>
        </p:grpSpPr>
        <p:pic>
          <p:nvPicPr>
            <p:cNvPr id="16" name="Picture 15" descr="A picture containing drawing&#10;&#10;Description automatically generated">
              <a:extLst>
                <a:ext uri="{FF2B5EF4-FFF2-40B4-BE49-F238E27FC236}">
                  <a16:creationId xmlns:a16="http://schemas.microsoft.com/office/drawing/2014/main" id="{515FF12B-6BAF-4B9B-B0B9-69F8FA4B839E}"/>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F87E7C30-1DE7-4895-9F2D-710BFB74B1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47" name="Freeform: Shape 46">
            <a:extLst>
              <a:ext uri="{FF2B5EF4-FFF2-40B4-BE49-F238E27FC236}">
                <a16:creationId xmlns:a16="http://schemas.microsoft.com/office/drawing/2014/main" id="{064FA8D8-25B7-490D-97EC-8E6F7A1141F9}"/>
              </a:ext>
            </a:extLst>
          </p:cNvPr>
          <p:cNvSpPr/>
          <p:nvPr userDrawn="1"/>
        </p:nvSpPr>
        <p:spPr bwMode="auto">
          <a:xfrm rot="20632719">
            <a:off x="9007751" y="-640131"/>
            <a:ext cx="3774884" cy="5901779"/>
          </a:xfrm>
          <a:custGeom>
            <a:avLst/>
            <a:gdLst>
              <a:gd name="connsiteX0" fmla="*/ 0 w 3774884"/>
              <a:gd name="connsiteY0" fmla="*/ 0 h 5901779"/>
              <a:gd name="connsiteX1" fmla="*/ 3774884 w 3774884"/>
              <a:gd name="connsiteY1" fmla="*/ 1091088 h 5901779"/>
              <a:gd name="connsiteX2" fmla="*/ 2384408 w 3774884"/>
              <a:gd name="connsiteY2" fmla="*/ 5901779 h 5901779"/>
            </a:gdLst>
            <a:ahLst/>
            <a:cxnLst>
              <a:cxn ang="0">
                <a:pos x="connsiteX0" y="connsiteY0"/>
              </a:cxn>
              <a:cxn ang="0">
                <a:pos x="connsiteX1" y="connsiteY1"/>
              </a:cxn>
              <a:cxn ang="0">
                <a:pos x="connsiteX2" y="connsiteY2"/>
              </a:cxn>
            </a:cxnLst>
            <a:rect l="l" t="t" r="r" b="b"/>
            <a:pathLst>
              <a:path w="3774884" h="5901779">
                <a:moveTo>
                  <a:pt x="0" y="0"/>
                </a:moveTo>
                <a:lnTo>
                  <a:pt x="3774884" y="1091088"/>
                </a:lnTo>
                <a:lnTo>
                  <a:pt x="2384408" y="590177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1D5C2830-747F-47FC-B4F2-8BF1A1310B1A}"/>
              </a:ext>
            </a:extLst>
          </p:cNvPr>
          <p:cNvSpPr/>
          <p:nvPr userDrawn="1"/>
        </p:nvSpPr>
        <p:spPr bwMode="auto">
          <a:xfrm rot="20632719">
            <a:off x="9299869" y="-581406"/>
            <a:ext cx="3428583" cy="5360361"/>
          </a:xfrm>
          <a:custGeom>
            <a:avLst/>
            <a:gdLst>
              <a:gd name="connsiteX0" fmla="*/ 0 w 3428583"/>
              <a:gd name="connsiteY0" fmla="*/ 0 h 5360361"/>
              <a:gd name="connsiteX1" fmla="*/ 3428583 w 3428583"/>
              <a:gd name="connsiteY1" fmla="*/ 990994 h 5360361"/>
              <a:gd name="connsiteX2" fmla="*/ 2165666 w 3428583"/>
              <a:gd name="connsiteY2" fmla="*/ 5360361 h 5360361"/>
            </a:gdLst>
            <a:ahLst/>
            <a:cxnLst>
              <a:cxn ang="0">
                <a:pos x="connsiteX0" y="connsiteY0"/>
              </a:cxn>
              <a:cxn ang="0">
                <a:pos x="connsiteX1" y="connsiteY1"/>
              </a:cxn>
              <a:cxn ang="0">
                <a:pos x="connsiteX2" y="connsiteY2"/>
              </a:cxn>
            </a:cxnLst>
            <a:rect l="l" t="t" r="r" b="b"/>
            <a:pathLst>
              <a:path w="3428583" h="5360361">
                <a:moveTo>
                  <a:pt x="0" y="0"/>
                </a:moveTo>
                <a:lnTo>
                  <a:pt x="3428583" y="990994"/>
                </a:lnTo>
                <a:lnTo>
                  <a:pt x="2165666" y="536036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2D117E6-4D7E-4E2D-A29F-C179F09A2CAF}"/>
              </a:ext>
            </a:extLst>
          </p:cNvPr>
          <p:cNvSpPr/>
          <p:nvPr userDrawn="1"/>
        </p:nvSpPr>
        <p:spPr bwMode="auto">
          <a:xfrm rot="20632719">
            <a:off x="9500504" y="-541072"/>
            <a:ext cx="3190733" cy="4988497"/>
          </a:xfrm>
          <a:custGeom>
            <a:avLst/>
            <a:gdLst>
              <a:gd name="connsiteX0" fmla="*/ 0 w 3190733"/>
              <a:gd name="connsiteY0" fmla="*/ 0 h 4988497"/>
              <a:gd name="connsiteX1" fmla="*/ 3190733 w 3190733"/>
              <a:gd name="connsiteY1" fmla="*/ 922246 h 4988497"/>
              <a:gd name="connsiteX2" fmla="*/ 2015428 w 3190733"/>
              <a:gd name="connsiteY2" fmla="*/ 4988497 h 4988497"/>
            </a:gdLst>
            <a:ahLst/>
            <a:cxnLst>
              <a:cxn ang="0">
                <a:pos x="connsiteX0" y="connsiteY0"/>
              </a:cxn>
              <a:cxn ang="0">
                <a:pos x="connsiteX1" y="connsiteY1"/>
              </a:cxn>
              <a:cxn ang="0">
                <a:pos x="connsiteX2" y="connsiteY2"/>
              </a:cxn>
            </a:cxnLst>
            <a:rect l="l" t="t" r="r" b="b"/>
            <a:pathLst>
              <a:path w="3190733" h="4988497">
                <a:moveTo>
                  <a:pt x="0" y="0"/>
                </a:moveTo>
                <a:lnTo>
                  <a:pt x="3190733" y="922246"/>
                </a:lnTo>
                <a:lnTo>
                  <a:pt x="2015428" y="498849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5B3146F-2C2C-4B44-9A2E-0D3B8048B6E2}"/>
              </a:ext>
            </a:extLst>
          </p:cNvPr>
          <p:cNvSpPr/>
          <p:nvPr userDrawn="1"/>
        </p:nvSpPr>
        <p:spPr bwMode="auto">
          <a:xfrm rot="20796298" flipH="1">
            <a:off x="7534823" y="4334156"/>
            <a:ext cx="1913192" cy="2783310"/>
          </a:xfrm>
          <a:custGeom>
            <a:avLst/>
            <a:gdLst>
              <a:gd name="connsiteX0" fmla="*/ 1913192 w 1913192"/>
              <a:gd name="connsiteY0" fmla="*/ 0 h 2783310"/>
              <a:gd name="connsiteX1" fmla="*/ 1205106 w 1913192"/>
              <a:gd name="connsiteY1" fmla="*/ 168625 h 2783310"/>
              <a:gd name="connsiteX2" fmla="*/ 0 w 1913192"/>
              <a:gd name="connsiteY2" fmla="*/ 2783310 h 2783310"/>
              <a:gd name="connsiteX3" fmla="*/ 708088 w 1913192"/>
              <a:gd name="connsiteY3" fmla="*/ 2614684 h 2783310"/>
            </a:gdLst>
            <a:ahLst/>
            <a:cxnLst>
              <a:cxn ang="0">
                <a:pos x="connsiteX0" y="connsiteY0"/>
              </a:cxn>
              <a:cxn ang="0">
                <a:pos x="connsiteX1" y="connsiteY1"/>
              </a:cxn>
              <a:cxn ang="0">
                <a:pos x="connsiteX2" y="connsiteY2"/>
              </a:cxn>
              <a:cxn ang="0">
                <a:pos x="connsiteX3" y="connsiteY3"/>
              </a:cxn>
            </a:cxnLst>
            <a:rect l="l" t="t" r="r" b="b"/>
            <a:pathLst>
              <a:path w="1913192" h="2783310">
                <a:moveTo>
                  <a:pt x="1913192" y="0"/>
                </a:moveTo>
                <a:lnTo>
                  <a:pt x="1205106" y="168625"/>
                </a:lnTo>
                <a:lnTo>
                  <a:pt x="0" y="2783310"/>
                </a:lnTo>
                <a:lnTo>
                  <a:pt x="708088" y="2614684"/>
                </a:lnTo>
                <a:close/>
              </a:path>
            </a:pathLst>
          </a:custGeom>
          <a:solidFill>
            <a:srgbClr val="30E5D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85A9C3B8-88C9-43D4-9BC9-259EE858B34B}"/>
              </a:ext>
            </a:extLst>
          </p:cNvPr>
          <p:cNvSpPr/>
          <p:nvPr userDrawn="1"/>
        </p:nvSpPr>
        <p:spPr bwMode="auto">
          <a:xfrm rot="20796298" flipH="1">
            <a:off x="8228410" y="4922497"/>
            <a:ext cx="1622557" cy="2152727"/>
          </a:xfrm>
          <a:custGeom>
            <a:avLst/>
            <a:gdLst>
              <a:gd name="connsiteX0" fmla="*/ 1622557 w 1622557"/>
              <a:gd name="connsiteY0" fmla="*/ 0 h 2152727"/>
              <a:gd name="connsiteX1" fmla="*/ 914471 w 1622557"/>
              <a:gd name="connsiteY1" fmla="*/ 168625 h 2152727"/>
              <a:gd name="connsiteX2" fmla="*/ 0 w 1622557"/>
              <a:gd name="connsiteY2" fmla="*/ 2152727 h 2152727"/>
              <a:gd name="connsiteX3" fmla="*/ 708087 w 1622557"/>
              <a:gd name="connsiteY3" fmla="*/ 1984102 h 2152727"/>
            </a:gdLst>
            <a:ahLst/>
            <a:cxnLst>
              <a:cxn ang="0">
                <a:pos x="connsiteX0" y="connsiteY0"/>
              </a:cxn>
              <a:cxn ang="0">
                <a:pos x="connsiteX1" y="connsiteY1"/>
              </a:cxn>
              <a:cxn ang="0">
                <a:pos x="connsiteX2" y="connsiteY2"/>
              </a:cxn>
              <a:cxn ang="0">
                <a:pos x="connsiteX3" y="connsiteY3"/>
              </a:cxn>
            </a:cxnLst>
            <a:rect l="l" t="t" r="r" b="b"/>
            <a:pathLst>
              <a:path w="1622557" h="2152727">
                <a:moveTo>
                  <a:pt x="1622557" y="0"/>
                </a:moveTo>
                <a:lnTo>
                  <a:pt x="914471" y="168625"/>
                </a:lnTo>
                <a:lnTo>
                  <a:pt x="0" y="2152727"/>
                </a:lnTo>
                <a:lnTo>
                  <a:pt x="708087" y="1984102"/>
                </a:lnTo>
                <a:close/>
              </a:path>
            </a:pathLst>
          </a:custGeom>
          <a:solidFill>
            <a:srgbClr val="0B556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562454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6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pic>
        <p:nvPicPr>
          <p:cNvPr id="11" name="Picture 10" descr="A picture containing drawing&#10;&#10;Description automatically generated">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grpSp>
        <p:nvGrpSpPr>
          <p:cNvPr id="4" name="Group 3">
            <a:extLst>
              <a:ext uri="{FF2B5EF4-FFF2-40B4-BE49-F238E27FC236}">
                <a16:creationId xmlns:a16="http://schemas.microsoft.com/office/drawing/2014/main" id="{FE865541-F9AD-42D5-A926-4511F0E0B40C}"/>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936547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A picture containing drawing&#10;&#10;Description automatically generated">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213125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8_Title Only">
    <p:bg>
      <p:bgPr>
        <a:solidFill>
          <a:schemeClr val="bg1"/>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12115A51-0E5A-41A2-93B2-23D5FA8E2788}"/>
              </a:ext>
              <a:ext uri="{C183D7F6-B498-43B3-948B-1728B52AA6E4}">
                <adec:decorative xmlns:adec="http://schemas.microsoft.com/office/drawing/2017/decorative" val="1"/>
              </a:ext>
            </a:extLst>
          </p:cNvPr>
          <p:cNvSpPr/>
          <p:nvPr userDrawn="1"/>
        </p:nvSpPr>
        <p:spPr bwMode="auto">
          <a:xfrm>
            <a:off x="0" y="3"/>
            <a:ext cx="12192000" cy="6857998"/>
          </a:xfrm>
          <a:custGeom>
            <a:avLst/>
            <a:gdLst>
              <a:gd name="connsiteX0" fmla="*/ 0 w 12192000"/>
              <a:gd name="connsiteY0" fmla="*/ 0 h 6857998"/>
              <a:gd name="connsiteX1" fmla="*/ 681964 w 12192000"/>
              <a:gd name="connsiteY1" fmla="*/ 0 h 6857998"/>
              <a:gd name="connsiteX2" fmla="*/ 6075434 w 12192000"/>
              <a:gd name="connsiteY2" fmla="*/ 0 h 6857998"/>
              <a:gd name="connsiteX3" fmla="*/ 6757398 w 12192000"/>
              <a:gd name="connsiteY3" fmla="*/ 0 h 6857998"/>
              <a:gd name="connsiteX4" fmla="*/ 12192000 w 12192000"/>
              <a:gd name="connsiteY4" fmla="*/ 6857998 h 6857998"/>
              <a:gd name="connsiteX5" fmla="*/ 11510036 w 12192000"/>
              <a:gd name="connsiteY5" fmla="*/ 6857998 h 6857998"/>
              <a:gd name="connsiteX6" fmla="*/ 681964 w 12192000"/>
              <a:gd name="connsiteY6" fmla="*/ 6857998 h 6857998"/>
              <a:gd name="connsiteX7" fmla="*/ 0 w 12192000"/>
              <a:gd name="connsiteY7" fmla="*/ 685799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7998">
                <a:moveTo>
                  <a:pt x="0" y="0"/>
                </a:moveTo>
                <a:lnTo>
                  <a:pt x="681964" y="0"/>
                </a:lnTo>
                <a:lnTo>
                  <a:pt x="6075434" y="0"/>
                </a:lnTo>
                <a:lnTo>
                  <a:pt x="6757398" y="0"/>
                </a:lnTo>
                <a:lnTo>
                  <a:pt x="12192000" y="6857998"/>
                </a:lnTo>
                <a:lnTo>
                  <a:pt x="11510036" y="6857998"/>
                </a:lnTo>
                <a:lnTo>
                  <a:pt x="681964" y="6857998"/>
                </a:lnTo>
                <a:lnTo>
                  <a:pt x="0" y="685799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Microsoft Power Platform logo">
            <a:extLst>
              <a:ext uri="{FF2B5EF4-FFF2-40B4-BE49-F238E27FC236}">
                <a16:creationId xmlns:a16="http://schemas.microsoft.com/office/drawing/2014/main" id="{26C72BB6-0A5F-4921-8DC3-047ED3EFB9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3" name="Title 2"/>
          <p:cNvSpPr>
            <a:spLocks noGrp="1"/>
          </p:cNvSpPr>
          <p:nvPr>
            <p:ph type="title"/>
          </p:nvPr>
        </p:nvSpPr>
        <p:spPr>
          <a:xfrm>
            <a:off x="431801" y="972781"/>
            <a:ext cx="4991100" cy="551819"/>
          </a:xfrm>
          <a:prstGeom prst="rect">
            <a:avLst/>
          </a:prstGeom>
        </p:spPr>
        <p:txBody>
          <a:bodyPr lIns="0" tIns="0" rIns="0" bIns="0" anchor="ctr"/>
          <a:lstStyle>
            <a:lvl1pPr algn="l">
              <a:defRPr sz="2600">
                <a:solidFill>
                  <a:srgbClr val="0B556A"/>
                </a:solidFill>
              </a:defRPr>
            </a:lvl1pPr>
          </a:lstStyle>
          <a:p>
            <a:r>
              <a:rPr lang="en-US"/>
              <a:t>Click to edit Master title style</a:t>
            </a:r>
          </a:p>
        </p:txBody>
      </p:sp>
      <p:sp>
        <p:nvSpPr>
          <p:cNvPr id="10" name="Title"/>
          <p:cNvSpPr>
            <a:spLocks noGrp="1"/>
          </p:cNvSpPr>
          <p:nvPr>
            <p:ph type="body" sz="quarter" idx="10" hasCustomPrompt="1"/>
          </p:nvPr>
        </p:nvSpPr>
        <p:spPr>
          <a:xfrm>
            <a:off x="431801" y="2905011"/>
            <a:ext cx="6756400" cy="891013"/>
          </a:xfrm>
          <a:prstGeom prst="rect">
            <a:avLst/>
          </a:prstGeom>
        </p:spPr>
        <p:txBody>
          <a:bodyPr rIns="0"/>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grpSp>
        <p:nvGrpSpPr>
          <p:cNvPr id="4" name="Group 3">
            <a:extLst>
              <a:ext uri="{FF2B5EF4-FFF2-40B4-BE49-F238E27FC236}">
                <a16:creationId xmlns:a16="http://schemas.microsoft.com/office/drawing/2014/main" id="{FE865541-F9AD-42D5-A926-4511F0E0B40C}"/>
              </a:ext>
              <a:ext uri="{C183D7F6-B498-43B3-948B-1728B52AA6E4}">
                <adec:decorative xmlns:adec="http://schemas.microsoft.com/office/drawing/2017/decorative" val="1"/>
              </a:ext>
            </a:extLst>
          </p:cNvPr>
          <p:cNvGrpSpPr/>
          <p:nvPr userDrawn="1"/>
        </p:nvGrpSpPr>
        <p:grpSpPr>
          <a:xfrm>
            <a:off x="8031100" y="-560617"/>
            <a:ext cx="4721522" cy="6940004"/>
            <a:chOff x="8031100" y="-560617"/>
            <a:chExt cx="4721522" cy="6940004"/>
          </a:xfrm>
        </p:grpSpPr>
        <p:sp>
          <p:nvSpPr>
            <p:cNvPr id="38" name="Freeform: Shape 37">
              <a:extLst>
                <a:ext uri="{FF2B5EF4-FFF2-40B4-BE49-F238E27FC236}">
                  <a16:creationId xmlns:a16="http://schemas.microsoft.com/office/drawing/2014/main" id="{C197BEA5-81BF-4A57-A752-0606E3EEEB16}"/>
                </a:ext>
              </a:extLst>
            </p:cNvPr>
            <p:cNvSpPr/>
            <p:nvPr userDrawn="1"/>
          </p:nvSpPr>
          <p:spPr bwMode="auto">
            <a:xfrm rot="20886860">
              <a:off x="8031100" y="-560617"/>
              <a:ext cx="4721522" cy="6940004"/>
            </a:xfrm>
            <a:custGeom>
              <a:avLst/>
              <a:gdLst>
                <a:gd name="connsiteX0" fmla="*/ 0 w 4721522"/>
                <a:gd name="connsiteY0" fmla="*/ 0 h 6940004"/>
                <a:gd name="connsiteX1" fmla="*/ 4721522 w 4721522"/>
                <a:gd name="connsiteY1" fmla="*/ 993748 h 6940004"/>
                <a:gd name="connsiteX2" fmla="*/ 3470003 w 4721522"/>
                <a:gd name="connsiteY2" fmla="*/ 6940004 h 6940004"/>
              </a:gdLst>
              <a:ahLst/>
              <a:cxnLst>
                <a:cxn ang="0">
                  <a:pos x="connsiteX0" y="connsiteY0"/>
                </a:cxn>
                <a:cxn ang="0">
                  <a:pos x="connsiteX1" y="connsiteY1"/>
                </a:cxn>
                <a:cxn ang="0">
                  <a:pos x="connsiteX2" y="connsiteY2"/>
                </a:cxn>
              </a:cxnLst>
              <a:rect l="l" t="t" r="r" b="b"/>
              <a:pathLst>
                <a:path w="4721522" h="6940004">
                  <a:moveTo>
                    <a:pt x="0" y="0"/>
                  </a:moveTo>
                  <a:lnTo>
                    <a:pt x="4721522" y="993748"/>
                  </a:lnTo>
                  <a:lnTo>
                    <a:pt x="3470003" y="6940004"/>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B007AFE-DCF0-40B6-80A3-D3A1BC38A839}"/>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96683DF6-5B56-4EE9-9FAC-4D97B59E9A79}"/>
                </a:ext>
              </a:extLst>
            </p:cNvPr>
            <p:cNvSpPr/>
            <p:nvPr userDrawn="1"/>
          </p:nvSpPr>
          <p:spPr bwMode="auto">
            <a:xfrm rot="20886860">
              <a:off x="9095434" y="-427407"/>
              <a:ext cx="3544847" cy="5210448"/>
            </a:xfrm>
            <a:custGeom>
              <a:avLst/>
              <a:gdLst>
                <a:gd name="connsiteX0" fmla="*/ 0 w 3144843"/>
                <a:gd name="connsiteY0" fmla="*/ 0 h 4622497"/>
                <a:gd name="connsiteX1" fmla="*/ 3144843 w 3144843"/>
                <a:gd name="connsiteY1" fmla="*/ 661900 h 4622497"/>
                <a:gd name="connsiteX2" fmla="*/ 2311250 w 3144843"/>
                <a:gd name="connsiteY2" fmla="*/ 4622497 h 4622497"/>
              </a:gdLst>
              <a:ahLst/>
              <a:cxnLst>
                <a:cxn ang="0">
                  <a:pos x="connsiteX0" y="connsiteY0"/>
                </a:cxn>
                <a:cxn ang="0">
                  <a:pos x="connsiteX1" y="connsiteY1"/>
                </a:cxn>
                <a:cxn ang="0">
                  <a:pos x="connsiteX2" y="connsiteY2"/>
                </a:cxn>
              </a:cxnLst>
              <a:rect l="l" t="t" r="r" b="b"/>
              <a:pathLst>
                <a:path w="3144843" h="4622497">
                  <a:moveTo>
                    <a:pt x="0" y="0"/>
                  </a:moveTo>
                  <a:lnTo>
                    <a:pt x="3144843" y="661900"/>
                  </a:lnTo>
                  <a:lnTo>
                    <a:pt x="2311250" y="462249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69F6B43A-EE4C-4160-BF8C-49DE13735FDA}"/>
                </a:ext>
              </a:extLst>
            </p:cNvPr>
            <p:cNvSpPr/>
            <p:nvPr userDrawn="1"/>
          </p:nvSpPr>
          <p:spPr bwMode="auto">
            <a:xfrm rot="20886860">
              <a:off x="8442675" y="-504005"/>
              <a:ext cx="4242052" cy="6265096"/>
            </a:xfrm>
            <a:custGeom>
              <a:avLst/>
              <a:gdLst>
                <a:gd name="connsiteX0" fmla="*/ 0 w 3963405"/>
                <a:gd name="connsiteY0" fmla="*/ 0 h 5853562"/>
                <a:gd name="connsiteX1" fmla="*/ 3963405 w 3963405"/>
                <a:gd name="connsiteY1" fmla="*/ 834184 h 5853562"/>
                <a:gd name="connsiteX2" fmla="*/ 3963405 w 3963405"/>
                <a:gd name="connsiteY2" fmla="*/ 928333 h 5853562"/>
                <a:gd name="connsiteX3" fmla="*/ 2926783 w 3963405"/>
                <a:gd name="connsiteY3" fmla="*/ 5853562 h 5853562"/>
              </a:gdLst>
              <a:ahLst/>
              <a:cxnLst>
                <a:cxn ang="0">
                  <a:pos x="connsiteX0" y="connsiteY0"/>
                </a:cxn>
                <a:cxn ang="0">
                  <a:pos x="connsiteX1" y="connsiteY1"/>
                </a:cxn>
                <a:cxn ang="0">
                  <a:pos x="connsiteX2" y="connsiteY2"/>
                </a:cxn>
                <a:cxn ang="0">
                  <a:pos x="connsiteX3" y="connsiteY3"/>
                </a:cxn>
              </a:cxnLst>
              <a:rect l="l" t="t" r="r" b="b"/>
              <a:pathLst>
                <a:path w="3963405" h="5853562">
                  <a:moveTo>
                    <a:pt x="0" y="0"/>
                  </a:moveTo>
                  <a:lnTo>
                    <a:pt x="3963405" y="834184"/>
                  </a:lnTo>
                  <a:lnTo>
                    <a:pt x="3963405" y="928333"/>
                  </a:lnTo>
                  <a:lnTo>
                    <a:pt x="2926783" y="5853562"/>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 name="Footer Placeholder 1">
            <a:extLst>
              <a:ext uri="{FF2B5EF4-FFF2-40B4-BE49-F238E27FC236}">
                <a16:creationId xmlns:a16="http://schemas.microsoft.com/office/drawing/2014/main" id="{9C121CB3-A218-4159-B0DB-7A633655F72C}"/>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56343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Title Only">
    <p:bg>
      <p:bgPr>
        <a:solidFill>
          <a:schemeClr val="bg1"/>
        </a:solidFill>
        <a:effectLst/>
      </p:bgPr>
    </p:bg>
    <p:spTree>
      <p:nvGrpSpPr>
        <p:cNvPr id="1" name=""/>
        <p:cNvGrpSpPr/>
        <p:nvPr/>
      </p:nvGrpSpPr>
      <p:grpSpPr>
        <a:xfrm>
          <a:off x="0" y="0"/>
          <a:ext cx="0" cy="0"/>
          <a:chOff x="0" y="0"/>
          <a:chExt cx="0" cy="0"/>
        </a:xfrm>
      </p:grpSpPr>
      <p:sp>
        <p:nvSpPr>
          <p:cNvPr id="51" name="Freeform: Shape 50">
            <a:extLst>
              <a:ext uri="{FF2B5EF4-FFF2-40B4-BE49-F238E27FC236}">
                <a16:creationId xmlns:a16="http://schemas.microsoft.com/office/drawing/2014/main" id="{3096F223-EA7F-44E6-A7CE-E1F324DD1F2B}"/>
              </a:ext>
              <a:ext uri="{C183D7F6-B498-43B3-948B-1728B52AA6E4}">
                <adec:decorative xmlns:adec="http://schemas.microsoft.com/office/drawing/2017/decorative" val="1"/>
              </a:ext>
            </a:extLst>
          </p:cNvPr>
          <p:cNvSpPr/>
          <p:nvPr userDrawn="1"/>
        </p:nvSpPr>
        <p:spPr bwMode="auto">
          <a:xfrm flipH="1" flipV="1">
            <a:off x="-1" y="-2"/>
            <a:ext cx="12192000" cy="6865259"/>
          </a:xfrm>
          <a:custGeom>
            <a:avLst/>
            <a:gdLst>
              <a:gd name="connsiteX0" fmla="*/ 12192000 w 12192000"/>
              <a:gd name="connsiteY0" fmla="*/ 6865259 h 6865259"/>
              <a:gd name="connsiteX1" fmla="*/ 11068051 w 12192000"/>
              <a:gd name="connsiteY1" fmla="*/ 6865259 h 6865259"/>
              <a:gd name="connsiteX2" fmla="*/ 5468875 w 12192000"/>
              <a:gd name="connsiteY2" fmla="*/ 6865259 h 6865259"/>
              <a:gd name="connsiteX3" fmla="*/ 4344926 w 12192000"/>
              <a:gd name="connsiteY3" fmla="*/ 6865259 h 6865259"/>
              <a:gd name="connsiteX4" fmla="*/ 0 w 12192000"/>
              <a:gd name="connsiteY4" fmla="*/ 1393288 h 6865259"/>
              <a:gd name="connsiteX5" fmla="*/ 0 w 12192000"/>
              <a:gd name="connsiteY5" fmla="*/ 0 h 6865259"/>
              <a:gd name="connsiteX6" fmla="*/ 17633 w 12192000"/>
              <a:gd name="connsiteY6" fmla="*/ 0 h 6865259"/>
              <a:gd name="connsiteX7" fmla="*/ 11068051 w 12192000"/>
              <a:gd name="connsiteY7" fmla="*/ 0 h 6865259"/>
              <a:gd name="connsiteX8" fmla="*/ 12192000 w 12192000"/>
              <a:gd name="connsiteY8" fmla="*/ 0 h 6865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6865259">
                <a:moveTo>
                  <a:pt x="12192000" y="6865259"/>
                </a:moveTo>
                <a:lnTo>
                  <a:pt x="11068051" y="6865259"/>
                </a:lnTo>
                <a:lnTo>
                  <a:pt x="5468875" y="6865259"/>
                </a:lnTo>
                <a:lnTo>
                  <a:pt x="4344926" y="6865259"/>
                </a:lnTo>
                <a:lnTo>
                  <a:pt x="0" y="1393288"/>
                </a:lnTo>
                <a:lnTo>
                  <a:pt x="0" y="0"/>
                </a:lnTo>
                <a:lnTo>
                  <a:pt x="17633" y="0"/>
                </a:lnTo>
                <a:lnTo>
                  <a:pt x="11068051" y="0"/>
                </a:lnTo>
                <a:lnTo>
                  <a:pt x="121920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0" name="Title"/>
          <p:cNvSpPr>
            <a:spLocks noGrp="1"/>
          </p:cNvSpPr>
          <p:nvPr>
            <p:ph type="body" sz="quarter" idx="10" hasCustomPrompt="1"/>
          </p:nvPr>
        </p:nvSpPr>
        <p:spPr>
          <a:xfrm>
            <a:off x="990600" y="2571182"/>
            <a:ext cx="8617857" cy="891013"/>
          </a:xfrm>
          <a:prstGeom prst="rect">
            <a:avLst/>
          </a:prstGeom>
        </p:spPr>
        <p:txBody>
          <a:bodyPr rIns="0" anchor="ctr"/>
          <a:lstStyle>
            <a:lvl1pPr marL="0" indent="0">
              <a:lnSpc>
                <a:spcPct val="85000"/>
              </a:lnSpc>
              <a:buNone/>
              <a:defRPr sz="54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47" name="Freeform: Shape 46">
            <a:extLst>
              <a:ext uri="{FF2B5EF4-FFF2-40B4-BE49-F238E27FC236}">
                <a16:creationId xmlns:a16="http://schemas.microsoft.com/office/drawing/2014/main" id="{A182D9C5-19C1-45E8-A3D2-B234769117E0}"/>
              </a:ext>
              <a:ext uri="{C183D7F6-B498-43B3-948B-1728B52AA6E4}">
                <adec:decorative xmlns:adec="http://schemas.microsoft.com/office/drawing/2017/decorative" val="1"/>
              </a:ext>
            </a:extLst>
          </p:cNvPr>
          <p:cNvSpPr/>
          <p:nvPr userDrawn="1"/>
        </p:nvSpPr>
        <p:spPr bwMode="auto">
          <a:xfrm rot="20654002" flipH="1" flipV="1">
            <a:off x="-474085" y="2575069"/>
            <a:ext cx="3042590" cy="4786336"/>
          </a:xfrm>
          <a:custGeom>
            <a:avLst/>
            <a:gdLst>
              <a:gd name="connsiteX0" fmla="*/ 1933751 w 3042590"/>
              <a:gd name="connsiteY0" fmla="*/ 4786336 h 4786336"/>
              <a:gd name="connsiteX1" fmla="*/ 0 w 3042590"/>
              <a:gd name="connsiteY1" fmla="*/ 0 h 4786336"/>
              <a:gd name="connsiteX2" fmla="*/ 3042590 w 3042590"/>
              <a:gd name="connsiteY2" fmla="*/ 859053 h 4786336"/>
            </a:gdLst>
            <a:ahLst/>
            <a:cxnLst>
              <a:cxn ang="0">
                <a:pos x="connsiteX0" y="connsiteY0"/>
              </a:cxn>
              <a:cxn ang="0">
                <a:pos x="connsiteX1" y="connsiteY1"/>
              </a:cxn>
              <a:cxn ang="0">
                <a:pos x="connsiteX2" y="connsiteY2"/>
              </a:cxn>
            </a:cxnLst>
            <a:rect l="l" t="t" r="r" b="b"/>
            <a:pathLst>
              <a:path w="3042590" h="4786336">
                <a:moveTo>
                  <a:pt x="1933751" y="4786336"/>
                </a:moveTo>
                <a:lnTo>
                  <a:pt x="0" y="0"/>
                </a:lnTo>
                <a:lnTo>
                  <a:pt x="3042590" y="859053"/>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6F358233-2C2E-4321-B7BC-F1ED3B024F43}"/>
              </a:ext>
              <a:ext uri="{C183D7F6-B498-43B3-948B-1728B52AA6E4}">
                <adec:decorative xmlns:adec="http://schemas.microsoft.com/office/drawing/2017/decorative" val="1"/>
              </a:ext>
            </a:extLst>
          </p:cNvPr>
          <p:cNvSpPr/>
          <p:nvPr userDrawn="1"/>
        </p:nvSpPr>
        <p:spPr bwMode="auto">
          <a:xfrm rot="20654002" flipH="1" flipV="1">
            <a:off x="-417206" y="3088907"/>
            <a:ext cx="2677559" cy="4212102"/>
          </a:xfrm>
          <a:custGeom>
            <a:avLst/>
            <a:gdLst>
              <a:gd name="connsiteX0" fmla="*/ 1701752 w 2677559"/>
              <a:gd name="connsiteY0" fmla="*/ 4212102 h 4212102"/>
              <a:gd name="connsiteX1" fmla="*/ 0 w 2677559"/>
              <a:gd name="connsiteY1" fmla="*/ 0 h 4212102"/>
              <a:gd name="connsiteX2" fmla="*/ 2677559 w 2677559"/>
              <a:gd name="connsiteY2" fmla="*/ 755989 h 4212102"/>
            </a:gdLst>
            <a:ahLst/>
            <a:cxnLst>
              <a:cxn ang="0">
                <a:pos x="connsiteX0" y="connsiteY0"/>
              </a:cxn>
              <a:cxn ang="0">
                <a:pos x="connsiteX1" y="connsiteY1"/>
              </a:cxn>
              <a:cxn ang="0">
                <a:pos x="connsiteX2" y="connsiteY2"/>
              </a:cxn>
            </a:cxnLst>
            <a:rect l="l" t="t" r="r" b="b"/>
            <a:pathLst>
              <a:path w="2677559" h="4212102">
                <a:moveTo>
                  <a:pt x="1701752" y="4212102"/>
                </a:moveTo>
                <a:lnTo>
                  <a:pt x="0" y="0"/>
                </a:lnTo>
                <a:lnTo>
                  <a:pt x="2677559" y="755989"/>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9FD48C1B-0998-4044-9267-283B799B5D64}"/>
              </a:ext>
              <a:ext uri="{C183D7F6-B498-43B3-948B-1728B52AA6E4}">
                <adec:decorative xmlns:adec="http://schemas.microsoft.com/office/drawing/2017/decorative" val="1"/>
              </a:ext>
            </a:extLst>
          </p:cNvPr>
          <p:cNvSpPr/>
          <p:nvPr userDrawn="1"/>
        </p:nvSpPr>
        <p:spPr bwMode="auto">
          <a:xfrm rot="20654002" flipH="1" flipV="1">
            <a:off x="-391792" y="3318508"/>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13D1B04C-CEC3-4D9B-9A8E-3ECF64BF1BAA}"/>
              </a:ext>
              <a:ext uri="{C183D7F6-B498-43B3-948B-1728B52AA6E4}">
                <adec:decorative xmlns:adec="http://schemas.microsoft.com/office/drawing/2017/decorative" val="1"/>
              </a:ext>
            </a:extLst>
          </p:cNvPr>
          <p:cNvSpPr/>
          <p:nvPr userDrawn="1"/>
        </p:nvSpPr>
        <p:spPr bwMode="auto">
          <a:xfrm rot="20654002" flipH="1" flipV="1">
            <a:off x="-312942" y="4030850"/>
            <a:ext cx="2008406" cy="3159447"/>
          </a:xfrm>
          <a:custGeom>
            <a:avLst/>
            <a:gdLst>
              <a:gd name="connsiteX0" fmla="*/ 1276464 w 2008406"/>
              <a:gd name="connsiteY0" fmla="*/ 3159447 h 3159447"/>
              <a:gd name="connsiteX1" fmla="*/ 0 w 2008406"/>
              <a:gd name="connsiteY1" fmla="*/ 0 h 3159447"/>
              <a:gd name="connsiteX2" fmla="*/ 2008406 w 2008406"/>
              <a:gd name="connsiteY2" fmla="*/ 567059 h 3159447"/>
            </a:gdLst>
            <a:ahLst/>
            <a:cxnLst>
              <a:cxn ang="0">
                <a:pos x="connsiteX0" y="connsiteY0"/>
              </a:cxn>
              <a:cxn ang="0">
                <a:pos x="connsiteX1" y="connsiteY1"/>
              </a:cxn>
              <a:cxn ang="0">
                <a:pos x="connsiteX2" y="connsiteY2"/>
              </a:cxn>
            </a:cxnLst>
            <a:rect l="l" t="t" r="r" b="b"/>
            <a:pathLst>
              <a:path w="2008406" h="3159447">
                <a:moveTo>
                  <a:pt x="1276464" y="3159447"/>
                </a:moveTo>
                <a:lnTo>
                  <a:pt x="0" y="0"/>
                </a:lnTo>
                <a:lnTo>
                  <a:pt x="2008406" y="56705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Microsoft Power Platform logo">
            <a:extLst>
              <a:ext uri="{FF2B5EF4-FFF2-40B4-BE49-F238E27FC236}">
                <a16:creationId xmlns:a16="http://schemas.microsoft.com/office/drawing/2014/main" id="{A56407A3-6DA0-4698-8932-FA72F45C3BE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2" name="Freeform: Shape 11">
            <a:extLst>
              <a:ext uri="{FF2B5EF4-FFF2-40B4-BE49-F238E27FC236}">
                <a16:creationId xmlns:a16="http://schemas.microsoft.com/office/drawing/2014/main" id="{4A88C19E-8397-4213-ACDF-90522D88681A}"/>
              </a:ext>
              <a:ext uri="{C183D7F6-B498-43B3-948B-1728B52AA6E4}">
                <adec:decorative xmlns:adec="http://schemas.microsoft.com/office/drawing/2017/decorative" val="1"/>
              </a:ext>
            </a:extLst>
          </p:cNvPr>
          <p:cNvSpPr/>
          <p:nvPr userDrawn="1"/>
        </p:nvSpPr>
        <p:spPr bwMode="auto">
          <a:xfrm rot="20654002" flipH="1" flipV="1">
            <a:off x="-391792" y="3318509"/>
            <a:ext cx="2514451" cy="3955514"/>
          </a:xfrm>
          <a:custGeom>
            <a:avLst/>
            <a:gdLst>
              <a:gd name="connsiteX0" fmla="*/ 1598086 w 2514451"/>
              <a:gd name="connsiteY0" fmla="*/ 3955514 h 3955514"/>
              <a:gd name="connsiteX1" fmla="*/ 0 w 2514451"/>
              <a:gd name="connsiteY1" fmla="*/ 0 h 3955514"/>
              <a:gd name="connsiteX2" fmla="*/ 2514451 w 2514451"/>
              <a:gd name="connsiteY2" fmla="*/ 709936 h 3955514"/>
            </a:gdLst>
            <a:ahLst/>
            <a:cxnLst>
              <a:cxn ang="0">
                <a:pos x="connsiteX0" y="connsiteY0"/>
              </a:cxn>
              <a:cxn ang="0">
                <a:pos x="connsiteX1" y="connsiteY1"/>
              </a:cxn>
              <a:cxn ang="0">
                <a:pos x="connsiteX2" y="connsiteY2"/>
              </a:cxn>
            </a:cxnLst>
            <a:rect l="l" t="t" r="r" b="b"/>
            <a:pathLst>
              <a:path w="2514451" h="3955514">
                <a:moveTo>
                  <a:pt x="1598086" y="3955514"/>
                </a:moveTo>
                <a:lnTo>
                  <a:pt x="0" y="0"/>
                </a:lnTo>
                <a:lnTo>
                  <a:pt x="2514451" y="709936"/>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1">
            <a:extLst>
              <a:ext uri="{FF2B5EF4-FFF2-40B4-BE49-F238E27FC236}">
                <a16:creationId xmlns:a16="http://schemas.microsoft.com/office/drawing/2014/main" id="{DF6905D1-1842-481E-8CB5-DB1D98C94656}"/>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46393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_Title Only">
    <p:bg>
      <p:bgPr>
        <a:solidFill>
          <a:schemeClr val="bg1"/>
        </a:solidFill>
        <a:effectLst/>
      </p:bgPr>
    </p:bg>
    <p:spTree>
      <p:nvGrpSpPr>
        <p:cNvPr id="1" name=""/>
        <p:cNvGrpSpPr/>
        <p:nvPr/>
      </p:nvGrpSpPr>
      <p:grpSpPr>
        <a:xfrm>
          <a:off x="0" y="0"/>
          <a:ext cx="0" cy="0"/>
          <a:chOff x="0" y="0"/>
          <a:chExt cx="0" cy="0"/>
        </a:xfrm>
      </p:grpSpPr>
      <p:sp>
        <p:nvSpPr>
          <p:cNvPr id="10" name="Title"/>
          <p:cNvSpPr>
            <a:spLocks noGrp="1"/>
          </p:cNvSpPr>
          <p:nvPr>
            <p:ph type="body" sz="quarter" idx="10" hasCustomPrompt="1"/>
          </p:nvPr>
        </p:nvSpPr>
        <p:spPr>
          <a:xfrm>
            <a:off x="775504" y="2571182"/>
            <a:ext cx="8832952" cy="969496"/>
          </a:xfrm>
          <a:prstGeom prst="rect">
            <a:avLst/>
          </a:prstGeom>
        </p:spPr>
        <p:txBody>
          <a:bodyPr rIns="0" anchor="t"/>
          <a:lstStyle>
            <a:lvl1pPr marL="0" indent="0">
              <a:lnSpc>
                <a:spcPct val="85000"/>
              </a:lnSpc>
              <a:buNone/>
              <a:defRPr sz="6000">
                <a:solidFill>
                  <a:srgbClr val="0B556A"/>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a:t>Section Divider</a:t>
            </a:r>
          </a:p>
        </p:txBody>
      </p:sp>
      <p:sp>
        <p:nvSpPr>
          <p:cNvPr id="59" name="Freeform: Shape 58">
            <a:extLst>
              <a:ext uri="{FF2B5EF4-FFF2-40B4-BE49-F238E27FC236}">
                <a16:creationId xmlns:a16="http://schemas.microsoft.com/office/drawing/2014/main" id="{B17FD7F3-0159-4AF0-8E48-B966693C2635}"/>
              </a:ext>
            </a:extLst>
          </p:cNvPr>
          <p:cNvSpPr/>
          <p:nvPr userDrawn="1"/>
        </p:nvSpPr>
        <p:spPr bwMode="auto">
          <a:xfrm rot="20952935" flipH="1" flipV="1">
            <a:off x="9322760" y="-313143"/>
            <a:ext cx="2805056" cy="5742364"/>
          </a:xfrm>
          <a:custGeom>
            <a:avLst/>
            <a:gdLst>
              <a:gd name="connsiteX0" fmla="*/ 2805056 w 2805056"/>
              <a:gd name="connsiteY0" fmla="*/ 5742364 h 5742364"/>
              <a:gd name="connsiteX1" fmla="*/ 0 w 2805056"/>
              <a:gd name="connsiteY1" fmla="*/ 5208062 h 5742364"/>
              <a:gd name="connsiteX2" fmla="*/ 1 w 2805056"/>
              <a:gd name="connsiteY2" fmla="*/ 2395774 h 5742364"/>
              <a:gd name="connsiteX3" fmla="*/ 456344 w 2805056"/>
              <a:gd name="connsiteY3" fmla="*/ 0 h 5742364"/>
            </a:gdLst>
            <a:ahLst/>
            <a:cxnLst>
              <a:cxn ang="0">
                <a:pos x="connsiteX0" y="connsiteY0"/>
              </a:cxn>
              <a:cxn ang="0">
                <a:pos x="connsiteX1" y="connsiteY1"/>
              </a:cxn>
              <a:cxn ang="0">
                <a:pos x="connsiteX2" y="connsiteY2"/>
              </a:cxn>
              <a:cxn ang="0">
                <a:pos x="connsiteX3" y="connsiteY3"/>
              </a:cxn>
            </a:cxnLst>
            <a:rect l="l" t="t" r="r" b="b"/>
            <a:pathLst>
              <a:path w="2805056" h="5742364">
                <a:moveTo>
                  <a:pt x="2805056" y="5742364"/>
                </a:moveTo>
                <a:lnTo>
                  <a:pt x="0" y="5208062"/>
                </a:lnTo>
                <a:lnTo>
                  <a:pt x="1" y="2395774"/>
                </a:lnTo>
                <a:lnTo>
                  <a:pt x="45634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7" name="Freeform: Shape 56">
            <a:extLst>
              <a:ext uri="{FF2B5EF4-FFF2-40B4-BE49-F238E27FC236}">
                <a16:creationId xmlns:a16="http://schemas.microsoft.com/office/drawing/2014/main" id="{F9FAA7E6-2CDC-44DB-9D19-9F5BC8BF9664}"/>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2029485-2927-479B-B118-F46CB6CD3410}"/>
              </a:ext>
            </a:extLst>
          </p:cNvPr>
          <p:cNvSpPr/>
          <p:nvPr userDrawn="1"/>
        </p:nvSpPr>
        <p:spPr bwMode="auto">
          <a:xfrm rot="20952935">
            <a:off x="9631555" y="-275105"/>
            <a:ext cx="2530785" cy="4340657"/>
          </a:xfrm>
          <a:custGeom>
            <a:avLst/>
            <a:gdLst>
              <a:gd name="connsiteX0" fmla="*/ 0 w 2530785"/>
              <a:gd name="connsiteY0" fmla="*/ 0 h 4340657"/>
              <a:gd name="connsiteX1" fmla="*/ 2530784 w 2530785"/>
              <a:gd name="connsiteY1" fmla="*/ 482060 h 4340657"/>
              <a:gd name="connsiteX2" fmla="*/ 2530785 w 2530785"/>
              <a:gd name="connsiteY2" fmla="*/ 2448287 h 4340657"/>
              <a:gd name="connsiteX3" fmla="*/ 2170329 w 2530785"/>
              <a:gd name="connsiteY3" fmla="*/ 4340657 h 4340657"/>
            </a:gdLst>
            <a:ahLst/>
            <a:cxnLst>
              <a:cxn ang="0">
                <a:pos x="connsiteX0" y="connsiteY0"/>
              </a:cxn>
              <a:cxn ang="0">
                <a:pos x="connsiteX1" y="connsiteY1"/>
              </a:cxn>
              <a:cxn ang="0">
                <a:pos x="connsiteX2" y="connsiteY2"/>
              </a:cxn>
              <a:cxn ang="0">
                <a:pos x="connsiteX3" y="connsiteY3"/>
              </a:cxn>
            </a:cxnLst>
            <a:rect l="l" t="t" r="r" b="b"/>
            <a:pathLst>
              <a:path w="2530785" h="4340657">
                <a:moveTo>
                  <a:pt x="0" y="0"/>
                </a:moveTo>
                <a:lnTo>
                  <a:pt x="2530784" y="482060"/>
                </a:lnTo>
                <a:lnTo>
                  <a:pt x="2530785" y="2448287"/>
                </a:lnTo>
                <a:lnTo>
                  <a:pt x="2170329" y="4340657"/>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9027E57F-08F1-4CA9-A7DA-B1F41CA60A53}"/>
              </a:ext>
            </a:extLst>
          </p:cNvPr>
          <p:cNvSpPr/>
          <p:nvPr userDrawn="1"/>
        </p:nvSpPr>
        <p:spPr bwMode="auto">
          <a:xfrm rot="20952935">
            <a:off x="9907005" y="-275341"/>
            <a:ext cx="2577842" cy="3868868"/>
          </a:xfrm>
          <a:custGeom>
            <a:avLst/>
            <a:gdLst>
              <a:gd name="connsiteX0" fmla="*/ 0 w 2577842"/>
              <a:gd name="connsiteY0" fmla="*/ 0 h 3868868"/>
              <a:gd name="connsiteX1" fmla="*/ 2577842 w 2577842"/>
              <a:gd name="connsiteY1" fmla="*/ 491023 h 3868868"/>
              <a:gd name="connsiteX2" fmla="*/ 1934436 w 2577842"/>
              <a:gd name="connsiteY2" fmla="*/ 3868868 h 3868868"/>
            </a:gdLst>
            <a:ahLst/>
            <a:cxnLst>
              <a:cxn ang="0">
                <a:pos x="connsiteX0" y="connsiteY0"/>
              </a:cxn>
              <a:cxn ang="0">
                <a:pos x="connsiteX1" y="connsiteY1"/>
              </a:cxn>
              <a:cxn ang="0">
                <a:pos x="connsiteX2" y="connsiteY2"/>
              </a:cxn>
            </a:cxnLst>
            <a:rect l="l" t="t" r="r" b="b"/>
            <a:pathLst>
              <a:path w="2577842" h="3868868">
                <a:moveTo>
                  <a:pt x="0" y="0"/>
                </a:moveTo>
                <a:lnTo>
                  <a:pt x="2577842" y="491023"/>
                </a:lnTo>
                <a:lnTo>
                  <a:pt x="1934436" y="386886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10D8611C-7D81-4030-98C0-AFD0648FA595}"/>
              </a:ext>
            </a:extLst>
          </p:cNvPr>
          <p:cNvSpPr/>
          <p:nvPr userDrawn="1"/>
        </p:nvSpPr>
        <p:spPr bwMode="auto">
          <a:xfrm rot="20952935" flipH="1" flipV="1">
            <a:off x="10478700" y="1831405"/>
            <a:ext cx="1548840" cy="4328149"/>
          </a:xfrm>
          <a:custGeom>
            <a:avLst/>
            <a:gdLst>
              <a:gd name="connsiteX0" fmla="*/ 1548840 w 1548840"/>
              <a:gd name="connsiteY0" fmla="*/ 4328149 h 4328149"/>
              <a:gd name="connsiteX1" fmla="*/ 0 w 1548840"/>
              <a:gd name="connsiteY1" fmla="*/ 1212048 h 4328149"/>
              <a:gd name="connsiteX2" fmla="*/ 230869 w 1548840"/>
              <a:gd name="connsiteY2" fmla="*/ 0 h 4328149"/>
              <a:gd name="connsiteX3" fmla="*/ 1328921 w 1548840"/>
              <a:gd name="connsiteY3" fmla="*/ 402263 h 4328149"/>
            </a:gdLst>
            <a:ahLst/>
            <a:cxnLst>
              <a:cxn ang="0">
                <a:pos x="connsiteX0" y="connsiteY0"/>
              </a:cxn>
              <a:cxn ang="0">
                <a:pos x="connsiteX1" y="connsiteY1"/>
              </a:cxn>
              <a:cxn ang="0">
                <a:pos x="connsiteX2" y="connsiteY2"/>
              </a:cxn>
              <a:cxn ang="0">
                <a:pos x="connsiteX3" y="connsiteY3"/>
              </a:cxn>
            </a:cxnLst>
            <a:rect l="l" t="t" r="r" b="b"/>
            <a:pathLst>
              <a:path w="1548840" h="4328149">
                <a:moveTo>
                  <a:pt x="1548840" y="4328149"/>
                </a:moveTo>
                <a:lnTo>
                  <a:pt x="0" y="1212048"/>
                </a:lnTo>
                <a:lnTo>
                  <a:pt x="230869" y="0"/>
                </a:lnTo>
                <a:lnTo>
                  <a:pt x="1328921" y="40226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58CD7F9E-2DC6-489C-9AA7-B8B8C723EF04}"/>
              </a:ext>
            </a:extLst>
          </p:cNvPr>
          <p:cNvSpPr/>
          <p:nvPr userDrawn="1"/>
        </p:nvSpPr>
        <p:spPr bwMode="auto">
          <a:xfrm rot="20952935" flipH="1" flipV="1">
            <a:off x="10525034" y="2297232"/>
            <a:ext cx="1484921" cy="3889032"/>
          </a:xfrm>
          <a:custGeom>
            <a:avLst/>
            <a:gdLst>
              <a:gd name="connsiteX0" fmla="*/ 1484921 w 1484921"/>
              <a:gd name="connsiteY0" fmla="*/ 3889032 h 3889032"/>
              <a:gd name="connsiteX1" fmla="*/ 0 w 1484921"/>
              <a:gd name="connsiteY1" fmla="*/ 901528 h 3889032"/>
              <a:gd name="connsiteX2" fmla="*/ 171721 w 1484921"/>
              <a:gd name="connsiteY2" fmla="*/ 0 h 3889032"/>
              <a:gd name="connsiteX3" fmla="*/ 1276577 w 1484921"/>
              <a:gd name="connsiteY3" fmla="*/ 485187 h 3889032"/>
            </a:gdLst>
            <a:ahLst/>
            <a:cxnLst>
              <a:cxn ang="0">
                <a:pos x="connsiteX0" y="connsiteY0"/>
              </a:cxn>
              <a:cxn ang="0">
                <a:pos x="connsiteX1" y="connsiteY1"/>
              </a:cxn>
              <a:cxn ang="0">
                <a:pos x="connsiteX2" y="connsiteY2"/>
              </a:cxn>
              <a:cxn ang="0">
                <a:pos x="connsiteX3" y="connsiteY3"/>
              </a:cxn>
            </a:cxnLst>
            <a:rect l="l" t="t" r="r" b="b"/>
            <a:pathLst>
              <a:path w="1484921" h="3889032">
                <a:moveTo>
                  <a:pt x="1484921" y="3889032"/>
                </a:moveTo>
                <a:lnTo>
                  <a:pt x="0" y="901528"/>
                </a:lnTo>
                <a:lnTo>
                  <a:pt x="171721" y="0"/>
                </a:lnTo>
                <a:lnTo>
                  <a:pt x="1276577" y="485187"/>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E7859F57-D9A9-4E0F-A6DB-42D616DFCD98}"/>
              </a:ext>
            </a:extLst>
          </p:cNvPr>
          <p:cNvSpPr/>
          <p:nvPr userDrawn="1"/>
        </p:nvSpPr>
        <p:spPr bwMode="auto">
          <a:xfrm rot="20952935" flipH="1" flipV="1">
            <a:off x="10475490" y="2512014"/>
            <a:ext cx="1537383" cy="3800324"/>
          </a:xfrm>
          <a:custGeom>
            <a:avLst/>
            <a:gdLst>
              <a:gd name="connsiteX0" fmla="*/ 1456360 w 1537383"/>
              <a:gd name="connsiteY0" fmla="*/ 3800324 h 3800324"/>
              <a:gd name="connsiteX1" fmla="*/ 0 w 1537383"/>
              <a:gd name="connsiteY1" fmla="*/ 870283 h 3800324"/>
              <a:gd name="connsiteX2" fmla="*/ 165770 w 1537383"/>
              <a:gd name="connsiteY2" fmla="*/ 0 h 3800324"/>
              <a:gd name="connsiteX3" fmla="*/ 1537383 w 1537383"/>
              <a:gd name="connsiteY3" fmla="*/ 441841 h 3800324"/>
            </a:gdLst>
            <a:ahLst/>
            <a:cxnLst>
              <a:cxn ang="0">
                <a:pos x="connsiteX0" y="connsiteY0"/>
              </a:cxn>
              <a:cxn ang="0">
                <a:pos x="connsiteX1" y="connsiteY1"/>
              </a:cxn>
              <a:cxn ang="0">
                <a:pos x="connsiteX2" y="connsiteY2"/>
              </a:cxn>
              <a:cxn ang="0">
                <a:pos x="connsiteX3" y="connsiteY3"/>
              </a:cxn>
            </a:cxnLst>
            <a:rect l="l" t="t" r="r" b="b"/>
            <a:pathLst>
              <a:path w="1537383" h="3800324">
                <a:moveTo>
                  <a:pt x="1456360" y="3800324"/>
                </a:moveTo>
                <a:lnTo>
                  <a:pt x="0" y="870283"/>
                </a:lnTo>
                <a:lnTo>
                  <a:pt x="165770" y="0"/>
                </a:lnTo>
                <a:lnTo>
                  <a:pt x="1537383" y="44184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A76BA9E9-9A16-4CC5-9BB4-2930C7A32D74}"/>
              </a:ext>
            </a:extLst>
          </p:cNvPr>
          <p:cNvSpPr/>
          <p:nvPr userDrawn="1"/>
        </p:nvSpPr>
        <p:spPr bwMode="auto">
          <a:xfrm rot="21200336">
            <a:off x="-210061" y="4430300"/>
            <a:ext cx="1433050" cy="2519317"/>
          </a:xfrm>
          <a:custGeom>
            <a:avLst/>
            <a:gdLst>
              <a:gd name="connsiteX0" fmla="*/ 0 w 1433050"/>
              <a:gd name="connsiteY0" fmla="*/ 0 h 2519317"/>
              <a:gd name="connsiteX1" fmla="*/ 1433050 w 1433050"/>
              <a:gd name="connsiteY1" fmla="*/ 2519317 h 2519317"/>
              <a:gd name="connsiteX2" fmla="*/ 0 w 1433050"/>
              <a:gd name="connsiteY2" fmla="*/ 2351959 h 2519317"/>
            </a:gdLst>
            <a:ahLst/>
            <a:cxnLst>
              <a:cxn ang="0">
                <a:pos x="connsiteX0" y="connsiteY0"/>
              </a:cxn>
              <a:cxn ang="0">
                <a:pos x="connsiteX1" y="connsiteY1"/>
              </a:cxn>
              <a:cxn ang="0">
                <a:pos x="connsiteX2" y="connsiteY2"/>
              </a:cxn>
            </a:cxnLst>
            <a:rect l="l" t="t" r="r" b="b"/>
            <a:pathLst>
              <a:path w="1433050" h="2519317">
                <a:moveTo>
                  <a:pt x="0" y="0"/>
                </a:moveTo>
                <a:lnTo>
                  <a:pt x="1433050" y="2519317"/>
                </a:lnTo>
                <a:lnTo>
                  <a:pt x="0" y="2351959"/>
                </a:lnTo>
                <a:close/>
              </a:path>
            </a:pathLst>
          </a:custGeom>
          <a:solidFill>
            <a:srgbClr val="E8FCF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8359A723-3983-4A73-9500-41BCC43BFDAF}"/>
              </a:ext>
            </a:extLst>
          </p:cNvPr>
          <p:cNvCxnSpPr/>
          <p:nvPr userDrawn="1"/>
        </p:nvCxnSpPr>
        <p:spPr>
          <a:xfrm rot="21200336">
            <a:off x="-419628" y="3332761"/>
            <a:ext cx="1057242" cy="2147507"/>
          </a:xfrm>
          <a:prstGeom prst="line">
            <a:avLst/>
          </a:prstGeom>
          <a:ln w="3175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30FAE00-6D85-4DE8-990E-E834942D3BBD}"/>
              </a:ext>
            </a:extLst>
          </p:cNvPr>
          <p:cNvCxnSpPr/>
          <p:nvPr userDrawn="1"/>
        </p:nvCxnSpPr>
        <p:spPr>
          <a:xfrm rot="21200336">
            <a:off x="-797040" y="1939065"/>
            <a:ext cx="1057242" cy="2147507"/>
          </a:xfrm>
          <a:prstGeom prst="line">
            <a:avLst/>
          </a:prstGeom>
          <a:ln w="31750"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C505885-5C4C-4E67-8764-FAF4E06C2CEB}"/>
              </a:ext>
            </a:extLst>
          </p:cNvPr>
          <p:cNvCxnSpPr/>
          <p:nvPr userDrawn="1"/>
        </p:nvCxnSpPr>
        <p:spPr>
          <a:xfrm rot="21200336">
            <a:off x="-624601" y="2596408"/>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5C5A93-5669-4348-8961-B6756A0D993D}"/>
              </a:ext>
            </a:extLst>
          </p:cNvPr>
          <p:cNvCxnSpPr/>
          <p:nvPr userDrawn="1"/>
        </p:nvCxnSpPr>
        <p:spPr>
          <a:xfrm rot="21200336">
            <a:off x="-1046126" y="-192960"/>
            <a:ext cx="1057242" cy="2147507"/>
          </a:xfrm>
          <a:prstGeom prst="line">
            <a:avLst/>
          </a:prstGeom>
          <a:ln w="3175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0E558DB-3C76-4100-81E1-A18A630182AE}"/>
              </a:ext>
            </a:extLst>
          </p:cNvPr>
          <p:cNvSpPr/>
          <p:nvPr userDrawn="1"/>
        </p:nvSpPr>
        <p:spPr bwMode="auto">
          <a:xfrm>
            <a:off x="-1534577" y="-457200"/>
            <a:ext cx="1534577" cy="8089900"/>
          </a:xfrm>
          <a:prstGeom prst="rect">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24" descr="A picture containing drawing&#10;&#10;Description automatically generated">
            <a:extLst>
              <a:ext uri="{FF2B5EF4-FFF2-40B4-BE49-F238E27FC236}">
                <a16:creationId xmlns:a16="http://schemas.microsoft.com/office/drawing/2014/main" id="{27A48EAD-A180-463B-85C8-82287DB58F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18" name="Freeform: Shape 17">
            <a:extLst>
              <a:ext uri="{FF2B5EF4-FFF2-40B4-BE49-F238E27FC236}">
                <a16:creationId xmlns:a16="http://schemas.microsoft.com/office/drawing/2014/main" id="{E4F8C8D5-D9A2-4D00-A4DC-D454B9AA6ACA}"/>
              </a:ext>
            </a:extLst>
          </p:cNvPr>
          <p:cNvSpPr/>
          <p:nvPr userDrawn="1"/>
        </p:nvSpPr>
        <p:spPr bwMode="auto">
          <a:xfrm rot="20952935">
            <a:off x="9314347" y="-298943"/>
            <a:ext cx="2734680" cy="4880067"/>
          </a:xfrm>
          <a:custGeom>
            <a:avLst/>
            <a:gdLst>
              <a:gd name="connsiteX0" fmla="*/ 0 w 2734680"/>
              <a:gd name="connsiteY0" fmla="*/ 0 h 4880067"/>
              <a:gd name="connsiteX1" fmla="*/ 2734680 w 2734680"/>
              <a:gd name="connsiteY1" fmla="*/ 520897 h 4880067"/>
              <a:gd name="connsiteX2" fmla="*/ 2734680 w 2734680"/>
              <a:gd name="connsiteY2" fmla="*/ 3333194 h 4880067"/>
              <a:gd name="connsiteX3" fmla="*/ 2440034 w 2734680"/>
              <a:gd name="connsiteY3" fmla="*/ 4880067 h 4880067"/>
            </a:gdLst>
            <a:ahLst/>
            <a:cxnLst>
              <a:cxn ang="0">
                <a:pos x="connsiteX0" y="connsiteY0"/>
              </a:cxn>
              <a:cxn ang="0">
                <a:pos x="connsiteX1" y="connsiteY1"/>
              </a:cxn>
              <a:cxn ang="0">
                <a:pos x="connsiteX2" y="connsiteY2"/>
              </a:cxn>
              <a:cxn ang="0">
                <a:pos x="connsiteX3" y="connsiteY3"/>
              </a:cxn>
            </a:cxnLst>
            <a:rect l="l" t="t" r="r" b="b"/>
            <a:pathLst>
              <a:path w="2734680" h="4880067">
                <a:moveTo>
                  <a:pt x="0" y="0"/>
                </a:moveTo>
                <a:lnTo>
                  <a:pt x="2734680" y="520897"/>
                </a:lnTo>
                <a:lnTo>
                  <a:pt x="2734680" y="3333194"/>
                </a:lnTo>
                <a:lnTo>
                  <a:pt x="2440034" y="4880067"/>
                </a:lnTo>
                <a:close/>
              </a:path>
            </a:pathLst>
          </a:custGeom>
          <a:solidFill>
            <a:schemeClr val="bg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Footer Placeholder 1">
            <a:extLst>
              <a:ext uri="{FF2B5EF4-FFF2-40B4-BE49-F238E27FC236}">
                <a16:creationId xmlns:a16="http://schemas.microsoft.com/office/drawing/2014/main" id="{1E41FE66-1377-4FB2-B63A-8E91B77A96AB}"/>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59396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grpSp>
        <p:nvGrpSpPr>
          <p:cNvPr id="10" name="Group 9">
            <a:extLst>
              <a:ext uri="{FF2B5EF4-FFF2-40B4-BE49-F238E27FC236}">
                <a16:creationId xmlns:a16="http://schemas.microsoft.com/office/drawing/2014/main" id="{635FAAF4-4A04-4D7D-91A0-F5187C15DBAB}"/>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13" name="Picture 12" descr="A picture containing drawing&#10;&#10;Description automatically generated">
            <a:extLst>
              <a:ext uri="{FF2B5EF4-FFF2-40B4-BE49-F238E27FC236}">
                <a16:creationId xmlns:a16="http://schemas.microsoft.com/office/drawing/2014/main" id="{E6B07396-3169-457E-A2F3-6468D83354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Tree>
    <p:extLst>
      <p:ext uri="{BB962C8B-B14F-4D97-AF65-F5344CB8AC3E}">
        <p14:creationId xmlns:p14="http://schemas.microsoft.com/office/powerpoint/2010/main" val="1244918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6361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940704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solidFill>
                  <a:schemeClr val="tx1"/>
                </a:solidFill>
                <a:latin typeface="+mj-lt"/>
              </a:defRPr>
            </a:lvl1pPr>
          </a:lstStyle>
          <a:p>
            <a:r>
              <a:rPr lang="en-US" dirty="0"/>
              <a:t>Title</a:t>
            </a:r>
          </a:p>
        </p:txBody>
      </p:sp>
    </p:spTree>
    <p:extLst>
      <p:ext uri="{BB962C8B-B14F-4D97-AF65-F5344CB8AC3E}">
        <p14:creationId xmlns:p14="http://schemas.microsoft.com/office/powerpoint/2010/main" val="271709584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6_Titl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B2D7406A-FF5E-4106-ABF4-72C615FC0F0E}"/>
              </a:ext>
            </a:extLst>
          </p:cNvPr>
          <p:cNvSpPr/>
          <p:nvPr userDrawn="1"/>
        </p:nvSpPr>
        <p:spPr bwMode="auto">
          <a:xfrm>
            <a:off x="1" y="438150"/>
            <a:ext cx="11315700" cy="6419850"/>
          </a:xfrm>
          <a:custGeom>
            <a:avLst/>
            <a:gdLst>
              <a:gd name="connsiteX0" fmla="*/ 0 w 11315700"/>
              <a:gd name="connsiteY0" fmla="*/ 0 h 6419850"/>
              <a:gd name="connsiteX1" fmla="*/ 10117338 w 11315700"/>
              <a:gd name="connsiteY1" fmla="*/ 0 h 6419850"/>
              <a:gd name="connsiteX2" fmla="*/ 11315700 w 11315700"/>
              <a:gd name="connsiteY2" fmla="*/ 1198362 h 6419850"/>
              <a:gd name="connsiteX3" fmla="*/ 6094214 w 11315700"/>
              <a:gd name="connsiteY3" fmla="*/ 6419850 h 6419850"/>
              <a:gd name="connsiteX4" fmla="*/ 0 w 11315700"/>
              <a:gd name="connsiteY4" fmla="*/ 6419850 h 6419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00" h="6419850">
                <a:moveTo>
                  <a:pt x="0" y="0"/>
                </a:moveTo>
                <a:lnTo>
                  <a:pt x="10117338" y="0"/>
                </a:lnTo>
                <a:lnTo>
                  <a:pt x="11315700" y="1198362"/>
                </a:lnTo>
                <a:lnTo>
                  <a:pt x="6094214" y="6419850"/>
                </a:lnTo>
                <a:lnTo>
                  <a:pt x="0" y="641985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BFE561D5-8E22-468F-B9F4-4AB9FAF297A0}"/>
              </a:ext>
            </a:extLst>
          </p:cNvPr>
          <p:cNvSpPr/>
          <p:nvPr userDrawn="1"/>
        </p:nvSpPr>
        <p:spPr bwMode="auto">
          <a:xfrm>
            <a:off x="2" y="0"/>
            <a:ext cx="11449049" cy="6858000"/>
          </a:xfrm>
          <a:custGeom>
            <a:avLst/>
            <a:gdLst>
              <a:gd name="connsiteX0" fmla="*/ 0 w 11449049"/>
              <a:gd name="connsiteY0" fmla="*/ 0 h 6858000"/>
              <a:gd name="connsiteX1" fmla="*/ 10250687 w 11449049"/>
              <a:gd name="connsiteY1" fmla="*/ 0 h 6858000"/>
              <a:gd name="connsiteX2" fmla="*/ 11449049 w 11449049"/>
              <a:gd name="connsiteY2" fmla="*/ 1198362 h 6858000"/>
              <a:gd name="connsiteX3" fmla="*/ 5789412 w 11449049"/>
              <a:gd name="connsiteY3" fmla="*/ 6858000 h 6858000"/>
              <a:gd name="connsiteX4" fmla="*/ 0 w 11449049"/>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9049" h="6858000">
                <a:moveTo>
                  <a:pt x="0" y="0"/>
                </a:moveTo>
                <a:lnTo>
                  <a:pt x="10250687" y="0"/>
                </a:lnTo>
                <a:lnTo>
                  <a:pt x="11449049" y="1198362"/>
                </a:lnTo>
                <a:lnTo>
                  <a:pt x="5789412" y="6858000"/>
                </a:lnTo>
                <a:lnTo>
                  <a:pt x="0" y="6858000"/>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5995" y="3135153"/>
            <a:ext cx="6478205" cy="492443"/>
          </a:xfrm>
        </p:spPr>
        <p:txBody>
          <a:bodyPr wrap="square" lIns="0" tIns="0" rIns="0" bIns="0" anchor="ctr">
            <a:spAutoFit/>
          </a:bodyPr>
          <a:lstStyle>
            <a:lvl1pPr>
              <a:lnSpc>
                <a:spcPct val="100000"/>
              </a:lnSpc>
              <a:defRPr sz="3200" strike="noStrike">
                <a:solidFill>
                  <a:schemeClr val="bg1"/>
                </a:solidFill>
              </a:defRPr>
            </a:lvl1pPr>
          </a:lstStyle>
          <a:p>
            <a:r>
              <a:rPr lang="en-US"/>
              <a:t>Title</a:t>
            </a:r>
          </a:p>
        </p:txBody>
      </p:sp>
      <p:sp>
        <p:nvSpPr>
          <p:cNvPr id="17" name="Freeform: Shape 16">
            <a:extLst>
              <a:ext uri="{FF2B5EF4-FFF2-40B4-BE49-F238E27FC236}">
                <a16:creationId xmlns:a16="http://schemas.microsoft.com/office/drawing/2014/main" id="{4B82F8D7-7F56-449E-815A-06FEB5E89CCF}"/>
              </a:ext>
            </a:extLst>
          </p:cNvPr>
          <p:cNvSpPr/>
          <p:nvPr userDrawn="1"/>
        </p:nvSpPr>
        <p:spPr bwMode="auto">
          <a:xfrm rot="10800000" flipH="1">
            <a:off x="1" y="0"/>
            <a:ext cx="2241979" cy="1797267"/>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9835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562B047D-2DF4-4424-A380-07348F4E4DE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a:gsLst>
                    <a:gs pos="2917">
                      <a:schemeClr val="accent2"/>
                    </a:gs>
                    <a:gs pos="29000">
                      <a:schemeClr val="accent2"/>
                    </a:gs>
                  </a:gsLst>
                  <a:lin ang="5400000" scaled="0"/>
                </a:gra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10" name="Hexagon 9">
            <a:extLst>
              <a:ext uri="{FF2B5EF4-FFF2-40B4-BE49-F238E27FC236}">
                <a16:creationId xmlns:a16="http://schemas.microsoft.com/office/drawing/2014/main" id="{4949F23F-D5AE-4ECB-9BF0-6662ADE5E0F3}"/>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DFCC5D66-E1B0-4BEA-B849-F538DAC3AB54}"/>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40D1F78C-84F1-4905-BA37-A1F1437F32A4}"/>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544DC7F4-8CA3-458F-ACD0-1D745C18724C}"/>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4FA91835-E10D-49FA-893B-2578268B0F55}"/>
              </a:ext>
              <a:ext uri="{C183D7F6-B498-43B3-948B-1728B52AA6E4}">
                <adec:decorative xmlns:adec="http://schemas.microsoft.com/office/drawing/2017/decorative" val="1"/>
              </a:ext>
            </a:extLst>
          </p:cNvPr>
          <p:cNvPicPr>
            <a:picLocks noChangeAspect="1"/>
          </p:cNvPicPr>
          <p:nvPr userDrawn="1"/>
        </p:nvPicPr>
        <p:blipFill rotWithShape="1">
          <a:blip r:embed="rId4"/>
          <a:srcRect l="8496" r="24837"/>
          <a:stretch/>
        </p:blipFill>
        <p:spPr>
          <a:xfrm>
            <a:off x="5626096" y="292893"/>
            <a:ext cx="6272215" cy="6272212"/>
          </a:xfrm>
          <a:prstGeom prst="rect">
            <a:avLst/>
          </a:prstGeom>
        </p:spPr>
      </p:pic>
    </p:spTree>
    <p:extLst>
      <p:ext uri="{BB962C8B-B14F-4D97-AF65-F5344CB8AC3E}">
        <p14:creationId xmlns:p14="http://schemas.microsoft.com/office/powerpoint/2010/main" val="1817968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400"/>
                                        <p:tgtEl>
                                          <p:spTgt spid="13"/>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Lst>
  </p:timing>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D433EB52-E944-4EC9-A5D4-4EA4936C7B6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9" name="Title 1"/>
          <p:cNvSpPr>
            <a:spLocks noGrp="1"/>
          </p:cNvSpPr>
          <p:nvPr>
            <p:ph type="title" hasCustomPrompt="1"/>
          </p:nvPr>
        </p:nvSpPr>
        <p:spPr>
          <a:xfrm>
            <a:off x="584200" y="2979778"/>
            <a:ext cx="8384702" cy="553998"/>
          </a:xfrm>
          <a:noFill/>
        </p:spPr>
        <p:txBody>
          <a:bodyPr wrap="square" lIns="0" tIns="0" rIns="0" bIns="0" anchor="b" anchorCtr="0">
            <a:spAutoFit/>
          </a:bodyPr>
          <a:lstStyle>
            <a:lvl1pPr>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838470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sp>
        <p:nvSpPr>
          <p:cNvPr id="10" name="Hexagon 9">
            <a:extLst>
              <a:ext uri="{FF2B5EF4-FFF2-40B4-BE49-F238E27FC236}">
                <a16:creationId xmlns:a16="http://schemas.microsoft.com/office/drawing/2014/main" id="{88AB54C5-3F9C-4DE7-B980-40B4AF6A516D}"/>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9677DAE-C8EA-48D6-BB0D-2B4FB8E4CF74}"/>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9032528C-E034-49C2-97E0-C48D77277D4A}"/>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E3AA4449-2B3A-46C2-AE52-0DAE6FBA0B0F}"/>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B71209-7547-4481-9D38-34503A2CAAF9}"/>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8E8BAF78-3EB6-44AD-8663-CA6C4AED89BF}"/>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BC83DBC2-C4AC-4DAF-917F-820092A331A0}"/>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71A98A1A-7C16-43AB-B673-D37C01E2A1D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B55EBE68-BF52-4771-8401-BE2BCBD6B934}"/>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35E81D13-516E-4DD9-8A07-03FE8F893226}"/>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222E35F-D4C0-40DC-8609-F6A02871CA87}"/>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F9DC9877-49E0-4C29-90F7-F79A4A6BF6EB}"/>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3956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400"/>
                                        <p:tgtEl>
                                          <p:spTgt spid="12"/>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400"/>
                                        <p:tgtEl>
                                          <p:spTgt spid="16"/>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400"/>
                                        <p:tgtEl>
                                          <p:spTgt spid="10"/>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400"/>
                                        <p:tgtEl>
                                          <p:spTgt spid="11"/>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400"/>
                                        <p:tgtEl>
                                          <p:spTgt spid="13"/>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400"/>
                                        <p:tgtEl>
                                          <p:spTgt spid="14"/>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400"/>
                                        <p:tgtEl>
                                          <p:spTgt spid="20"/>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400"/>
                                        <p:tgtEl>
                                          <p:spTgt spid="21"/>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400"/>
                                        <p:tgtEl>
                                          <p:spTgt spid="17"/>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400"/>
                                        <p:tgtEl>
                                          <p:spTgt spid="18"/>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4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Hexagon 4">
            <a:extLst>
              <a:ext uri="{FF2B5EF4-FFF2-40B4-BE49-F238E27FC236}">
                <a16:creationId xmlns:a16="http://schemas.microsoft.com/office/drawing/2014/main" id="{A5196B7D-6AE8-43B0-8385-5C6C0BECB059}"/>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D73ABDCE-4271-40B5-B3E5-C8E8A2046928}"/>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9E706866-D4E4-4352-BB1A-A813B4087315}"/>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DA572E22-9D85-4296-8345-3A321E592A19}"/>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C845C4D4-5AC7-47D7-A596-C08B000A07C2}"/>
              </a:ext>
              <a:ext uri="{C183D7F6-B498-43B3-948B-1728B52AA6E4}">
                <adec:decorative xmlns:adec="http://schemas.microsoft.com/office/drawing/2017/decorative" val="1"/>
              </a:ext>
            </a:extLst>
          </p:cNvPr>
          <p:cNvSpPr/>
          <p:nvPr userDrawn="1"/>
        </p:nvSpPr>
        <p:spPr bwMode="auto">
          <a:xfrm>
            <a:off x="11882256" y="15653"/>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67A4DF78-D1BC-4B4C-9E62-38CA099088F6}"/>
              </a:ext>
              <a:ext uri="{C183D7F6-B498-43B3-948B-1728B52AA6E4}">
                <adec:decorative xmlns:adec="http://schemas.microsoft.com/office/drawing/2017/decorative" val="1"/>
              </a:ext>
            </a:extLst>
          </p:cNvPr>
          <p:cNvSpPr/>
          <p:nvPr userDrawn="1"/>
        </p:nvSpPr>
        <p:spPr bwMode="auto">
          <a:xfrm>
            <a:off x="10903504" y="-52529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92230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400"/>
                                        <p:tgtEl>
                                          <p:spTgt spid="9"/>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Hexagon 11">
            <a:extLst>
              <a:ext uri="{FF2B5EF4-FFF2-40B4-BE49-F238E27FC236}">
                <a16:creationId xmlns:a16="http://schemas.microsoft.com/office/drawing/2014/main" id="{14E836E7-74EA-4A44-B5DD-B1BB51B48C59}"/>
              </a:ext>
              <a:ext uri="{C183D7F6-B498-43B3-948B-1728B52AA6E4}">
                <adec:decorative xmlns:adec="http://schemas.microsoft.com/office/drawing/2017/decorative" val="1"/>
              </a:ext>
            </a:extLst>
          </p:cNvPr>
          <p:cNvSpPr/>
          <p:nvPr userDrawn="1"/>
        </p:nvSpPr>
        <p:spPr bwMode="auto">
          <a:xfrm rot="17798322">
            <a:off x="-709549" y="605690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1F9C21CB-3132-4C9A-9A51-EC64EDF01B65}"/>
              </a:ext>
              <a:ext uri="{C183D7F6-B498-43B3-948B-1728B52AA6E4}">
                <adec:decorative xmlns:adec="http://schemas.microsoft.com/office/drawing/2017/decorative" val="1"/>
              </a:ext>
            </a:extLst>
          </p:cNvPr>
          <p:cNvSpPr/>
          <p:nvPr userDrawn="1"/>
        </p:nvSpPr>
        <p:spPr bwMode="auto">
          <a:xfrm rot="17798322">
            <a:off x="-735800" y="495714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1FEB0659-2C20-415B-B1F0-81EE65E96882}"/>
              </a:ext>
              <a:ext uri="{C183D7F6-B498-43B3-948B-1728B52AA6E4}">
                <adec:decorative xmlns:adec="http://schemas.microsoft.com/office/drawing/2017/decorative" val="1"/>
              </a:ext>
            </a:extLst>
          </p:cNvPr>
          <p:cNvSpPr/>
          <p:nvPr userDrawn="1"/>
        </p:nvSpPr>
        <p:spPr bwMode="auto">
          <a:xfrm rot="17789728">
            <a:off x="254059" y="654522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97AB9959-048A-439D-8F82-55191E156F6D}"/>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3C5DD966-7D8B-4379-B9B3-943316A36595}"/>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B6A958F4-1A4A-437B-9CA7-D4ABC49DED69}"/>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22671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400"/>
                                        <p:tgtEl>
                                          <p:spTgt spid="15"/>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400"/>
                                        <p:tgtEl>
                                          <p:spTgt spid="14"/>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400"/>
                                        <p:tgtEl>
                                          <p:spTgt spid="16"/>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400"/>
                                        <p:tgtEl>
                                          <p:spTgt spid="12"/>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4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0315241" cy="553998"/>
          </a:xfrm>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Hexagon 9">
            <a:extLst>
              <a:ext uri="{FF2B5EF4-FFF2-40B4-BE49-F238E27FC236}">
                <a16:creationId xmlns:a16="http://schemas.microsoft.com/office/drawing/2014/main" id="{2E9A4686-8737-49DE-BFD2-C0DE667C1CA4}"/>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BAF71F8-40ED-4E6E-A173-5297BB6E60CF}"/>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4D3A6F7E-C36C-41B9-B222-D1679F8EF1EF}"/>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94CDD021-BC90-4E76-A61E-CA3238D56C28}"/>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884E13C8-884D-4B2A-AE31-804E10C80966}"/>
              </a:ext>
              <a:ext uri="{C183D7F6-B498-43B3-948B-1728B52AA6E4}">
                <adec:decorative xmlns:adec="http://schemas.microsoft.com/office/drawing/2017/decorative" val="1"/>
              </a:ext>
            </a:extLst>
          </p:cNvPr>
          <p:cNvSpPr/>
          <p:nvPr userDrawn="1"/>
        </p:nvSpPr>
        <p:spPr bwMode="auto">
          <a:xfrm>
            <a:off x="10739256" y="515552"/>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A5CC8315-41F9-49E5-845B-F56E0D6A49DC}"/>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41007871-1056-4803-ACB6-DCA88F15A698}"/>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D03B481-F55E-45D3-AD10-E73C81828D9C}"/>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66326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400"/>
                                        <p:tgtEl>
                                          <p:spTgt spid="21"/>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400"/>
                                        <p:tgtEl>
                                          <p:spTgt spid="19"/>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400"/>
                                        <p:tgtEl>
                                          <p:spTgt spid="22"/>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400"/>
                                        <p:tgtEl>
                                          <p:spTgt spid="10"/>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400"/>
                                        <p:tgtEl>
                                          <p:spTgt spid="18"/>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4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8" grpId="0" animBg="1"/>
      <p:bldP spid="19" grpId="0" animBg="1"/>
      <p:bldP spid="20" grpId="0" animBg="1"/>
      <p:bldP spid="21" grpId="0" animBg="1"/>
      <p:bldP spid="22" grpId="0" animBg="1"/>
      <p:bldP spid="23" grpId="0" animBg="1"/>
    </p:bldLst>
  </p:timing>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39240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13" name="Picture 12" descr="Microsoft Power Platform logo">
            <a:extLst>
              <a:ext uri="{FF2B5EF4-FFF2-40B4-BE49-F238E27FC236}">
                <a16:creationId xmlns:a16="http://schemas.microsoft.com/office/drawing/2014/main" id="{E6B07396-3169-457E-A2F3-6468D83354F3}"/>
              </a:ext>
              <a:ext uri="{C183D7F6-B498-43B3-948B-1728B52AA6E4}">
                <adec:decorative xmlns:adec="http://schemas.microsoft.com/office/drawing/2017/decorative" val="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7881" b="32249"/>
          <a:stretch/>
        </p:blipFill>
        <p:spPr>
          <a:xfrm>
            <a:off x="436266" y="439739"/>
            <a:ext cx="2997420" cy="302132"/>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400" strike="noStrike" spc="-49" baseline="0">
                <a:solidFill>
                  <a:srgbClr val="191919"/>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677108"/>
          </a:xfrm>
        </p:spPr>
        <p:txBody>
          <a:bodyPr/>
          <a:lstStyle>
            <a:lvl1pPr>
              <a:defRPr sz="1600">
                <a:solidFill>
                  <a:schemeClr val="tx1"/>
                </a:solidFill>
              </a:defRPr>
            </a:lvl1pPr>
            <a:lvl2pPr>
              <a:defRPr sz="1600">
                <a:solidFill>
                  <a:schemeClr val="tx1"/>
                </a:solidFill>
              </a:defRPr>
            </a:lvl2pPr>
            <a:lvl3pPr>
              <a:defRPr sz="1372"/>
            </a:lvl3pPr>
            <a:lvl4pPr>
              <a:defRPr sz="1372"/>
            </a:lvl4pPr>
            <a:lvl5pPr>
              <a:defRPr sz="1029"/>
            </a:lvl5pPr>
          </a:lstStyle>
          <a:p>
            <a:pPr lvl="0"/>
            <a:r>
              <a:rPr lang="en-US"/>
              <a:t>Author name</a:t>
            </a:r>
          </a:p>
          <a:p>
            <a:pPr lvl="1"/>
            <a:r>
              <a:rPr lang="en-US"/>
              <a:t>Date</a:t>
            </a:r>
          </a:p>
        </p:txBody>
      </p:sp>
      <p:grpSp>
        <p:nvGrpSpPr>
          <p:cNvPr id="2" name="Group 1">
            <a:extLst>
              <a:ext uri="{FF2B5EF4-FFF2-40B4-BE49-F238E27FC236}">
                <a16:creationId xmlns:a16="http://schemas.microsoft.com/office/drawing/2014/main" id="{04628F04-DDA8-4CF8-8D4C-CA07214B9151}"/>
              </a:ext>
              <a:ext uri="{C183D7F6-B498-43B3-948B-1728B52AA6E4}">
                <adec:decorative xmlns:adec="http://schemas.microsoft.com/office/drawing/2017/decorative" val="1"/>
              </a:ext>
            </a:extLst>
          </p:cNvPr>
          <p:cNvGrpSpPr/>
          <p:nvPr userDrawn="1"/>
        </p:nvGrpSpPr>
        <p:grpSpPr>
          <a:xfrm>
            <a:off x="8889914" y="-1044781"/>
            <a:ext cx="3662371" cy="5637053"/>
            <a:chOff x="8889914" y="-1044781"/>
            <a:chExt cx="3662371" cy="5637053"/>
          </a:xfrm>
        </p:grpSpPr>
        <p:sp>
          <p:nvSpPr>
            <p:cNvPr id="36" name="Freeform: Shape 35">
              <a:extLst>
                <a:ext uri="{FF2B5EF4-FFF2-40B4-BE49-F238E27FC236}">
                  <a16:creationId xmlns:a16="http://schemas.microsoft.com/office/drawing/2014/main" id="{76C636F5-F9F7-4D1E-9B8C-516E41CE6167}"/>
                </a:ext>
                <a:ext uri="{C183D7F6-B498-43B3-948B-1728B52AA6E4}">
                  <adec:decorative xmlns:adec="http://schemas.microsoft.com/office/drawing/2017/decorative" val="1"/>
                </a:ext>
              </a:extLst>
            </p:cNvPr>
            <p:cNvSpPr/>
            <p:nvPr userDrawn="1"/>
          </p:nvSpPr>
          <p:spPr bwMode="auto">
            <a:xfrm rot="20461902">
              <a:off x="9594085" y="-499963"/>
              <a:ext cx="2298498" cy="4655741"/>
            </a:xfrm>
            <a:custGeom>
              <a:avLst/>
              <a:gdLst>
                <a:gd name="connsiteX0" fmla="*/ 0 w 2298498"/>
                <a:gd name="connsiteY0" fmla="*/ 0 h 4655741"/>
                <a:gd name="connsiteX1" fmla="*/ 2298498 w 2298498"/>
                <a:gd name="connsiteY1" fmla="*/ 790014 h 4655741"/>
                <a:gd name="connsiteX2" fmla="*/ 2298498 w 2298498"/>
                <a:gd name="connsiteY2" fmla="*/ 3441017 h 4655741"/>
                <a:gd name="connsiteX3" fmla="*/ 1880986 w 2298498"/>
                <a:gd name="connsiteY3" fmla="*/ 4655741 h 4655741"/>
              </a:gdLst>
              <a:ahLst/>
              <a:cxnLst>
                <a:cxn ang="0">
                  <a:pos x="connsiteX0" y="connsiteY0"/>
                </a:cxn>
                <a:cxn ang="0">
                  <a:pos x="connsiteX1" y="connsiteY1"/>
                </a:cxn>
                <a:cxn ang="0">
                  <a:pos x="connsiteX2" y="connsiteY2"/>
                </a:cxn>
                <a:cxn ang="0">
                  <a:pos x="connsiteX3" y="connsiteY3"/>
                </a:cxn>
              </a:cxnLst>
              <a:rect l="l" t="t" r="r" b="b"/>
              <a:pathLst>
                <a:path w="2298498" h="4655741">
                  <a:moveTo>
                    <a:pt x="0" y="0"/>
                  </a:moveTo>
                  <a:lnTo>
                    <a:pt x="2298498" y="790014"/>
                  </a:lnTo>
                  <a:lnTo>
                    <a:pt x="2298498" y="3441017"/>
                  </a:lnTo>
                  <a:lnTo>
                    <a:pt x="1880986" y="4655741"/>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Freeform: Shape 33">
              <a:extLst>
                <a:ext uri="{FF2B5EF4-FFF2-40B4-BE49-F238E27FC236}">
                  <a16:creationId xmlns:a16="http://schemas.microsoft.com/office/drawing/2014/main" id="{AF47FB09-F6C3-426C-9C5C-0D3576A039D0}"/>
                </a:ext>
                <a:ext uri="{C183D7F6-B498-43B3-948B-1728B52AA6E4}">
                  <adec:decorative xmlns:adec="http://schemas.microsoft.com/office/drawing/2017/decorative" val="1"/>
                </a:ext>
              </a:extLst>
            </p:cNvPr>
            <p:cNvSpPr/>
            <p:nvPr userDrawn="1"/>
          </p:nvSpPr>
          <p:spPr bwMode="auto">
            <a:xfrm rot="20461902">
              <a:off x="9819547" y="-445543"/>
              <a:ext cx="2030582" cy="4255100"/>
            </a:xfrm>
            <a:custGeom>
              <a:avLst/>
              <a:gdLst>
                <a:gd name="connsiteX0" fmla="*/ 0 w 2030582"/>
                <a:gd name="connsiteY0" fmla="*/ 0 h 4255100"/>
                <a:gd name="connsiteX1" fmla="*/ 2030582 w 2030582"/>
                <a:gd name="connsiteY1" fmla="*/ 697928 h 4255100"/>
                <a:gd name="connsiteX2" fmla="*/ 2030582 w 2030582"/>
                <a:gd name="connsiteY2" fmla="*/ 3348926 h 4255100"/>
                <a:gd name="connsiteX3" fmla="*/ 1719122 w 2030582"/>
                <a:gd name="connsiteY3" fmla="*/ 4255100 h 4255100"/>
              </a:gdLst>
              <a:ahLst/>
              <a:cxnLst>
                <a:cxn ang="0">
                  <a:pos x="connsiteX0" y="connsiteY0"/>
                </a:cxn>
                <a:cxn ang="0">
                  <a:pos x="connsiteX1" y="connsiteY1"/>
                </a:cxn>
                <a:cxn ang="0">
                  <a:pos x="connsiteX2" y="connsiteY2"/>
                </a:cxn>
                <a:cxn ang="0">
                  <a:pos x="connsiteX3" y="connsiteY3"/>
                </a:cxn>
              </a:cxnLst>
              <a:rect l="l" t="t" r="r" b="b"/>
              <a:pathLst>
                <a:path w="2030582" h="4255100">
                  <a:moveTo>
                    <a:pt x="0" y="0"/>
                  </a:moveTo>
                  <a:lnTo>
                    <a:pt x="2030582" y="697928"/>
                  </a:lnTo>
                  <a:lnTo>
                    <a:pt x="2030582" y="3348926"/>
                  </a:lnTo>
                  <a:lnTo>
                    <a:pt x="1719122" y="4255100"/>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Freeform: Shape 31">
              <a:extLst>
                <a:ext uri="{FF2B5EF4-FFF2-40B4-BE49-F238E27FC236}">
                  <a16:creationId xmlns:a16="http://schemas.microsoft.com/office/drawing/2014/main" id="{C5D64377-8FEB-40C2-B486-BAA69EA7ADE4}"/>
                </a:ext>
                <a:ext uri="{C183D7F6-B498-43B3-948B-1728B52AA6E4}">
                  <adec:decorative xmlns:adec="http://schemas.microsoft.com/office/drawing/2017/decorative" val="1"/>
                </a:ext>
              </a:extLst>
            </p:cNvPr>
            <p:cNvSpPr/>
            <p:nvPr userDrawn="1"/>
          </p:nvSpPr>
          <p:spPr bwMode="auto">
            <a:xfrm rot="20461902">
              <a:off x="9920291" y="-421227"/>
              <a:ext cx="1910866" cy="4076082"/>
            </a:xfrm>
            <a:custGeom>
              <a:avLst/>
              <a:gdLst>
                <a:gd name="connsiteX0" fmla="*/ 0 w 1910866"/>
                <a:gd name="connsiteY0" fmla="*/ 0 h 4076082"/>
                <a:gd name="connsiteX1" fmla="*/ 1910865 w 1910866"/>
                <a:gd name="connsiteY1" fmla="*/ 656781 h 4076082"/>
                <a:gd name="connsiteX2" fmla="*/ 1910866 w 1910866"/>
                <a:gd name="connsiteY2" fmla="*/ 3307783 h 4076082"/>
                <a:gd name="connsiteX3" fmla="*/ 1646795 w 1910866"/>
                <a:gd name="connsiteY3" fmla="*/ 4076082 h 4076082"/>
              </a:gdLst>
              <a:ahLst/>
              <a:cxnLst>
                <a:cxn ang="0">
                  <a:pos x="connsiteX0" y="connsiteY0"/>
                </a:cxn>
                <a:cxn ang="0">
                  <a:pos x="connsiteX1" y="connsiteY1"/>
                </a:cxn>
                <a:cxn ang="0">
                  <a:pos x="connsiteX2" y="connsiteY2"/>
                </a:cxn>
                <a:cxn ang="0">
                  <a:pos x="connsiteX3" y="connsiteY3"/>
                </a:cxn>
              </a:cxnLst>
              <a:rect l="l" t="t" r="r" b="b"/>
              <a:pathLst>
                <a:path w="1910866" h="4076082">
                  <a:moveTo>
                    <a:pt x="0" y="0"/>
                  </a:moveTo>
                  <a:lnTo>
                    <a:pt x="1910865" y="656781"/>
                  </a:lnTo>
                  <a:lnTo>
                    <a:pt x="1910866" y="3307783"/>
                  </a:lnTo>
                  <a:lnTo>
                    <a:pt x="1646795" y="4076082"/>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FB2FC9FA-5989-4D08-93E2-36D3292D995D}"/>
                </a:ext>
                <a:ext uri="{C183D7F6-B498-43B3-948B-1728B52AA6E4}">
                  <adec:decorative xmlns:adec="http://schemas.microsoft.com/office/drawing/2017/decorative" val="1"/>
                </a:ext>
              </a:extLst>
            </p:cNvPr>
            <p:cNvSpPr/>
            <p:nvPr userDrawn="1"/>
          </p:nvSpPr>
          <p:spPr bwMode="auto">
            <a:xfrm rot="20461902">
              <a:off x="10278669" y="-461824"/>
              <a:ext cx="2273616" cy="3399937"/>
            </a:xfrm>
            <a:custGeom>
              <a:avLst/>
              <a:gdLst>
                <a:gd name="connsiteX0" fmla="*/ 0 w 2273616"/>
                <a:gd name="connsiteY0" fmla="*/ 0 h 3399937"/>
                <a:gd name="connsiteX1" fmla="*/ 2273616 w 2273616"/>
                <a:gd name="connsiteY1" fmla="*/ 781462 h 3399937"/>
                <a:gd name="connsiteX2" fmla="*/ 1373623 w 2273616"/>
                <a:gd name="connsiteY2" fmla="*/ 3399937 h 3399937"/>
              </a:gdLst>
              <a:ahLst/>
              <a:cxnLst>
                <a:cxn ang="0">
                  <a:pos x="connsiteX0" y="connsiteY0"/>
                </a:cxn>
                <a:cxn ang="0">
                  <a:pos x="connsiteX1" y="connsiteY1"/>
                </a:cxn>
                <a:cxn ang="0">
                  <a:pos x="connsiteX2" y="connsiteY2"/>
                </a:cxn>
              </a:cxnLst>
              <a:rect l="l" t="t" r="r" b="b"/>
              <a:pathLst>
                <a:path w="2273616" h="3399937">
                  <a:moveTo>
                    <a:pt x="0" y="0"/>
                  </a:moveTo>
                  <a:lnTo>
                    <a:pt x="2273616" y="781462"/>
                  </a:lnTo>
                  <a:lnTo>
                    <a:pt x="1373623" y="339993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 name="Straight Connector 2">
              <a:extLst>
                <a:ext uri="{FF2B5EF4-FFF2-40B4-BE49-F238E27FC236}">
                  <a16:creationId xmlns:a16="http://schemas.microsoft.com/office/drawing/2014/main" id="{AD95BEFC-E64D-4AD1-ABCD-9531E7046E03}"/>
                </a:ext>
                <a:ext uri="{C183D7F6-B498-43B3-948B-1728B52AA6E4}">
                  <adec:decorative xmlns:adec="http://schemas.microsoft.com/office/drawing/2017/decorative" val="1"/>
                </a:ext>
              </a:extLst>
            </p:cNvPr>
            <p:cNvCxnSpPr/>
            <p:nvPr userDrawn="1"/>
          </p:nvCxnSpPr>
          <p:spPr>
            <a:xfrm rot="20461902">
              <a:off x="8889914" y="-332613"/>
              <a:ext cx="1270000" cy="3131595"/>
            </a:xfrm>
            <a:prstGeom prst="line">
              <a:avLst/>
            </a:prstGeom>
            <a:ln w="127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8BC3C2F-4B44-41F5-9FCC-4AADA8697B78}"/>
                </a:ext>
                <a:ext uri="{C183D7F6-B498-43B3-948B-1728B52AA6E4}">
                  <adec:decorative xmlns:adec="http://schemas.microsoft.com/office/drawing/2017/decorative" val="1"/>
                </a:ext>
              </a:extLst>
            </p:cNvPr>
            <p:cNvCxnSpPr/>
            <p:nvPr userDrawn="1"/>
          </p:nvCxnSpPr>
          <p:spPr>
            <a:xfrm rot="20461902">
              <a:off x="10700710" y="1460677"/>
              <a:ext cx="1270000" cy="3131595"/>
            </a:xfrm>
            <a:prstGeom prst="line">
              <a:avLst/>
            </a:prstGeom>
            <a:ln w="12700" cap="rnd">
              <a:solidFill>
                <a:srgbClr val="EAEAE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DD12CD-9CC5-4326-9547-060AF0620440}"/>
                </a:ext>
                <a:ext uri="{C183D7F6-B498-43B3-948B-1728B52AA6E4}">
                  <adec:decorative xmlns:adec="http://schemas.microsoft.com/office/drawing/2017/decorative" val="1"/>
                </a:ext>
              </a:extLst>
            </p:cNvPr>
            <p:cNvCxnSpPr>
              <a:cxnSpLocks/>
            </p:cNvCxnSpPr>
            <p:nvPr userDrawn="1"/>
          </p:nvCxnSpPr>
          <p:spPr>
            <a:xfrm rot="20461902">
              <a:off x="9098843" y="-1044781"/>
              <a:ext cx="807717" cy="2014296"/>
            </a:xfrm>
            <a:prstGeom prst="line">
              <a:avLst/>
            </a:prstGeom>
            <a:ln w="12700" cap="rnd">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49184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38789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27083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430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dirty="0"/>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dirty="0"/>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99337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dirty="0"/>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gradFill>
                  <a:gsLst>
                    <a:gs pos="2917">
                      <a:schemeClr val="accent2"/>
                    </a:gs>
                    <a:gs pos="29000">
                      <a:schemeClr val="accent2"/>
                    </a:gs>
                  </a:gsLst>
                  <a:lin ang="5400000" scaled="0"/>
                </a:gradFill>
                <a:latin typeface="+mj-lt"/>
              </a:defRPr>
            </a:lvl1pPr>
          </a:lstStyle>
          <a:p>
            <a:pPr lvl="0"/>
            <a:r>
              <a:rPr lang="en-US" dirty="0"/>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9117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dirty="0"/>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dirty="0"/>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gradFill>
                  <a:gsLst>
                    <a:gs pos="2917">
                      <a:schemeClr val="accent2"/>
                    </a:gs>
                    <a:gs pos="29000">
                      <a:schemeClr val="accent2"/>
                    </a:gs>
                  </a:gsLst>
                  <a:lin ang="5400000" scaled="0"/>
                </a:gradFill>
                <a:latin typeface="+mj-lt"/>
              </a:defRPr>
            </a:lvl1pPr>
          </a:lstStyle>
          <a:p>
            <a:pPr lvl="0"/>
            <a:r>
              <a:rPr lang="en-US" dirty="0"/>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2759770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dirty="0"/>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gradFill>
                  <a:gsLst>
                    <a:gs pos="2917">
                      <a:schemeClr val="accent2"/>
                    </a:gs>
                    <a:gs pos="29000">
                      <a:schemeClr val="accent2"/>
                    </a:gs>
                  </a:gsLst>
                  <a:lin ang="5400000" scaled="0"/>
                </a:gra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65170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gradFill>
                  <a:gsLst>
                    <a:gs pos="2917">
                      <a:schemeClr val="accent2"/>
                    </a:gs>
                    <a:gs pos="29000">
                      <a:schemeClr val="accent2"/>
                    </a:gs>
                  </a:gsLst>
                  <a:lin ang="5400000" scaled="0"/>
                </a:gra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5714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hex patter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3" name="Hexagon 2">
            <a:extLst>
              <a:ext uri="{FF2B5EF4-FFF2-40B4-BE49-F238E27FC236}">
                <a16:creationId xmlns:a16="http://schemas.microsoft.com/office/drawing/2014/main" id="{8C6CE239-E220-4978-8277-BFA05087F94A}"/>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B6764771-A309-483E-ABC6-172E51BE680B}"/>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9514D9D6-3A22-4CEA-B38C-7D0101507BF9}"/>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A272B205-17F6-4631-97AD-AFBBF0930BAA}"/>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F0DEBEC8-8914-47A2-9156-F5CBEA6D6563}"/>
              </a:ext>
              <a:ext uri="{C183D7F6-B498-43B3-948B-1728B52AA6E4}">
                <adec:decorative xmlns:adec="http://schemas.microsoft.com/office/drawing/2017/decorative" val="1"/>
              </a:ext>
            </a:extLst>
          </p:cNvPr>
          <p:cNvSpPr/>
          <p:nvPr userDrawn="1"/>
        </p:nvSpPr>
        <p:spPr bwMode="auto">
          <a:xfrm>
            <a:off x="11882256" y="15653"/>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076B65E9-3DAB-4CA6-91EB-5534CE5858EB}"/>
              </a:ext>
              <a:ext uri="{C183D7F6-B498-43B3-948B-1728B52AA6E4}">
                <adec:decorative xmlns:adec="http://schemas.microsoft.com/office/drawing/2017/decorative" val="1"/>
              </a:ext>
            </a:extLst>
          </p:cNvPr>
          <p:cNvSpPr/>
          <p:nvPr userDrawn="1"/>
        </p:nvSpPr>
        <p:spPr bwMode="auto">
          <a:xfrm>
            <a:off x="10903504" y="-52529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0580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400"/>
                                        <p:tgtEl>
                                          <p:spTgt spid="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400"/>
                                        <p:tgtEl>
                                          <p:spTgt spid="8"/>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400"/>
                                        <p:tgtEl>
                                          <p:spTgt spid="7"/>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hex patter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9" name="Hexagon 8">
            <a:extLst>
              <a:ext uri="{FF2B5EF4-FFF2-40B4-BE49-F238E27FC236}">
                <a16:creationId xmlns:a16="http://schemas.microsoft.com/office/drawing/2014/main" id="{6B692255-2FF3-4D76-8C03-48DFAA2DCA81}"/>
              </a:ext>
              <a:ext uri="{C183D7F6-B498-43B3-948B-1728B52AA6E4}">
                <adec:decorative xmlns:adec="http://schemas.microsoft.com/office/drawing/2017/decorative" val="1"/>
              </a:ext>
            </a:extLst>
          </p:cNvPr>
          <p:cNvSpPr/>
          <p:nvPr userDrawn="1"/>
        </p:nvSpPr>
        <p:spPr bwMode="auto">
          <a:xfrm rot="17798322">
            <a:off x="-709549" y="605690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AE04F0A9-56DE-4549-81AA-B063B91B27D1}"/>
              </a:ext>
              <a:ext uri="{C183D7F6-B498-43B3-948B-1728B52AA6E4}">
                <adec:decorative xmlns:adec="http://schemas.microsoft.com/office/drawing/2017/decorative" val="1"/>
              </a:ext>
            </a:extLst>
          </p:cNvPr>
          <p:cNvSpPr/>
          <p:nvPr userDrawn="1"/>
        </p:nvSpPr>
        <p:spPr bwMode="auto">
          <a:xfrm rot="17798322">
            <a:off x="-735800" y="495714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376EAF4-AE12-4E97-9362-5B56BF441F4F}"/>
              </a:ext>
              <a:ext uri="{C183D7F6-B498-43B3-948B-1728B52AA6E4}">
                <adec:decorative xmlns:adec="http://schemas.microsoft.com/office/drawing/2017/decorative" val="1"/>
              </a:ext>
            </a:extLst>
          </p:cNvPr>
          <p:cNvSpPr/>
          <p:nvPr userDrawn="1"/>
        </p:nvSpPr>
        <p:spPr bwMode="auto">
          <a:xfrm rot="17789728">
            <a:off x="254059" y="654522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CDBE950-FF78-4B34-8FA6-3B5F446D432B}"/>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9D46A31F-3765-4D06-9A59-BF095A4AE09F}"/>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F9444E50-3F3A-490B-B7D0-55FD57E80356}"/>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38858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4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400"/>
                                        <p:tgtEl>
                                          <p:spTgt spid="12"/>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400"/>
                                        <p:tgtEl>
                                          <p:spTgt spid="13"/>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pic>
        <p:nvPicPr>
          <p:cNvPr id="4" name="MS logo white - EMF">
            <a:extLst>
              <a:ext uri="{FF2B5EF4-FFF2-40B4-BE49-F238E27FC236}">
                <a16:creationId xmlns:a16="http://schemas.microsoft.com/office/drawing/2014/main" id="{39B9BB4A-B833-48C4-9295-E0443F6AF02A}"/>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313202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hex pattern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
        <p:nvSpPr>
          <p:cNvPr id="15" name="Hexagon 14">
            <a:extLst>
              <a:ext uri="{FF2B5EF4-FFF2-40B4-BE49-F238E27FC236}">
                <a16:creationId xmlns:a16="http://schemas.microsoft.com/office/drawing/2014/main" id="{2360D945-3E0B-4BE8-9978-4B301ADE88EA}"/>
              </a:ext>
              <a:ext uri="{C183D7F6-B498-43B3-948B-1728B52AA6E4}">
                <adec:decorative xmlns:adec="http://schemas.microsoft.com/office/drawing/2017/decorative" val="1"/>
              </a:ext>
            </a:extLst>
          </p:cNvPr>
          <p:cNvSpPr/>
          <p:nvPr userDrawn="1"/>
        </p:nvSpPr>
        <p:spPr bwMode="auto">
          <a:xfrm rot="18523888">
            <a:off x="-406915" y="628916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752FC832-C271-44BA-84BE-825E2BF3E454}"/>
              </a:ext>
              <a:ext uri="{C183D7F6-B498-43B3-948B-1728B52AA6E4}">
                <adec:decorative xmlns:adec="http://schemas.microsoft.com/office/drawing/2017/decorative" val="1"/>
              </a:ext>
            </a:extLst>
          </p:cNvPr>
          <p:cNvSpPr/>
          <p:nvPr userDrawn="1"/>
        </p:nvSpPr>
        <p:spPr bwMode="auto">
          <a:xfrm rot="18523888">
            <a:off x="-204567" y="5202108"/>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a:extLst>
              <a:ext uri="{FF2B5EF4-FFF2-40B4-BE49-F238E27FC236}">
                <a16:creationId xmlns:a16="http://schemas.microsoft.com/office/drawing/2014/main" id="{17D8DC28-1EC2-4D5B-B8A4-D2424BC24921}"/>
              </a:ext>
              <a:ext uri="{C183D7F6-B498-43B3-948B-1728B52AA6E4}">
                <adec:decorative xmlns:adec="http://schemas.microsoft.com/office/drawing/2017/decorative" val="1"/>
              </a:ext>
            </a:extLst>
          </p:cNvPr>
          <p:cNvSpPr/>
          <p:nvPr userDrawn="1"/>
        </p:nvSpPr>
        <p:spPr bwMode="auto">
          <a:xfrm rot="18523888">
            <a:off x="640841" y="5875938"/>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800766CB-A3D3-423F-99FE-998BC0A3D18B}"/>
              </a:ext>
              <a:ext uri="{C183D7F6-B498-43B3-948B-1728B52AA6E4}">
                <adec:decorative xmlns:adec="http://schemas.microsoft.com/office/drawing/2017/decorative" val="1"/>
              </a:ext>
            </a:extLst>
          </p:cNvPr>
          <p:cNvSpPr/>
          <p:nvPr userDrawn="1"/>
        </p:nvSpPr>
        <p:spPr bwMode="auto">
          <a:xfrm rot="18523888">
            <a:off x="1471833" y="654830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62E7DDAB-E418-4415-B3D6-318E33D97430}"/>
              </a:ext>
              <a:ext uri="{C183D7F6-B498-43B3-948B-1728B52AA6E4}">
                <adec:decorative xmlns:adec="http://schemas.microsoft.com/office/drawing/2017/decorative" val="1"/>
              </a:ext>
            </a:extLst>
          </p:cNvPr>
          <p:cNvSpPr/>
          <p:nvPr userDrawn="1"/>
        </p:nvSpPr>
        <p:spPr bwMode="auto">
          <a:xfrm>
            <a:off x="10739256" y="515552"/>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2A4A4F92-0041-4688-9B35-B66BED549BDD}"/>
              </a:ext>
              <a:ext uri="{C183D7F6-B498-43B3-948B-1728B52AA6E4}">
                <adec:decorative xmlns:adec="http://schemas.microsoft.com/office/drawing/2017/decorative" val="1"/>
              </a:ext>
            </a:extLst>
          </p:cNvPr>
          <p:cNvSpPr/>
          <p:nvPr userDrawn="1"/>
        </p:nvSpPr>
        <p:spPr bwMode="auto">
          <a:xfrm>
            <a:off x="11716304" y="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557020DA-5EF2-483A-80CF-AA74889AA7E1}"/>
              </a:ext>
              <a:ext uri="{C183D7F6-B498-43B3-948B-1728B52AA6E4}">
                <adec:decorative xmlns:adec="http://schemas.microsoft.com/office/drawing/2017/decorative" val="1"/>
              </a:ext>
            </a:extLst>
          </p:cNvPr>
          <p:cNvSpPr/>
          <p:nvPr userDrawn="1"/>
        </p:nvSpPr>
        <p:spPr bwMode="auto">
          <a:xfrm>
            <a:off x="10738404" y="-558799"/>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CDDB2CF5-037C-4C59-BAC3-02A247CEE1D5}"/>
              </a:ext>
              <a:ext uri="{C183D7F6-B498-43B3-948B-1728B52AA6E4}">
                <adec:decorative xmlns:adec="http://schemas.microsoft.com/office/drawing/2017/decorative" val="1"/>
              </a:ext>
            </a:extLst>
          </p:cNvPr>
          <p:cNvSpPr/>
          <p:nvPr userDrawn="1"/>
        </p:nvSpPr>
        <p:spPr bwMode="auto">
          <a:xfrm>
            <a:off x="11716304" y="1098654"/>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672627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400"/>
                                        <p:tgtEl>
                                          <p:spTgt spid="20"/>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400"/>
                                        <p:tgtEl>
                                          <p:spTgt spid="1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400"/>
                                        <p:tgtEl>
                                          <p:spTgt spid="21"/>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400"/>
                                        <p:tgtEl>
                                          <p:spTgt spid="15"/>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400"/>
                                        <p:tgtEl>
                                          <p:spTgt spid="19"/>
                                        </p:tgtEl>
                                      </p:cBhvr>
                                    </p:animEffect>
                                  </p:childTnLst>
                                </p:cTn>
                              </p:par>
                              <p:par>
                                <p:cTn id="23" presetID="10" presetClass="entr" presetSubtype="0" fill="hold" grpId="0" nodeType="withEffect">
                                  <p:stCondLst>
                                    <p:cond delay="30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400"/>
                                        <p:tgtEl>
                                          <p:spTgt spid="17"/>
                                        </p:tgtEl>
                                      </p:cBhvr>
                                    </p:animEffect>
                                  </p:childTnLst>
                                </p:cTn>
                              </p:par>
                              <p:par>
                                <p:cTn id="26" presetID="10" presetClass="entr" presetSubtype="0" fill="hold" grpId="0" nodeType="withEffect">
                                  <p:stCondLst>
                                    <p:cond delay="30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4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935703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Large device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89028BF-2471-4AF2-B683-65EB89A2AC88}"/>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icture Placeholder 8">
            <a:extLst>
              <a:ext uri="{FF2B5EF4-FFF2-40B4-BE49-F238E27FC236}">
                <a16:creationId xmlns:a16="http://schemas.microsoft.com/office/drawing/2014/main" id="{FA475647-51C5-45E7-8CB9-398831CBA4A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
        <p:nvSpPr>
          <p:cNvPr id="6" name="Hexagon 5">
            <a:extLst>
              <a:ext uri="{FF2B5EF4-FFF2-40B4-BE49-F238E27FC236}">
                <a16:creationId xmlns:a16="http://schemas.microsoft.com/office/drawing/2014/main" id="{41A00E9D-D4AD-4DD0-9697-9DA1AF5A1B33}"/>
              </a:ext>
            </a:extLst>
          </p:cNvPr>
          <p:cNvSpPr/>
          <p:nvPr userDrawn="1"/>
        </p:nvSpPr>
        <p:spPr bwMode="auto">
          <a:xfrm>
            <a:off x="-583470" y="5950422"/>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10C48517-5DCE-453B-AFE7-A4AF1C00B4C1}"/>
              </a:ext>
            </a:extLst>
          </p:cNvPr>
          <p:cNvSpPr/>
          <p:nvPr userDrawn="1"/>
        </p:nvSpPr>
        <p:spPr bwMode="auto">
          <a:xfrm>
            <a:off x="-571622" y="487607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F9E8ECF6-0A64-4513-8031-A2F8A6B441CF}"/>
              </a:ext>
            </a:extLst>
          </p:cNvPr>
          <p:cNvSpPr/>
          <p:nvPr userDrawn="1"/>
        </p:nvSpPr>
        <p:spPr bwMode="auto">
          <a:xfrm>
            <a:off x="413486" y="5422900"/>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E1414D6A-C8E8-437D-9AA3-4372036622B4}"/>
              </a:ext>
            </a:extLst>
          </p:cNvPr>
          <p:cNvSpPr/>
          <p:nvPr userDrawn="1"/>
        </p:nvSpPr>
        <p:spPr bwMode="auto">
          <a:xfrm>
            <a:off x="380878" y="6488971"/>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83A5A80C-0DC8-4ACF-9B49-59AC3D82E9DC}"/>
              </a:ext>
            </a:extLst>
          </p:cNvPr>
          <p:cNvSpPr/>
          <p:nvPr userDrawn="1"/>
        </p:nvSpPr>
        <p:spPr bwMode="auto">
          <a:xfrm>
            <a:off x="11773752" y="110895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95D06EBA-5DA7-4BF6-8004-71D0FA654F07}"/>
              </a:ext>
            </a:extLst>
          </p:cNvPr>
          <p:cNvSpPr/>
          <p:nvPr userDrawn="1"/>
        </p:nvSpPr>
        <p:spPr bwMode="auto">
          <a:xfrm>
            <a:off x="10795000" y="568000"/>
            <a:ext cx="1139698" cy="982498"/>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F26F02D4-C87F-4B35-A095-7C0401F49951}"/>
              </a:ext>
            </a:extLst>
          </p:cNvPr>
          <p:cNvSpPr/>
          <p:nvPr userDrawn="1"/>
        </p:nvSpPr>
        <p:spPr bwMode="auto">
          <a:xfrm>
            <a:off x="11748352" y="16751"/>
            <a:ext cx="1139698" cy="982498"/>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itle 1">
            <a:extLst>
              <a:ext uri="{FF2B5EF4-FFF2-40B4-BE49-F238E27FC236}">
                <a16:creationId xmlns:a16="http://schemas.microsoft.com/office/drawing/2014/main" id="{850F6527-C351-4344-91F4-A8ABE8EAA1C1}"/>
              </a:ext>
            </a:extLst>
          </p:cNvPr>
          <p:cNvSpPr>
            <a:spLocks noGrp="1"/>
          </p:cNvSpPr>
          <p:nvPr>
            <p:ph type="title"/>
          </p:nvPr>
        </p:nvSpPr>
        <p:spPr>
          <a:xfrm>
            <a:off x="588263" y="457200"/>
            <a:ext cx="11018520" cy="553998"/>
          </a:xfrm>
        </p:spPr>
        <p:txBody>
          <a:bodyPr/>
          <a:lstStyle>
            <a:lvl1pPr algn="ctr">
              <a:defRPr/>
            </a:lvl1pPr>
          </a:lstStyle>
          <a:p>
            <a:r>
              <a:rPr lang="en-US" dirty="0"/>
              <a:t>Click to edit Master title style</a:t>
            </a:r>
          </a:p>
        </p:txBody>
      </p:sp>
    </p:spTree>
    <p:extLst>
      <p:ext uri="{BB962C8B-B14F-4D97-AF65-F5344CB8AC3E}">
        <p14:creationId xmlns:p14="http://schemas.microsoft.com/office/powerpoint/2010/main" val="1325934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5"/>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400"/>
                                        <p:tgtEl>
                                          <p:spTgt spid="7"/>
                                        </p:tgtEl>
                                      </p:cBhvr>
                                    </p:animEffect>
                                  </p:childTnLst>
                                </p:cTn>
                              </p:par>
                              <p:par>
                                <p:cTn id="19" presetID="10" presetClass="entr" presetSubtype="0" fill="hold" grpId="0" nodeType="withEffect">
                                  <p:stCondLst>
                                    <p:cond delay="1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400"/>
                                        <p:tgtEl>
                                          <p:spTgt spid="9"/>
                                        </p:tgtEl>
                                      </p:cBhvr>
                                    </p:animEffect>
                                  </p:childTnLst>
                                </p:cTn>
                              </p:par>
                              <p:par>
                                <p:cTn id="22" presetID="10" presetClass="entr" presetSubtype="0" fill="hold" grpId="0" nodeType="withEffect">
                                  <p:stCondLst>
                                    <p:cond delay="1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400"/>
                                        <p:tgtEl>
                                          <p:spTgt spid="11"/>
                                        </p:tgtEl>
                                      </p:cBhvr>
                                    </p:animEffect>
                                  </p:childTnLst>
                                </p:cTn>
                              </p:par>
                              <p:par>
                                <p:cTn id="25" presetID="10" presetClass="entr" presetSubtype="0" fill="hold" grpId="0"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400"/>
                                        <p:tgtEl>
                                          <p:spTgt spid="6"/>
                                        </p:tgtEl>
                                      </p:cBhvr>
                                    </p:animEffect>
                                  </p:childTnLst>
                                </p:cTn>
                              </p:par>
                              <p:par>
                                <p:cTn id="28" presetID="10" presetClass="entr" presetSubtype="0" fill="hold" grpId="0" nodeType="withEffect">
                                  <p:stCondLst>
                                    <p:cond delay="20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400"/>
                                        <p:tgtEl>
                                          <p:spTgt spid="10"/>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400"/>
                                        <p:tgtEl>
                                          <p:spTgt spid="8"/>
                                        </p:tgtEl>
                                      </p:cBhvr>
                                    </p:animEffect>
                                  </p:childTnLst>
                                </p:cTn>
                              </p:par>
                              <p:par>
                                <p:cTn id="34" presetID="10" presetClass="entr" presetSubtype="0" fill="hold" grpId="0" nodeType="withEffect">
                                  <p:stCondLst>
                                    <p:cond delay="20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7" grpId="0" animBg="1"/>
      <p:bldP spid="8" grpId="0" animBg="1"/>
      <p:bldP spid="9" grpId="0" animBg="1"/>
      <p:bldP spid="10" grpId="0" animBg="1"/>
      <p:bldP spid="11" grpId="0" animBg="1"/>
      <p:bldP spid="12" grpId="0" animBg="1"/>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dirty="0"/>
              <a:t>Click to edit Master title style</a:t>
            </a:r>
          </a:p>
        </p:txBody>
      </p:sp>
    </p:spTree>
    <p:extLst>
      <p:ext uri="{BB962C8B-B14F-4D97-AF65-F5344CB8AC3E}">
        <p14:creationId xmlns:p14="http://schemas.microsoft.com/office/powerpoint/2010/main" val="179972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9986237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744925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17698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602937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885567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0215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2" name="Parallelogram 21">
            <a:extLst>
              <a:ext uri="{FF2B5EF4-FFF2-40B4-BE49-F238E27FC236}">
                <a16:creationId xmlns:a16="http://schemas.microsoft.com/office/drawing/2014/main" id="{857349A5-0A4B-4644-B182-54AD101FD323}"/>
              </a:ext>
            </a:extLst>
          </p:cNvPr>
          <p:cNvSpPr/>
          <p:nvPr userDrawn="1"/>
        </p:nvSpPr>
        <p:spPr bwMode="auto">
          <a:xfrm rot="20693024" flipH="1">
            <a:off x="6914400" y="636124"/>
            <a:ext cx="2870200" cy="4495800"/>
          </a:xfrm>
          <a:prstGeom prst="parallelogram">
            <a:avLst>
              <a:gd name="adj" fmla="val 68620"/>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6C28B3E-A96A-4C6B-9D1F-0328A25C2FC3}"/>
              </a:ext>
            </a:extLst>
          </p:cNvPr>
          <p:cNvSpPr/>
          <p:nvPr userDrawn="1"/>
        </p:nvSpPr>
        <p:spPr bwMode="auto">
          <a:xfrm>
            <a:off x="0" y="3"/>
            <a:ext cx="11258804" cy="6857998"/>
          </a:xfrm>
          <a:custGeom>
            <a:avLst/>
            <a:gdLst>
              <a:gd name="connsiteX0" fmla="*/ 0 w 11258804"/>
              <a:gd name="connsiteY0" fmla="*/ 0 h 6857998"/>
              <a:gd name="connsiteX1" fmla="*/ 5813327 w 11258804"/>
              <a:gd name="connsiteY1" fmla="*/ 0 h 6857998"/>
              <a:gd name="connsiteX2" fmla="*/ 11258804 w 11258804"/>
              <a:gd name="connsiteY2" fmla="*/ 6857998 h 6857998"/>
              <a:gd name="connsiteX3" fmla="*/ 0 w 11258804"/>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1258804" h="6857998">
                <a:moveTo>
                  <a:pt x="0" y="0"/>
                </a:moveTo>
                <a:lnTo>
                  <a:pt x="5813327" y="0"/>
                </a:lnTo>
                <a:lnTo>
                  <a:pt x="11258804" y="6857998"/>
                </a:lnTo>
                <a:lnTo>
                  <a:pt x="0" y="6857998"/>
                </a:lnTo>
                <a:close/>
              </a:path>
            </a:pathLst>
          </a:cu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Parallelogram 20">
            <a:extLst>
              <a:ext uri="{FF2B5EF4-FFF2-40B4-BE49-F238E27FC236}">
                <a16:creationId xmlns:a16="http://schemas.microsoft.com/office/drawing/2014/main" id="{4AEB5DC5-93BC-4D81-A88B-A0BF890057AB}"/>
              </a:ext>
            </a:extLst>
          </p:cNvPr>
          <p:cNvSpPr/>
          <p:nvPr userDrawn="1"/>
        </p:nvSpPr>
        <p:spPr bwMode="auto">
          <a:xfrm rot="20781083" flipH="1">
            <a:off x="7318935" y="1133136"/>
            <a:ext cx="3848100" cy="4495800"/>
          </a:xfrm>
          <a:prstGeom prst="parallelogram">
            <a:avLst>
              <a:gd name="adj" fmla="val 52778"/>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Parallelogram 23">
            <a:extLst>
              <a:ext uri="{FF2B5EF4-FFF2-40B4-BE49-F238E27FC236}">
                <a16:creationId xmlns:a16="http://schemas.microsoft.com/office/drawing/2014/main" id="{79625123-FD9E-43A7-8E3A-697C3FD1ED44}"/>
              </a:ext>
            </a:extLst>
          </p:cNvPr>
          <p:cNvSpPr/>
          <p:nvPr userDrawn="1"/>
        </p:nvSpPr>
        <p:spPr bwMode="auto">
          <a:xfrm rot="20693024" flipH="1">
            <a:off x="7688515" y="996005"/>
            <a:ext cx="2013073" cy="4495800"/>
          </a:xfrm>
          <a:prstGeom prst="parallelogram">
            <a:avLst>
              <a:gd name="adj" fmla="val 97230"/>
            </a:avLst>
          </a:pr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35"/>
          <p:cNvSpPr>
            <a:spLocks noGrp="1"/>
          </p:cNvSpPr>
          <p:nvPr userDrawn="1">
            <p:ph type="title" hasCustomPrompt="1"/>
          </p:nvPr>
        </p:nvSpPr>
        <p:spPr>
          <a:xfrm>
            <a:off x="455994" y="1903187"/>
            <a:ext cx="7454643" cy="1045028"/>
          </a:xfrm>
          <a:noFill/>
        </p:spPr>
        <p:txBody>
          <a:bodyPr vert="horz" wrap="square" lIns="0" tIns="0" rIns="0" bIns="0" rtlCol="0" anchor="b" anchorCtr="0">
            <a:noAutofit/>
          </a:bodyPr>
          <a:lstStyle>
            <a:lvl1pPr>
              <a:defRPr lang="en-US" sz="5400" spc="-49" baseline="0" dirty="0">
                <a:solidFill>
                  <a:schemeClr val="tx1"/>
                </a:solidFill>
              </a:defRPr>
            </a:lvl1pPr>
          </a:lstStyle>
          <a:p>
            <a:pPr marL="0" lvl="0">
              <a:lnSpc>
                <a:spcPts val="5490"/>
              </a:lnSpc>
            </a:pPr>
            <a:r>
              <a:rPr lang="en-US"/>
              <a:t>Section title</a:t>
            </a:r>
          </a:p>
        </p:txBody>
      </p:sp>
      <p:sp>
        <p:nvSpPr>
          <p:cNvPr id="10" name="Text Placeholder 9">
            <a:extLst>
              <a:ext uri="{FF2B5EF4-FFF2-40B4-BE49-F238E27FC236}">
                <a16:creationId xmlns:a16="http://schemas.microsoft.com/office/drawing/2014/main" id="{350DC254-6875-4D67-A047-52E8F146FA57}"/>
              </a:ext>
            </a:extLst>
          </p:cNvPr>
          <p:cNvSpPr>
            <a:spLocks noGrp="1"/>
          </p:cNvSpPr>
          <p:nvPr userDrawn="1">
            <p:ph type="body" sz="quarter" idx="10"/>
          </p:nvPr>
        </p:nvSpPr>
        <p:spPr>
          <a:xfrm>
            <a:off x="455994" y="2948216"/>
            <a:ext cx="7454643" cy="923330"/>
          </a:xfrm>
        </p:spPr>
        <p:txBody>
          <a:bodyPr/>
          <a:lstStyle>
            <a:lvl1pPr>
              <a:defRPr sz="2400">
                <a:solidFill>
                  <a:schemeClr val="tx1"/>
                </a:solidFill>
                <a:latin typeface="+mn-lt"/>
              </a:defRPr>
            </a:lvl1pPr>
            <a:lvl2pPr>
              <a:defRPr sz="2400">
                <a:solidFill>
                  <a:schemeClr val="tx1"/>
                </a:solidFill>
                <a:latin typeface="+mn-lt"/>
              </a:defRPr>
            </a:lvl2pPr>
            <a:lvl3pPr>
              <a:defRPr sz="2400">
                <a:solidFill>
                  <a:schemeClr val="tx1"/>
                </a:solidFill>
                <a:latin typeface="+mn-lt"/>
              </a:defRPr>
            </a:lvl3pPr>
            <a:lvl4pPr>
              <a:defRPr sz="2400">
                <a:solidFill>
                  <a:schemeClr val="tx1"/>
                </a:solidFill>
                <a:latin typeface="+mn-lt"/>
              </a:defRPr>
            </a:lvl4pPr>
            <a:lvl5pPr>
              <a:defRPr sz="2400">
                <a:solidFill>
                  <a:schemeClr val="tx1"/>
                </a:solidFill>
                <a:latin typeface="+mn-lt"/>
              </a:defRPr>
            </a:lvl5pPr>
          </a:lstStyle>
          <a:p>
            <a:pPr lvl="0"/>
            <a:r>
              <a:rPr lang="en-US"/>
              <a:t>Click to edit Master text styles</a:t>
            </a:r>
          </a:p>
          <a:p>
            <a:pPr lvl="1"/>
            <a:endParaRPr lang="en-IN"/>
          </a:p>
        </p:txBody>
      </p:sp>
      <p:grpSp>
        <p:nvGrpSpPr>
          <p:cNvPr id="11" name="Group 10">
            <a:extLst>
              <a:ext uri="{FF2B5EF4-FFF2-40B4-BE49-F238E27FC236}">
                <a16:creationId xmlns:a16="http://schemas.microsoft.com/office/drawing/2014/main" id="{0F12E994-2A54-434E-8541-F5A40FC47E1B}"/>
              </a:ext>
            </a:extLst>
          </p:cNvPr>
          <p:cNvGrpSpPr/>
          <p:nvPr userDrawn="1"/>
        </p:nvGrpSpPr>
        <p:grpSpPr>
          <a:xfrm>
            <a:off x="436266" y="439739"/>
            <a:ext cx="2997420" cy="302132"/>
            <a:chOff x="436266" y="439739"/>
            <a:chExt cx="2997420" cy="302132"/>
          </a:xfrm>
        </p:grpSpPr>
        <p:pic>
          <p:nvPicPr>
            <p:cNvPr id="12" name="Picture 11" descr="A picture containing drawing&#10;&#10;Description automatically generated">
              <a:extLst>
                <a:ext uri="{FF2B5EF4-FFF2-40B4-BE49-F238E27FC236}">
                  <a16:creationId xmlns:a16="http://schemas.microsoft.com/office/drawing/2014/main" id="{4676D26A-0F15-4269-9714-5F54F9A34D81}"/>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C7BB646-8513-4330-8055-3E3076530F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14" name="Footer Placeholder 1">
            <a:extLst>
              <a:ext uri="{FF2B5EF4-FFF2-40B4-BE49-F238E27FC236}">
                <a16:creationId xmlns:a16="http://schemas.microsoft.com/office/drawing/2014/main" id="{6F4CFAC4-9A5A-4190-9A24-E2B7B7518E89}"/>
              </a:ext>
            </a:extLst>
          </p:cNvPr>
          <p:cNvSpPr txBox="1">
            <a:spLocks/>
          </p:cNvSpPr>
          <p:nvPr userDrawn="1"/>
        </p:nvSpPr>
        <p:spPr>
          <a:xfrm>
            <a:off x="-340711" y="6655059"/>
            <a:ext cx="11187138" cy="118296"/>
          </a:xfrm>
          <a:prstGeom prst="rect">
            <a:avLst/>
          </a:prstGeom>
        </p:spPr>
        <p:txBody>
          <a:bodyPr vert="horz" lIns="0" tIns="45720" rIns="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tx1"/>
                </a:solidFill>
              </a:rPr>
              <a:t>								                      Microsoft Power Virtual Agents</a:t>
            </a:r>
          </a:p>
        </p:txBody>
      </p:sp>
    </p:spTree>
    <p:extLst>
      <p:ext uri="{BB962C8B-B14F-4D97-AF65-F5344CB8AC3E}">
        <p14:creationId xmlns:p14="http://schemas.microsoft.com/office/powerpoint/2010/main" val="3814035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281704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394977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060897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96267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941746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065268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588484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51758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194207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88592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MS logo white - EMF">
            <a:extLst>
              <a:ext uri="{FF2B5EF4-FFF2-40B4-BE49-F238E27FC236}">
                <a16:creationId xmlns:a16="http://schemas.microsoft.com/office/drawing/2014/main" id="{0B1CFF7D-8287-4938-B8AE-8FB993F63A11}"/>
              </a:ext>
            </a:extLst>
          </p:cNvPr>
          <p:cNvPicPr>
            <a:picLocks noChangeAspect="1"/>
          </p:cNvPicPr>
          <p:nvPr userDrawn="1"/>
        </p:nvPicPr>
        <p:blipFill>
          <a:blip r:embed="rId2"/>
          <a:stretch>
            <a:fillRect/>
          </a:stretch>
        </p:blipFill>
        <p:spPr bwMode="black">
          <a:xfrm>
            <a:off x="436644" y="260205"/>
            <a:ext cx="1423303" cy="304828"/>
          </a:xfrm>
          <a:prstGeom prst="rect">
            <a:avLst/>
          </a:prstGeom>
        </p:spPr>
      </p:pic>
    </p:spTree>
    <p:extLst>
      <p:ext uri="{BB962C8B-B14F-4D97-AF65-F5344CB8AC3E}">
        <p14:creationId xmlns:p14="http://schemas.microsoft.com/office/powerpoint/2010/main" val="1590972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49813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012617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154667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4933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130711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dirty="0"/>
              <a:t>Click to edit Master text styles</a:t>
            </a:r>
          </a:p>
        </p:txBody>
      </p:sp>
    </p:spTree>
    <p:extLst>
      <p:ext uri="{BB962C8B-B14F-4D97-AF65-F5344CB8AC3E}">
        <p14:creationId xmlns:p14="http://schemas.microsoft.com/office/powerpoint/2010/main" val="227391643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105995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05572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8597125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245404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2121" y="6594320"/>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Microsoft Corporation. All rights reserved. </a:t>
            </a:r>
          </a:p>
        </p:txBody>
      </p:sp>
      <p:sp>
        <p:nvSpPr>
          <p:cNvPr id="52" name="Freeform: Shape 51">
            <a:extLst>
              <a:ext uri="{FF2B5EF4-FFF2-40B4-BE49-F238E27FC236}">
                <a16:creationId xmlns:a16="http://schemas.microsoft.com/office/drawing/2014/main" id="{A62A89DE-27AA-4053-9742-A988EB871AFE}"/>
              </a:ext>
            </a:extLst>
          </p:cNvPr>
          <p:cNvSpPr/>
          <p:nvPr userDrawn="1"/>
        </p:nvSpPr>
        <p:spPr bwMode="auto">
          <a:xfrm>
            <a:off x="0" y="1730978"/>
            <a:ext cx="10390502" cy="5127023"/>
          </a:xfrm>
          <a:custGeom>
            <a:avLst/>
            <a:gdLst>
              <a:gd name="connsiteX0" fmla="*/ 0 w 10390502"/>
              <a:gd name="connsiteY0" fmla="*/ 0 h 5127023"/>
              <a:gd name="connsiteX1" fmla="*/ 6319476 w 10390502"/>
              <a:gd name="connsiteY1" fmla="*/ 0 h 5127023"/>
              <a:gd name="connsiteX2" fmla="*/ 10390502 w 10390502"/>
              <a:gd name="connsiteY2" fmla="*/ 5127023 h 5127023"/>
              <a:gd name="connsiteX3" fmla="*/ 0 w 10390502"/>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390502" h="5127023">
                <a:moveTo>
                  <a:pt x="0" y="0"/>
                </a:moveTo>
                <a:lnTo>
                  <a:pt x="6319476" y="0"/>
                </a:lnTo>
                <a:lnTo>
                  <a:pt x="10390502" y="5127023"/>
                </a:lnTo>
                <a:lnTo>
                  <a:pt x="0" y="5127023"/>
                </a:lnTo>
                <a:close/>
              </a:path>
            </a:pathLst>
          </a:cu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2924777"/>
            <a:ext cx="6649655" cy="1473396"/>
          </a:xfrm>
          <a:noFill/>
        </p:spPr>
        <p:txBody>
          <a:bodyPr lIns="0" tIns="0" rIns="0" bIns="0" anchor="t" anchorCtr="0"/>
          <a:lstStyle>
            <a:lvl1pPr>
              <a:lnSpc>
                <a:spcPct val="100000"/>
              </a:lnSpc>
              <a:spcAft>
                <a:spcPts val="1274"/>
              </a:spcAft>
              <a:defRPr sz="5400" spc="-49" baseline="0">
                <a:solidFill>
                  <a:srgbClr val="0B556A"/>
                </a:solidFill>
              </a:defRPr>
            </a:lvl1pPr>
          </a:lstStyle>
          <a:p>
            <a:r>
              <a:rPr lang="en-US"/>
              <a:t>Thank you.</a:t>
            </a:r>
          </a:p>
        </p:txBody>
      </p:sp>
      <p:sp>
        <p:nvSpPr>
          <p:cNvPr id="22" name="Freeform: Shape 21">
            <a:extLst>
              <a:ext uri="{FF2B5EF4-FFF2-40B4-BE49-F238E27FC236}">
                <a16:creationId xmlns:a16="http://schemas.microsoft.com/office/drawing/2014/main" id="{5EEBEC9D-74E8-4DDF-94FD-832163FEA1CD}"/>
              </a:ext>
            </a:extLst>
          </p:cNvPr>
          <p:cNvSpPr/>
          <p:nvPr userDrawn="1"/>
        </p:nvSpPr>
        <p:spPr bwMode="auto">
          <a:xfrm>
            <a:off x="1" y="0"/>
            <a:ext cx="10166761" cy="5127023"/>
          </a:xfrm>
          <a:custGeom>
            <a:avLst/>
            <a:gdLst>
              <a:gd name="connsiteX0" fmla="*/ 0 w 10166761"/>
              <a:gd name="connsiteY0" fmla="*/ 0 h 5127023"/>
              <a:gd name="connsiteX1" fmla="*/ 6095735 w 10166761"/>
              <a:gd name="connsiteY1" fmla="*/ 0 h 5127023"/>
              <a:gd name="connsiteX2" fmla="*/ 10166761 w 10166761"/>
              <a:gd name="connsiteY2" fmla="*/ 5127023 h 5127023"/>
              <a:gd name="connsiteX3" fmla="*/ 0 w 10166761"/>
              <a:gd name="connsiteY3" fmla="*/ 5127023 h 5127023"/>
            </a:gdLst>
            <a:ahLst/>
            <a:cxnLst>
              <a:cxn ang="0">
                <a:pos x="connsiteX0" y="connsiteY0"/>
              </a:cxn>
              <a:cxn ang="0">
                <a:pos x="connsiteX1" y="connsiteY1"/>
              </a:cxn>
              <a:cxn ang="0">
                <a:pos x="connsiteX2" y="connsiteY2"/>
              </a:cxn>
              <a:cxn ang="0">
                <a:pos x="connsiteX3" y="connsiteY3"/>
              </a:cxn>
            </a:cxnLst>
            <a:rect l="l" t="t" r="r" b="b"/>
            <a:pathLst>
              <a:path w="10166761" h="5127023">
                <a:moveTo>
                  <a:pt x="0" y="0"/>
                </a:moveTo>
                <a:lnTo>
                  <a:pt x="6095735" y="0"/>
                </a:lnTo>
                <a:lnTo>
                  <a:pt x="10166761" y="5127023"/>
                </a:lnTo>
                <a:lnTo>
                  <a:pt x="0" y="5127023"/>
                </a:lnTo>
                <a:close/>
              </a:path>
            </a:pathLst>
          </a:custGeom>
          <a:solidFill>
            <a:schemeClr val="bg1">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IN"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1EB94D9F-5513-4483-8525-DEE96777D8F8}"/>
              </a:ext>
            </a:extLst>
          </p:cNvPr>
          <p:cNvGrpSpPr/>
          <p:nvPr userDrawn="1"/>
        </p:nvGrpSpPr>
        <p:grpSpPr>
          <a:xfrm>
            <a:off x="436266" y="439739"/>
            <a:ext cx="2997420" cy="302132"/>
            <a:chOff x="436266" y="439739"/>
            <a:chExt cx="2997420" cy="302132"/>
          </a:xfrm>
        </p:grpSpPr>
        <p:pic>
          <p:nvPicPr>
            <p:cNvPr id="16" name="Picture 15" descr="A picture containing drawing&#10;&#10;Description automatically generated">
              <a:extLst>
                <a:ext uri="{FF2B5EF4-FFF2-40B4-BE49-F238E27FC236}">
                  <a16:creationId xmlns:a16="http://schemas.microsoft.com/office/drawing/2014/main" id="{515FF12B-6BAF-4B9B-B0B9-69F8FA4B839E}"/>
                </a:ext>
              </a:extLst>
            </p:cNvPr>
            <p:cNvPicPr>
              <a:picLocks noChangeAspect="1"/>
            </p:cNvPicPr>
            <p:nvPr userDrawn="1"/>
          </p:nvPicPr>
          <p:blipFill rotWithShape="1">
            <a:blip r:embed="rId2">
              <a:biLevel thresh="25000"/>
              <a:extLst>
                <a:ext uri="{28A0092B-C50C-407E-A947-70E740481C1C}">
                  <a14:useLocalDpi xmlns:a14="http://schemas.microsoft.com/office/drawing/2010/main" val="0"/>
                </a:ext>
              </a:extLst>
            </a:blip>
            <a:srcRect l="16901" t="32249" r="7881" b="32249"/>
            <a:stretch/>
          </p:blipFill>
          <p:spPr>
            <a:xfrm>
              <a:off x="757238" y="439739"/>
              <a:ext cx="2676448" cy="302132"/>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F87E7C30-1DE7-4895-9F2D-710BFB74B19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7881" t="32249" r="83098" b="32249"/>
            <a:stretch/>
          </p:blipFill>
          <p:spPr>
            <a:xfrm>
              <a:off x="436266" y="439739"/>
              <a:ext cx="320972" cy="302132"/>
            </a:xfrm>
            <a:prstGeom prst="rect">
              <a:avLst/>
            </a:prstGeom>
          </p:spPr>
        </p:pic>
      </p:grpSp>
      <p:sp>
        <p:nvSpPr>
          <p:cNvPr id="47" name="Freeform: Shape 46">
            <a:extLst>
              <a:ext uri="{FF2B5EF4-FFF2-40B4-BE49-F238E27FC236}">
                <a16:creationId xmlns:a16="http://schemas.microsoft.com/office/drawing/2014/main" id="{064FA8D8-25B7-490D-97EC-8E6F7A1141F9}"/>
              </a:ext>
            </a:extLst>
          </p:cNvPr>
          <p:cNvSpPr/>
          <p:nvPr userDrawn="1"/>
        </p:nvSpPr>
        <p:spPr bwMode="auto">
          <a:xfrm rot="20632719">
            <a:off x="9007751" y="-640131"/>
            <a:ext cx="3774884" cy="5901779"/>
          </a:xfrm>
          <a:custGeom>
            <a:avLst/>
            <a:gdLst>
              <a:gd name="connsiteX0" fmla="*/ 0 w 3774884"/>
              <a:gd name="connsiteY0" fmla="*/ 0 h 5901779"/>
              <a:gd name="connsiteX1" fmla="*/ 3774884 w 3774884"/>
              <a:gd name="connsiteY1" fmla="*/ 1091088 h 5901779"/>
              <a:gd name="connsiteX2" fmla="*/ 2384408 w 3774884"/>
              <a:gd name="connsiteY2" fmla="*/ 5901779 h 5901779"/>
            </a:gdLst>
            <a:ahLst/>
            <a:cxnLst>
              <a:cxn ang="0">
                <a:pos x="connsiteX0" y="connsiteY0"/>
              </a:cxn>
              <a:cxn ang="0">
                <a:pos x="connsiteX1" y="connsiteY1"/>
              </a:cxn>
              <a:cxn ang="0">
                <a:pos x="connsiteX2" y="connsiteY2"/>
              </a:cxn>
            </a:cxnLst>
            <a:rect l="l" t="t" r="r" b="b"/>
            <a:pathLst>
              <a:path w="3774884" h="5901779">
                <a:moveTo>
                  <a:pt x="0" y="0"/>
                </a:moveTo>
                <a:lnTo>
                  <a:pt x="3774884" y="1091088"/>
                </a:lnTo>
                <a:lnTo>
                  <a:pt x="2384408" y="590177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1D5C2830-747F-47FC-B4F2-8BF1A1310B1A}"/>
              </a:ext>
            </a:extLst>
          </p:cNvPr>
          <p:cNvSpPr/>
          <p:nvPr userDrawn="1"/>
        </p:nvSpPr>
        <p:spPr bwMode="auto">
          <a:xfrm rot="20632719">
            <a:off x="9299869" y="-581406"/>
            <a:ext cx="3428583" cy="5360361"/>
          </a:xfrm>
          <a:custGeom>
            <a:avLst/>
            <a:gdLst>
              <a:gd name="connsiteX0" fmla="*/ 0 w 3428583"/>
              <a:gd name="connsiteY0" fmla="*/ 0 h 5360361"/>
              <a:gd name="connsiteX1" fmla="*/ 3428583 w 3428583"/>
              <a:gd name="connsiteY1" fmla="*/ 990994 h 5360361"/>
              <a:gd name="connsiteX2" fmla="*/ 2165666 w 3428583"/>
              <a:gd name="connsiteY2" fmla="*/ 5360361 h 5360361"/>
            </a:gdLst>
            <a:ahLst/>
            <a:cxnLst>
              <a:cxn ang="0">
                <a:pos x="connsiteX0" y="connsiteY0"/>
              </a:cxn>
              <a:cxn ang="0">
                <a:pos x="connsiteX1" y="connsiteY1"/>
              </a:cxn>
              <a:cxn ang="0">
                <a:pos x="connsiteX2" y="connsiteY2"/>
              </a:cxn>
            </a:cxnLst>
            <a:rect l="l" t="t" r="r" b="b"/>
            <a:pathLst>
              <a:path w="3428583" h="5360361">
                <a:moveTo>
                  <a:pt x="0" y="0"/>
                </a:moveTo>
                <a:lnTo>
                  <a:pt x="3428583" y="990994"/>
                </a:lnTo>
                <a:lnTo>
                  <a:pt x="2165666" y="5360361"/>
                </a:lnTo>
                <a:close/>
              </a:path>
            </a:pathLst>
          </a:cu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72D117E6-4D7E-4E2D-A29F-C179F09A2CAF}"/>
              </a:ext>
            </a:extLst>
          </p:cNvPr>
          <p:cNvSpPr/>
          <p:nvPr userDrawn="1"/>
        </p:nvSpPr>
        <p:spPr bwMode="auto">
          <a:xfrm rot="20632719">
            <a:off x="9500504" y="-541072"/>
            <a:ext cx="3190733" cy="4988497"/>
          </a:xfrm>
          <a:custGeom>
            <a:avLst/>
            <a:gdLst>
              <a:gd name="connsiteX0" fmla="*/ 0 w 3190733"/>
              <a:gd name="connsiteY0" fmla="*/ 0 h 4988497"/>
              <a:gd name="connsiteX1" fmla="*/ 3190733 w 3190733"/>
              <a:gd name="connsiteY1" fmla="*/ 922246 h 4988497"/>
              <a:gd name="connsiteX2" fmla="*/ 2015428 w 3190733"/>
              <a:gd name="connsiteY2" fmla="*/ 4988497 h 4988497"/>
            </a:gdLst>
            <a:ahLst/>
            <a:cxnLst>
              <a:cxn ang="0">
                <a:pos x="connsiteX0" y="connsiteY0"/>
              </a:cxn>
              <a:cxn ang="0">
                <a:pos x="connsiteX1" y="connsiteY1"/>
              </a:cxn>
              <a:cxn ang="0">
                <a:pos x="connsiteX2" y="connsiteY2"/>
              </a:cxn>
            </a:cxnLst>
            <a:rect l="l" t="t" r="r" b="b"/>
            <a:pathLst>
              <a:path w="3190733" h="4988497">
                <a:moveTo>
                  <a:pt x="0" y="0"/>
                </a:moveTo>
                <a:lnTo>
                  <a:pt x="3190733" y="922246"/>
                </a:lnTo>
                <a:lnTo>
                  <a:pt x="2015428" y="498849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61">
            <a:extLst>
              <a:ext uri="{FF2B5EF4-FFF2-40B4-BE49-F238E27FC236}">
                <a16:creationId xmlns:a16="http://schemas.microsoft.com/office/drawing/2014/main" id="{55B3146F-2C2C-4B44-9A2E-0D3B8048B6E2}"/>
              </a:ext>
            </a:extLst>
          </p:cNvPr>
          <p:cNvSpPr/>
          <p:nvPr userDrawn="1"/>
        </p:nvSpPr>
        <p:spPr bwMode="auto">
          <a:xfrm rot="20796298" flipH="1">
            <a:off x="7534823" y="4334156"/>
            <a:ext cx="1913192" cy="2783310"/>
          </a:xfrm>
          <a:custGeom>
            <a:avLst/>
            <a:gdLst>
              <a:gd name="connsiteX0" fmla="*/ 1913192 w 1913192"/>
              <a:gd name="connsiteY0" fmla="*/ 0 h 2783310"/>
              <a:gd name="connsiteX1" fmla="*/ 1205106 w 1913192"/>
              <a:gd name="connsiteY1" fmla="*/ 168625 h 2783310"/>
              <a:gd name="connsiteX2" fmla="*/ 0 w 1913192"/>
              <a:gd name="connsiteY2" fmla="*/ 2783310 h 2783310"/>
              <a:gd name="connsiteX3" fmla="*/ 708088 w 1913192"/>
              <a:gd name="connsiteY3" fmla="*/ 2614684 h 2783310"/>
            </a:gdLst>
            <a:ahLst/>
            <a:cxnLst>
              <a:cxn ang="0">
                <a:pos x="connsiteX0" y="connsiteY0"/>
              </a:cxn>
              <a:cxn ang="0">
                <a:pos x="connsiteX1" y="connsiteY1"/>
              </a:cxn>
              <a:cxn ang="0">
                <a:pos x="connsiteX2" y="connsiteY2"/>
              </a:cxn>
              <a:cxn ang="0">
                <a:pos x="connsiteX3" y="connsiteY3"/>
              </a:cxn>
            </a:cxnLst>
            <a:rect l="l" t="t" r="r" b="b"/>
            <a:pathLst>
              <a:path w="1913192" h="2783310">
                <a:moveTo>
                  <a:pt x="1913192" y="0"/>
                </a:moveTo>
                <a:lnTo>
                  <a:pt x="1205106" y="168625"/>
                </a:lnTo>
                <a:lnTo>
                  <a:pt x="0" y="2783310"/>
                </a:lnTo>
                <a:lnTo>
                  <a:pt x="708088" y="2614684"/>
                </a:lnTo>
                <a:close/>
              </a:path>
            </a:pathLst>
          </a:custGeom>
          <a:solidFill>
            <a:srgbClr val="30E5D0">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9">
            <a:extLst>
              <a:ext uri="{FF2B5EF4-FFF2-40B4-BE49-F238E27FC236}">
                <a16:creationId xmlns:a16="http://schemas.microsoft.com/office/drawing/2014/main" id="{85A9C3B8-88C9-43D4-9BC9-259EE858B34B}"/>
              </a:ext>
            </a:extLst>
          </p:cNvPr>
          <p:cNvSpPr/>
          <p:nvPr userDrawn="1"/>
        </p:nvSpPr>
        <p:spPr bwMode="auto">
          <a:xfrm rot="20796298" flipH="1">
            <a:off x="8228410" y="4922497"/>
            <a:ext cx="1622557" cy="2152727"/>
          </a:xfrm>
          <a:custGeom>
            <a:avLst/>
            <a:gdLst>
              <a:gd name="connsiteX0" fmla="*/ 1622557 w 1622557"/>
              <a:gd name="connsiteY0" fmla="*/ 0 h 2152727"/>
              <a:gd name="connsiteX1" fmla="*/ 914471 w 1622557"/>
              <a:gd name="connsiteY1" fmla="*/ 168625 h 2152727"/>
              <a:gd name="connsiteX2" fmla="*/ 0 w 1622557"/>
              <a:gd name="connsiteY2" fmla="*/ 2152727 h 2152727"/>
              <a:gd name="connsiteX3" fmla="*/ 708087 w 1622557"/>
              <a:gd name="connsiteY3" fmla="*/ 1984102 h 2152727"/>
            </a:gdLst>
            <a:ahLst/>
            <a:cxnLst>
              <a:cxn ang="0">
                <a:pos x="connsiteX0" y="connsiteY0"/>
              </a:cxn>
              <a:cxn ang="0">
                <a:pos x="connsiteX1" y="connsiteY1"/>
              </a:cxn>
              <a:cxn ang="0">
                <a:pos x="connsiteX2" y="connsiteY2"/>
              </a:cxn>
              <a:cxn ang="0">
                <a:pos x="connsiteX3" y="connsiteY3"/>
              </a:cxn>
            </a:cxnLst>
            <a:rect l="l" t="t" r="r" b="b"/>
            <a:pathLst>
              <a:path w="1622557" h="2152727">
                <a:moveTo>
                  <a:pt x="1622557" y="0"/>
                </a:moveTo>
                <a:lnTo>
                  <a:pt x="914471" y="168625"/>
                </a:lnTo>
                <a:lnTo>
                  <a:pt x="0" y="2152727"/>
                </a:lnTo>
                <a:lnTo>
                  <a:pt x="708087" y="1984102"/>
                </a:lnTo>
                <a:close/>
              </a:path>
            </a:pathLst>
          </a:custGeom>
          <a:solidFill>
            <a:srgbClr val="0B556A">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9276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9277481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83809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83809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
        <p:nvSpPr>
          <p:cNvPr id="4" name="Hexagon 3">
            <a:extLst>
              <a:ext uri="{FF2B5EF4-FFF2-40B4-BE49-F238E27FC236}">
                <a16:creationId xmlns:a16="http://schemas.microsoft.com/office/drawing/2014/main" id="{8FF593AC-AD87-47C8-9DED-9B0BCF524FB4}"/>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4454F1AC-1064-49BC-9646-0EEF33131B7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B9FAD64C-F953-4EF9-96ED-71FEDACEF2B0}"/>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25354FCE-435F-4079-BC7D-66BFF7BEB277}"/>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9B2A51BC-79AE-464B-B685-FB9E4EC7B786}"/>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90387EDA-3AB0-465D-84F7-20C2AF4751C9}"/>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8E4947B3-77A9-4C0F-A2A2-D5181CCB242B}"/>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1EF721BE-9F20-4087-99D1-5ED1D9CB3368}"/>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FEA78B41-E87E-4717-BB75-5E44C1B9C330}"/>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D39F4AD8-F925-40FE-8740-0922D81621DC}"/>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Hexagon 14">
            <a:extLst>
              <a:ext uri="{FF2B5EF4-FFF2-40B4-BE49-F238E27FC236}">
                <a16:creationId xmlns:a16="http://schemas.microsoft.com/office/drawing/2014/main" id="{074B724B-075B-4E3D-96A9-AB5A13195734}"/>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a:extLst>
              <a:ext uri="{FF2B5EF4-FFF2-40B4-BE49-F238E27FC236}">
                <a16:creationId xmlns:a16="http://schemas.microsoft.com/office/drawing/2014/main" id="{4286C198-FA4C-4570-BCAA-47821972649E}"/>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0036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40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
                                        <p:tgtEl>
                                          <p:spTgt spid="10"/>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400"/>
                                        <p:tgtEl>
                                          <p:spTgt spid="11"/>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4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400"/>
                                        <p:tgtEl>
                                          <p:spTgt spid="6"/>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400"/>
                                        <p:tgtEl>
                                          <p:spTgt spid="8"/>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400"/>
                                        <p:tgtEl>
                                          <p:spTgt spid="9"/>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400"/>
                                        <p:tgtEl>
                                          <p:spTgt spid="15"/>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400"/>
                                        <p:tgtEl>
                                          <p:spTgt spid="16"/>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400"/>
                                        <p:tgtEl>
                                          <p:spTgt spid="12"/>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400"/>
                                        <p:tgtEl>
                                          <p:spTgt spid="13"/>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4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8406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2917">
                      <a:schemeClr val="accent2"/>
                    </a:gs>
                    <a:gs pos="29000">
                      <a:schemeClr val="accent2"/>
                    </a:gs>
                  </a:gsLst>
                  <a:lin ang="5400000" scaled="0"/>
                </a:gradFill>
                <a:effectLst/>
                <a:latin typeface="+mj-lt"/>
                <a:ea typeface="+mn-ea"/>
                <a:cs typeface="Segoe UI" pitchFamily="34" charset="0"/>
              </a:defRPr>
            </a:lvl1pPr>
          </a:lstStyle>
          <a:p>
            <a:r>
              <a:rPr lang="en-US" dirty="0"/>
              <a:t>Section title</a:t>
            </a:r>
          </a:p>
        </p:txBody>
      </p:sp>
      <p:sp>
        <p:nvSpPr>
          <p:cNvPr id="3" name="Hexagon 2">
            <a:extLst>
              <a:ext uri="{FF2B5EF4-FFF2-40B4-BE49-F238E27FC236}">
                <a16:creationId xmlns:a16="http://schemas.microsoft.com/office/drawing/2014/main" id="{2252D5E6-31D9-41A0-AB60-D321B3C5C9D0}"/>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Hexagon 3">
            <a:extLst>
              <a:ext uri="{FF2B5EF4-FFF2-40B4-BE49-F238E27FC236}">
                <a16:creationId xmlns:a16="http://schemas.microsoft.com/office/drawing/2014/main" id="{C7EB1F97-19FA-4825-B8CD-ABDA4E1F3936}"/>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Hexagon 4">
            <a:extLst>
              <a:ext uri="{FF2B5EF4-FFF2-40B4-BE49-F238E27FC236}">
                <a16:creationId xmlns:a16="http://schemas.microsoft.com/office/drawing/2014/main" id="{CE214AF2-4930-4FBE-95F7-D062D757EBD6}"/>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Hexagon 5">
            <a:extLst>
              <a:ext uri="{FF2B5EF4-FFF2-40B4-BE49-F238E27FC236}">
                <a16:creationId xmlns:a16="http://schemas.microsoft.com/office/drawing/2014/main" id="{27CB3E5D-AA95-487B-989A-E91ABB71A876}"/>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Hexagon 6">
            <a:extLst>
              <a:ext uri="{FF2B5EF4-FFF2-40B4-BE49-F238E27FC236}">
                <a16:creationId xmlns:a16="http://schemas.microsoft.com/office/drawing/2014/main" id="{561FB4EF-2116-4943-AB50-6D1972DC5A64}"/>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Hexagon 7">
            <a:extLst>
              <a:ext uri="{FF2B5EF4-FFF2-40B4-BE49-F238E27FC236}">
                <a16:creationId xmlns:a16="http://schemas.microsoft.com/office/drawing/2014/main" id="{7B3B2C29-F1A6-4FF8-B71E-C8D4BEB63531}"/>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Hexagon 8">
            <a:extLst>
              <a:ext uri="{FF2B5EF4-FFF2-40B4-BE49-F238E27FC236}">
                <a16:creationId xmlns:a16="http://schemas.microsoft.com/office/drawing/2014/main" id="{3650E49C-D4E0-431A-9E4D-ADC417BDD2ED}"/>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Hexagon 9">
            <a:extLst>
              <a:ext uri="{FF2B5EF4-FFF2-40B4-BE49-F238E27FC236}">
                <a16:creationId xmlns:a16="http://schemas.microsoft.com/office/drawing/2014/main" id="{B1B41046-FB78-4017-AD71-09D783A9D417}"/>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Hexagon 10">
            <a:extLst>
              <a:ext uri="{FF2B5EF4-FFF2-40B4-BE49-F238E27FC236}">
                <a16:creationId xmlns:a16="http://schemas.microsoft.com/office/drawing/2014/main" id="{3509FA1E-17EB-424D-AAF9-1DAED237478D}"/>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Hexagon 11">
            <a:extLst>
              <a:ext uri="{FF2B5EF4-FFF2-40B4-BE49-F238E27FC236}">
                <a16:creationId xmlns:a16="http://schemas.microsoft.com/office/drawing/2014/main" id="{22F05F3A-F046-4251-9577-2A5594222538}"/>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Hexagon 12">
            <a:extLst>
              <a:ext uri="{FF2B5EF4-FFF2-40B4-BE49-F238E27FC236}">
                <a16:creationId xmlns:a16="http://schemas.microsoft.com/office/drawing/2014/main" id="{6194F30F-665C-43CF-9842-7D5979A8B9E6}"/>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Hexagon 13">
            <a:extLst>
              <a:ext uri="{FF2B5EF4-FFF2-40B4-BE49-F238E27FC236}">
                <a16:creationId xmlns:a16="http://schemas.microsoft.com/office/drawing/2014/main" id="{5D1745D7-F708-4EF6-98F0-8EABEF8CE0D9}"/>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2504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400"/>
                                        <p:tgtEl>
                                          <p:spTgt spid="9"/>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400"/>
                                        <p:tgtEl>
                                          <p:spTgt spid="3"/>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400"/>
                                        <p:tgtEl>
                                          <p:spTgt spid="4"/>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400"/>
                                        <p:tgtEl>
                                          <p:spTgt spid="6"/>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400"/>
                                        <p:tgtEl>
                                          <p:spTgt spid="7"/>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400"/>
                                        <p:tgtEl>
                                          <p:spTgt spid="14"/>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400"/>
                                        <p:tgtEl>
                                          <p:spTgt spid="10"/>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4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4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467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Q&amp;A Slide">
    <p:spTree>
      <p:nvGrpSpPr>
        <p:cNvPr id="1" name=""/>
        <p:cNvGrpSpPr/>
        <p:nvPr/>
      </p:nvGrpSpPr>
      <p:grpSpPr>
        <a:xfrm>
          <a:off x="0" y="0"/>
          <a:ext cx="0" cy="0"/>
          <a:chOff x="0" y="0"/>
          <a:chExt cx="0" cy="0"/>
        </a:xfrm>
      </p:grpSpPr>
      <p:pic>
        <p:nvPicPr>
          <p:cNvPr id="3" name="Picture 2" descr="A picture containing scene, way, road, track&#10;&#10;Description automatically generated">
            <a:extLst>
              <a:ext uri="{FF2B5EF4-FFF2-40B4-BE49-F238E27FC236}">
                <a16:creationId xmlns:a16="http://schemas.microsoft.com/office/drawing/2014/main" id="{69AD65A3-CFCE-4973-8C9E-3DDE294F3AEA}"/>
              </a:ext>
            </a:extLst>
          </p:cNvPr>
          <p:cNvPicPr>
            <a:picLocks noChangeAspect="1"/>
          </p:cNvPicPr>
          <p:nvPr userDrawn="1"/>
        </p:nvPicPr>
        <p:blipFill rotWithShape="1">
          <a:blip r:embed="rId2"/>
          <a:srcRect t="34113" b="28387"/>
          <a:stretch/>
        </p:blipFill>
        <p:spPr>
          <a:xfrm>
            <a:off x="0" y="0"/>
            <a:ext cx="12192000" cy="6858000"/>
          </a:xfrm>
          <a:prstGeom prst="rect">
            <a:avLst/>
          </a:prstGeom>
        </p:spPr>
      </p:pic>
      <p:sp>
        <p:nvSpPr>
          <p:cNvPr id="4" name="Rectangle 3">
            <a:extLst>
              <a:ext uri="{FF2B5EF4-FFF2-40B4-BE49-F238E27FC236}">
                <a16:creationId xmlns:a16="http://schemas.microsoft.com/office/drawing/2014/main" id="{2AE27D6E-8447-404C-B00D-98142E8B5E5D}"/>
              </a:ext>
            </a:extLst>
          </p:cNvPr>
          <p:cNvSpPr/>
          <p:nvPr userDrawn="1"/>
        </p:nvSpPr>
        <p:spPr bwMode="auto">
          <a:xfrm>
            <a:off x="0" y="0"/>
            <a:ext cx="12192000" cy="6857999"/>
          </a:xfrm>
          <a:prstGeom prst="rect">
            <a:avLst/>
          </a:prstGeom>
          <a:solidFill>
            <a:srgbClr val="000000">
              <a:alpha val="7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Hexagon 4">
            <a:extLst>
              <a:ext uri="{FF2B5EF4-FFF2-40B4-BE49-F238E27FC236}">
                <a16:creationId xmlns:a16="http://schemas.microsoft.com/office/drawing/2014/main" id="{26F31A4E-1F56-4065-ABF3-DFB121217805}"/>
              </a:ext>
            </a:extLst>
          </p:cNvPr>
          <p:cNvSpPr/>
          <p:nvPr userDrawn="1"/>
        </p:nvSpPr>
        <p:spPr bwMode="auto">
          <a:xfrm>
            <a:off x="-554442" y="5984893"/>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Hexagon 5">
            <a:extLst>
              <a:ext uri="{FF2B5EF4-FFF2-40B4-BE49-F238E27FC236}">
                <a16:creationId xmlns:a16="http://schemas.microsoft.com/office/drawing/2014/main" id="{9463A23D-20E3-4A0A-8666-50D1258042AC}"/>
              </a:ext>
            </a:extLst>
          </p:cNvPr>
          <p:cNvSpPr/>
          <p:nvPr userDrawn="1"/>
        </p:nvSpPr>
        <p:spPr bwMode="auto">
          <a:xfrm>
            <a:off x="-571622" y="4373513"/>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Hexagon 6">
            <a:extLst>
              <a:ext uri="{FF2B5EF4-FFF2-40B4-BE49-F238E27FC236}">
                <a16:creationId xmlns:a16="http://schemas.microsoft.com/office/drawing/2014/main" id="{D789A7D0-98DB-4609-85AB-4EE489C8D10C}"/>
              </a:ext>
            </a:extLst>
          </p:cNvPr>
          <p:cNvSpPr/>
          <p:nvPr userDrawn="1"/>
        </p:nvSpPr>
        <p:spPr bwMode="auto">
          <a:xfrm>
            <a:off x="848914" y="3570514"/>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Hexagon 7">
            <a:extLst>
              <a:ext uri="{FF2B5EF4-FFF2-40B4-BE49-F238E27FC236}">
                <a16:creationId xmlns:a16="http://schemas.microsoft.com/office/drawing/2014/main" id="{B906C450-9247-438E-8724-F4A2E49BDAD4}"/>
              </a:ext>
            </a:extLst>
          </p:cNvPr>
          <p:cNvSpPr/>
          <p:nvPr userDrawn="1"/>
        </p:nvSpPr>
        <p:spPr bwMode="auto">
          <a:xfrm>
            <a:off x="874364" y="5159099"/>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Hexagon 8">
            <a:extLst>
              <a:ext uri="{FF2B5EF4-FFF2-40B4-BE49-F238E27FC236}">
                <a16:creationId xmlns:a16="http://schemas.microsoft.com/office/drawing/2014/main" id="{4E5389D7-79AA-42AD-A253-C03D2C042195}"/>
              </a:ext>
            </a:extLst>
          </p:cNvPr>
          <p:cNvSpPr/>
          <p:nvPr userDrawn="1"/>
        </p:nvSpPr>
        <p:spPr bwMode="auto">
          <a:xfrm>
            <a:off x="11077066" y="1041822"/>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Hexagon 9">
            <a:extLst>
              <a:ext uri="{FF2B5EF4-FFF2-40B4-BE49-F238E27FC236}">
                <a16:creationId xmlns:a16="http://schemas.microsoft.com/office/drawing/2014/main" id="{B096D142-A9C8-4C01-8E81-1DA22F956FD8}"/>
              </a:ext>
            </a:extLst>
          </p:cNvPr>
          <p:cNvSpPr/>
          <p:nvPr userDrawn="1"/>
        </p:nvSpPr>
        <p:spPr bwMode="auto">
          <a:xfrm>
            <a:off x="9633404" y="256721"/>
            <a:ext cx="1722664" cy="1485055"/>
          </a:xfrm>
          <a:prstGeom prst="hexagon">
            <a:avLst/>
          </a:prstGeom>
          <a:noFill/>
          <a:ln w="19050" cap="sq"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Hexagon 10">
            <a:extLst>
              <a:ext uri="{FF2B5EF4-FFF2-40B4-BE49-F238E27FC236}">
                <a16:creationId xmlns:a16="http://schemas.microsoft.com/office/drawing/2014/main" id="{A68E2855-F884-4B7B-811D-684568ED9AF5}"/>
              </a:ext>
            </a:extLst>
          </p:cNvPr>
          <p:cNvSpPr/>
          <p:nvPr userDrawn="1"/>
        </p:nvSpPr>
        <p:spPr bwMode="auto">
          <a:xfrm>
            <a:off x="11066180" y="-529349"/>
            <a:ext cx="1722664" cy="1485055"/>
          </a:xfrm>
          <a:prstGeom prst="hexagon">
            <a:avLst/>
          </a:prstGeom>
          <a:noFill/>
          <a:ln w="19050" cap="sq"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BB04438-F5FD-4E83-81C9-EE7B07B1993E}"/>
              </a:ext>
            </a:extLst>
          </p:cNvPr>
          <p:cNvSpPr txBox="1"/>
          <p:nvPr userDrawn="1"/>
        </p:nvSpPr>
        <p:spPr>
          <a:xfrm>
            <a:off x="602343" y="2875002"/>
            <a:ext cx="10987314" cy="1107996"/>
          </a:xfrm>
          <a:prstGeom prst="rect">
            <a:avLst/>
          </a:prstGeom>
          <a:noFill/>
        </p:spPr>
        <p:txBody>
          <a:bodyPr wrap="square" lIns="0" tIns="0" rIns="0" bIns="0" rtlCol="0">
            <a:spAutoFit/>
          </a:bodyPr>
          <a:lstStyle/>
          <a:p>
            <a:pPr algn="ctr"/>
            <a:r>
              <a:rPr lang="en-US" sz="7200" dirty="0">
                <a:gradFill>
                  <a:gsLst>
                    <a:gs pos="2917">
                      <a:srgbClr val="FFFFFF"/>
                    </a:gs>
                    <a:gs pos="30000">
                      <a:srgbClr val="FFFFFF"/>
                    </a:gs>
                  </a:gsLst>
                  <a:lin ang="5400000" scaled="0"/>
                </a:gradFill>
                <a:latin typeface="Segoe UI Semibold"/>
              </a:rPr>
              <a:t>Q&amp;A</a:t>
            </a:r>
          </a:p>
        </p:txBody>
      </p:sp>
    </p:spTree>
    <p:extLst>
      <p:ext uri="{BB962C8B-B14F-4D97-AF65-F5344CB8AC3E}">
        <p14:creationId xmlns:p14="http://schemas.microsoft.com/office/powerpoint/2010/main" val="1448393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400"/>
                                        <p:tgtEl>
                                          <p:spTgt spid="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400"/>
                                        <p:tgtEl>
                                          <p:spTgt spid="10"/>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4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
                                        <p:tgtEl>
                                          <p:spTgt spid="9"/>
                                        </p:tgtEl>
                                      </p:cBhvr>
                                    </p:animEffect>
                                  </p:childTnLst>
                                </p:cTn>
                              </p:par>
                              <p:par>
                                <p:cTn id="20" presetID="10" presetClass="entr" presetSubtype="0" fill="hold" grpId="0"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400"/>
                                        <p:tgtEl>
                                          <p:spTgt spid="7"/>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400"/>
                                        <p:tgtEl>
                                          <p:spTgt spid="11"/>
                                        </p:tgtEl>
                                      </p:cBhvr>
                                    </p:animEffect>
                                  </p:childTnLst>
                                </p:cTn>
                              </p:par>
                            </p:childTnLst>
                          </p:cTn>
                        </p:par>
                        <p:par>
                          <p:cTn id="26" fill="hold">
                            <p:stCondLst>
                              <p:cond delay="700"/>
                            </p:stCondLst>
                            <p:childTnLst>
                              <p:par>
                                <p:cTn id="27" presetID="10"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42" presetClass="path" presetSubtype="0" decel="100000" fill="hold" grpId="1" nodeType="withEffect">
                                  <p:stCondLst>
                                    <p:cond delay="0"/>
                                  </p:stCondLst>
                                  <p:childTnLst>
                                    <p:animMotion origin="layout" path="M 4.375E-6 4.44444E-6 L 4.375E-6 0.08078 " pathEditMode="relative" rAng="0" ptsTypes="AA">
                                      <p:cBhvr>
                                        <p:cTn id="31" dur="500" spd="-100000" fill="hold"/>
                                        <p:tgtEl>
                                          <p:spTgt spid="12"/>
                                        </p:tgtEl>
                                        <p:attrNameLst>
                                          <p:attrName>ppt_x</p:attrName>
                                          <p:attrName>ppt_y</p:attrName>
                                        </p:attrNameLst>
                                      </p:cBhvr>
                                      <p:rCtr x="0" y="40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2" grpId="1"/>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grpSp>
        <p:nvGrpSpPr>
          <p:cNvPr id="14" name="Group 13" descr="Thank you">
            <a:extLst>
              <a:ext uri="{FF2B5EF4-FFF2-40B4-BE49-F238E27FC236}">
                <a16:creationId xmlns:a16="http://schemas.microsoft.com/office/drawing/2014/main" id="{6CB5B5C0-2FE5-488E-9CC8-677C7F52A615}"/>
              </a:ext>
            </a:extLst>
          </p:cNvPr>
          <p:cNvGrpSpPr/>
          <p:nvPr userDrawn="1"/>
        </p:nvGrpSpPr>
        <p:grpSpPr>
          <a:xfrm>
            <a:off x="648748" y="1688611"/>
            <a:ext cx="3891390" cy="3392913"/>
            <a:chOff x="648748" y="1688611"/>
            <a:chExt cx="3891390" cy="3392913"/>
          </a:xfrm>
        </p:grpSpPr>
        <p:sp>
          <p:nvSpPr>
            <p:cNvPr id="15" name="TextBox 14">
              <a:extLst>
                <a:ext uri="{FF2B5EF4-FFF2-40B4-BE49-F238E27FC236}">
                  <a16:creationId xmlns:a16="http://schemas.microsoft.com/office/drawing/2014/main" id="{AEF25277-FCB6-45B2-AF99-633B4E974E94}"/>
                </a:ext>
              </a:extLst>
            </p:cNvPr>
            <p:cNvSpPr txBox="1"/>
            <p:nvPr/>
          </p:nvSpPr>
          <p:spPr>
            <a:xfrm>
              <a:off x="1125666" y="3062513"/>
              <a:ext cx="2938335" cy="677108"/>
            </a:xfrm>
            <a:prstGeom prst="rect">
              <a:avLst/>
            </a:prstGeom>
            <a:noFill/>
          </p:spPr>
          <p:txBody>
            <a:bodyPr wrap="square" lIns="0" tIns="0" rIns="0" bIns="0" rtlCol="0">
              <a:spAutoFit/>
            </a:bodyPr>
            <a:lstStyle/>
            <a:p>
              <a:pPr algn="ctr"/>
              <a:r>
                <a:rPr lang="en-US" sz="4400" dirty="0">
                  <a:gradFill>
                    <a:gsLst>
                      <a:gs pos="2917">
                        <a:schemeClr val="tx1"/>
                      </a:gs>
                      <a:gs pos="30000">
                        <a:schemeClr val="tx1"/>
                      </a:gs>
                    </a:gsLst>
                    <a:lin ang="5400000" scaled="0"/>
                  </a:gradFill>
                  <a:latin typeface="+mj-lt"/>
                </a:rPr>
                <a:t>Thank you</a:t>
              </a:r>
            </a:p>
          </p:txBody>
        </p:sp>
        <p:sp>
          <p:nvSpPr>
            <p:cNvPr id="16" name="Hexagon 15">
              <a:extLst>
                <a:ext uri="{FF2B5EF4-FFF2-40B4-BE49-F238E27FC236}">
                  <a16:creationId xmlns:a16="http://schemas.microsoft.com/office/drawing/2014/main" id="{126F9971-4A87-4D25-A7D7-C2DE59DBC7A2}"/>
                </a:ext>
              </a:extLst>
            </p:cNvPr>
            <p:cNvSpPr/>
            <p:nvPr/>
          </p:nvSpPr>
          <p:spPr bwMode="auto">
            <a:xfrm>
              <a:off x="648748" y="1688611"/>
              <a:ext cx="3891390" cy="3392913"/>
            </a:xfrm>
            <a:prstGeom prst="hexagon">
              <a:avLst/>
            </a:prstGeom>
            <a:noFill/>
            <a:ln w="19050">
              <a:solidFill>
                <a:schemeClr val="accent2"/>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pic>
        <p:nvPicPr>
          <p:cNvPr id="3" name="Picture 2">
            <a:extLst>
              <a:ext uri="{FF2B5EF4-FFF2-40B4-BE49-F238E27FC236}">
                <a16:creationId xmlns:a16="http://schemas.microsoft.com/office/drawing/2014/main" id="{17C122E1-9F2D-47A8-9AFE-DDA991CF4925}"/>
              </a:ext>
              <a:ext uri="{C183D7F6-B498-43B3-948B-1728B52AA6E4}">
                <adec:decorative xmlns:adec="http://schemas.microsoft.com/office/drawing/2017/decorative" val="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0000"/>
                    </a14:imgEffect>
                  </a14:imgLayer>
                </a14:imgProps>
              </a:ext>
            </a:extLst>
          </a:blip>
          <a:srcRect l="13885" r="18937" b="14315"/>
          <a:stretch/>
        </p:blipFill>
        <p:spPr>
          <a:xfrm>
            <a:off x="656137" y="-1849446"/>
            <a:ext cx="3875058" cy="3392913"/>
          </a:xfrm>
          <a:prstGeom prst="hexagon">
            <a:avLst/>
          </a:prstGeom>
        </p:spPr>
      </p:pic>
      <p:pic>
        <p:nvPicPr>
          <p:cNvPr id="4" name="Picture 3">
            <a:extLst>
              <a:ext uri="{FF2B5EF4-FFF2-40B4-BE49-F238E27FC236}">
                <a16:creationId xmlns:a16="http://schemas.microsoft.com/office/drawing/2014/main" id="{9148EE1D-CD40-4052-973A-53035F2415A3}"/>
              </a:ext>
              <a:ext uri="{C183D7F6-B498-43B3-948B-1728B52AA6E4}">
                <adec:decorative xmlns:adec="http://schemas.microsoft.com/office/drawing/2017/decorative" val="1"/>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l="11265" r="6413"/>
          <a:stretch/>
        </p:blipFill>
        <p:spPr>
          <a:xfrm>
            <a:off x="3820943" y="3480955"/>
            <a:ext cx="3884644" cy="3377045"/>
          </a:xfrm>
          <a:prstGeom prst="hexagon">
            <a:avLst/>
          </a:prstGeom>
        </p:spPr>
      </p:pic>
      <p:pic>
        <p:nvPicPr>
          <p:cNvPr id="5" name="Picture 4">
            <a:extLst>
              <a:ext uri="{FF2B5EF4-FFF2-40B4-BE49-F238E27FC236}">
                <a16:creationId xmlns:a16="http://schemas.microsoft.com/office/drawing/2014/main" id="{489A6E5C-D16A-4288-94AA-3C8D8084886B}"/>
              </a:ext>
              <a:ext uri="{C183D7F6-B498-43B3-948B-1728B52AA6E4}">
                <adec:decorative xmlns:adec="http://schemas.microsoft.com/office/drawing/2017/decorative" val="1"/>
              </a:ext>
            </a:extLst>
          </p:cNvPr>
          <p:cNvPicPr>
            <a:picLocks noChangeAspect="1"/>
          </p:cNvPicPr>
          <p:nvPr userDrawn="1"/>
        </p:nvPicPr>
        <p:blipFill rotWithShape="1">
          <a:blip r:embed="rId6">
            <a:extLst>
              <a:ext uri="{BEBA8EAE-BF5A-486C-A8C5-ECC9F3942E4B}">
                <a14:imgProps xmlns:a14="http://schemas.microsoft.com/office/drawing/2010/main">
                  <a14:imgLayer r:embed="rId7">
                    <a14:imgEffect>
                      <a14:brightnessContrast bright="-40000" contrast="-20000"/>
                    </a14:imgEffect>
                  </a14:imgLayer>
                </a14:imgProps>
              </a:ext>
            </a:extLst>
          </a:blip>
          <a:srcRect l="14102" r="659"/>
          <a:stretch/>
        </p:blipFill>
        <p:spPr>
          <a:xfrm>
            <a:off x="-2516701" y="3480955"/>
            <a:ext cx="3861521" cy="3392913"/>
          </a:xfrm>
          <a:prstGeom prst="hexagon">
            <a:avLst/>
          </a:prstGeom>
        </p:spPr>
      </p:pic>
      <p:pic>
        <p:nvPicPr>
          <p:cNvPr id="6" name="Picture 5">
            <a:extLst>
              <a:ext uri="{FF2B5EF4-FFF2-40B4-BE49-F238E27FC236}">
                <a16:creationId xmlns:a16="http://schemas.microsoft.com/office/drawing/2014/main" id="{22B5FE21-0A0D-4122-8646-75DA44070404}"/>
              </a:ext>
              <a:ext uri="{C183D7F6-B498-43B3-948B-1728B52AA6E4}">
                <adec:decorative xmlns:adec="http://schemas.microsoft.com/office/drawing/2017/decorative" val="1"/>
              </a:ext>
            </a:extLst>
          </p:cNvPr>
          <p:cNvPicPr>
            <a:picLocks noChangeAspect="1"/>
          </p:cNvPicPr>
          <p:nvPr userDrawn="1"/>
        </p:nvPicPr>
        <p:blipFill rotWithShape="1">
          <a:blip r:embed="rId8">
            <a:extLst>
              <a:ext uri="{BEBA8EAE-BF5A-486C-A8C5-ECC9F3942E4B}">
                <a14:imgProps xmlns:a14="http://schemas.microsoft.com/office/drawing/2010/main">
                  <a14:imgLayer r:embed="rId9">
                    <a14:imgEffect>
                      <a14:brightnessContrast bright="-40000"/>
                    </a14:imgEffect>
                  </a14:imgLayer>
                </a14:imgProps>
              </a:ext>
            </a:extLst>
          </a:blip>
          <a:srcRect l="9079" r="19075"/>
          <a:stretch/>
        </p:blipFill>
        <p:spPr>
          <a:xfrm>
            <a:off x="10210801" y="-62346"/>
            <a:ext cx="3905250" cy="3394942"/>
          </a:xfrm>
          <a:prstGeom prst="hexagon">
            <a:avLst/>
          </a:prstGeom>
        </p:spPr>
      </p:pic>
      <p:pic>
        <p:nvPicPr>
          <p:cNvPr id="7" name="Picture 6">
            <a:extLst>
              <a:ext uri="{FF2B5EF4-FFF2-40B4-BE49-F238E27FC236}">
                <a16:creationId xmlns:a16="http://schemas.microsoft.com/office/drawing/2014/main" id="{A8B9C173-9D4B-4154-AC78-7048A3A0785B}"/>
              </a:ext>
              <a:ext uri="{C183D7F6-B498-43B3-948B-1728B52AA6E4}">
                <adec:decorative xmlns:adec="http://schemas.microsoft.com/office/drawing/2017/decorative" val="1"/>
              </a:ext>
            </a:extLst>
          </p:cNvPr>
          <p:cNvPicPr>
            <a:picLocks noChangeAspect="1"/>
          </p:cNvPicPr>
          <p:nvPr userDrawn="1"/>
        </p:nvPicPr>
        <p:blipFill rotWithShape="1">
          <a:blip r:embed="rId10">
            <a:extLst>
              <a:ext uri="{BEBA8EAE-BF5A-486C-A8C5-ECC9F3942E4B}">
                <a14:imgProps xmlns:a14="http://schemas.microsoft.com/office/drawing/2010/main">
                  <a14:imgLayer r:embed="rId11">
                    <a14:imgEffect>
                      <a14:brightnessContrast bright="-40000"/>
                    </a14:imgEffect>
                  </a14:imgLayer>
                </a14:imgProps>
              </a:ext>
            </a:extLst>
          </a:blip>
          <a:srcRect l="13302" r="19407"/>
          <a:stretch/>
        </p:blipFill>
        <p:spPr>
          <a:xfrm>
            <a:off x="7022802" y="1707069"/>
            <a:ext cx="3891390" cy="3392913"/>
          </a:xfrm>
          <a:prstGeom prst="hexagon">
            <a:avLst/>
          </a:prstGeom>
        </p:spPr>
      </p:pic>
      <p:sp>
        <p:nvSpPr>
          <p:cNvPr id="8" name="Hexagon 7">
            <a:extLst>
              <a:ext uri="{FF2B5EF4-FFF2-40B4-BE49-F238E27FC236}">
                <a16:creationId xmlns:a16="http://schemas.microsoft.com/office/drawing/2014/main" id="{70114616-F278-42C8-918E-C4D32C264919}"/>
              </a:ext>
              <a:ext uri="{C183D7F6-B498-43B3-948B-1728B52AA6E4}">
                <adec:decorative xmlns:adec="http://schemas.microsoft.com/office/drawing/2017/decorative" val="1"/>
              </a:ext>
            </a:extLst>
          </p:cNvPr>
          <p:cNvSpPr/>
          <p:nvPr userDrawn="1"/>
        </p:nvSpPr>
        <p:spPr bwMode="auto">
          <a:xfrm>
            <a:off x="-2516701" y="-75578"/>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9" name="Hexagon 8">
            <a:extLst>
              <a:ext uri="{FF2B5EF4-FFF2-40B4-BE49-F238E27FC236}">
                <a16:creationId xmlns:a16="http://schemas.microsoft.com/office/drawing/2014/main" id="{DD9EBDB7-C463-440A-9E0B-3B2005AB1056}"/>
              </a:ext>
              <a:ext uri="{C183D7F6-B498-43B3-948B-1728B52AA6E4}">
                <adec:decorative xmlns:adec="http://schemas.microsoft.com/office/drawing/2017/decorative" val="1"/>
              </a:ext>
            </a:extLst>
          </p:cNvPr>
          <p:cNvSpPr/>
          <p:nvPr userDrawn="1"/>
        </p:nvSpPr>
        <p:spPr bwMode="auto">
          <a:xfrm>
            <a:off x="656136" y="5258139"/>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10" name="Hexagon 9">
            <a:extLst>
              <a:ext uri="{FF2B5EF4-FFF2-40B4-BE49-F238E27FC236}">
                <a16:creationId xmlns:a16="http://schemas.microsoft.com/office/drawing/2014/main" id="{E0C2DD23-D80E-414C-AED4-316761339253}"/>
              </a:ext>
              <a:ext uri="{C183D7F6-B498-43B3-948B-1728B52AA6E4}">
                <adec:decorative xmlns:adec="http://schemas.microsoft.com/office/drawing/2017/decorative" val="1"/>
              </a:ext>
            </a:extLst>
          </p:cNvPr>
          <p:cNvSpPr/>
          <p:nvPr userDrawn="1"/>
        </p:nvSpPr>
        <p:spPr bwMode="auto">
          <a:xfrm>
            <a:off x="3831303" y="-75578"/>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11" name="Hexagon 10">
            <a:extLst>
              <a:ext uri="{FF2B5EF4-FFF2-40B4-BE49-F238E27FC236}">
                <a16:creationId xmlns:a16="http://schemas.microsoft.com/office/drawing/2014/main" id="{622CA3F5-9284-4F06-A4CE-E47F62F854C0}"/>
              </a:ext>
              <a:ext uri="{C183D7F6-B498-43B3-948B-1728B52AA6E4}">
                <adec:decorative xmlns:adec="http://schemas.microsoft.com/office/drawing/2017/decorative" val="1"/>
              </a:ext>
            </a:extLst>
          </p:cNvPr>
          <p:cNvSpPr/>
          <p:nvPr userDrawn="1"/>
        </p:nvSpPr>
        <p:spPr bwMode="auto">
          <a:xfrm>
            <a:off x="7029802" y="-1828664"/>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12" name="Hexagon 11">
            <a:extLst>
              <a:ext uri="{FF2B5EF4-FFF2-40B4-BE49-F238E27FC236}">
                <a16:creationId xmlns:a16="http://schemas.microsoft.com/office/drawing/2014/main" id="{76AFDBF3-25F7-4AB0-ADB5-DE6513D5B954}"/>
              </a:ext>
              <a:ext uri="{C183D7F6-B498-43B3-948B-1728B52AA6E4}">
                <adec:decorative xmlns:adec="http://schemas.microsoft.com/office/drawing/2017/decorative" val="1"/>
              </a:ext>
            </a:extLst>
          </p:cNvPr>
          <p:cNvSpPr/>
          <p:nvPr userDrawn="1"/>
        </p:nvSpPr>
        <p:spPr bwMode="auto">
          <a:xfrm>
            <a:off x="7029802" y="5279620"/>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13" name="Hexagon 12">
            <a:extLst>
              <a:ext uri="{FF2B5EF4-FFF2-40B4-BE49-F238E27FC236}">
                <a16:creationId xmlns:a16="http://schemas.microsoft.com/office/drawing/2014/main" id="{8E4D3AA9-17A4-4B8F-AB7F-DBADBD5FF3FA}"/>
              </a:ext>
              <a:ext uri="{C183D7F6-B498-43B3-948B-1728B52AA6E4}">
                <adec:decorative xmlns:adec="http://schemas.microsoft.com/office/drawing/2017/decorative" val="1"/>
              </a:ext>
            </a:extLst>
          </p:cNvPr>
          <p:cNvSpPr/>
          <p:nvPr userDrawn="1"/>
        </p:nvSpPr>
        <p:spPr bwMode="auto">
          <a:xfrm>
            <a:off x="10221301" y="3483568"/>
            <a:ext cx="3891390" cy="3392913"/>
          </a:xfrm>
          <a:prstGeom prst="hexagon">
            <a:avLst/>
          </a:prstGeom>
          <a:solidFill>
            <a:schemeClr val="bg1">
              <a:lumMod val="85000"/>
              <a:lumOff val="1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err="1">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39748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1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30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6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9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110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7" name="Hexagon 16">
            <a:extLst>
              <a:ext uri="{FF2B5EF4-FFF2-40B4-BE49-F238E27FC236}">
                <a16:creationId xmlns:a16="http://schemas.microsoft.com/office/drawing/2014/main" id="{0553D3B7-E867-4F6E-A16C-74DBEC838A3C}"/>
              </a:ext>
              <a:ext uri="{C183D7F6-B498-43B3-948B-1728B52AA6E4}">
                <adec:decorative xmlns:adec="http://schemas.microsoft.com/office/drawing/2017/decorative" val="1"/>
              </a:ext>
            </a:extLst>
          </p:cNvPr>
          <p:cNvSpPr/>
          <p:nvPr userDrawn="1"/>
        </p:nvSpPr>
        <p:spPr bwMode="auto">
          <a:xfrm>
            <a:off x="10275045" y="18664"/>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a:extLst>
              <a:ext uri="{FF2B5EF4-FFF2-40B4-BE49-F238E27FC236}">
                <a16:creationId xmlns:a16="http://schemas.microsoft.com/office/drawing/2014/main" id="{D84622A8-DE18-40D8-AA5D-2B86067F5934}"/>
              </a:ext>
              <a:ext uri="{C183D7F6-B498-43B3-948B-1728B52AA6E4}">
                <adec:decorative xmlns:adec="http://schemas.microsoft.com/office/drawing/2017/decorative" val="1"/>
              </a:ext>
            </a:extLst>
          </p:cNvPr>
          <p:cNvSpPr/>
          <p:nvPr userDrawn="1"/>
        </p:nvSpPr>
        <p:spPr bwMode="auto">
          <a:xfrm>
            <a:off x="10275045" y="1188925"/>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a:extLst>
              <a:ext uri="{FF2B5EF4-FFF2-40B4-BE49-F238E27FC236}">
                <a16:creationId xmlns:a16="http://schemas.microsoft.com/office/drawing/2014/main" id="{50D36DA0-E550-4495-B33C-65E793361A3E}"/>
              </a:ext>
              <a:ext uri="{C183D7F6-B498-43B3-948B-1728B52AA6E4}">
                <adec:decorative xmlns:adec="http://schemas.microsoft.com/office/drawing/2017/decorative" val="1"/>
              </a:ext>
            </a:extLst>
          </p:cNvPr>
          <p:cNvSpPr/>
          <p:nvPr userDrawn="1"/>
        </p:nvSpPr>
        <p:spPr bwMode="auto">
          <a:xfrm>
            <a:off x="11331973" y="598488"/>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a:extLst>
              <a:ext uri="{FF2B5EF4-FFF2-40B4-BE49-F238E27FC236}">
                <a16:creationId xmlns:a16="http://schemas.microsoft.com/office/drawing/2014/main" id="{976AFAE8-E20A-4608-8D77-F396D391B91C}"/>
              </a:ext>
              <a:ext uri="{C183D7F6-B498-43B3-948B-1728B52AA6E4}">
                <adec:decorative xmlns:adec="http://schemas.microsoft.com/office/drawing/2017/decorative" val="1"/>
              </a:ext>
            </a:extLst>
          </p:cNvPr>
          <p:cNvSpPr/>
          <p:nvPr userDrawn="1"/>
        </p:nvSpPr>
        <p:spPr bwMode="auto">
          <a:xfrm>
            <a:off x="10275045" y="2359186"/>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a:extLst>
              <a:ext uri="{FF2B5EF4-FFF2-40B4-BE49-F238E27FC236}">
                <a16:creationId xmlns:a16="http://schemas.microsoft.com/office/drawing/2014/main" id="{CF6734C2-D8AF-4997-918B-B9CC2B7F736B}"/>
              </a:ext>
              <a:ext uri="{C183D7F6-B498-43B3-948B-1728B52AA6E4}">
                <adec:decorative xmlns:adec="http://schemas.microsoft.com/office/drawing/2017/decorative" val="1"/>
              </a:ext>
            </a:extLst>
          </p:cNvPr>
          <p:cNvSpPr/>
          <p:nvPr userDrawn="1"/>
        </p:nvSpPr>
        <p:spPr bwMode="auto">
          <a:xfrm>
            <a:off x="10275045" y="35294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Hexagon 21">
            <a:extLst>
              <a:ext uri="{FF2B5EF4-FFF2-40B4-BE49-F238E27FC236}">
                <a16:creationId xmlns:a16="http://schemas.microsoft.com/office/drawing/2014/main" id="{8BA6C335-0FA6-4B8C-BEFF-35AA8E0750DD}"/>
              </a:ext>
              <a:ext uri="{C183D7F6-B498-43B3-948B-1728B52AA6E4}">
                <adec:decorative xmlns:adec="http://schemas.microsoft.com/office/drawing/2017/decorative" val="1"/>
              </a:ext>
            </a:extLst>
          </p:cNvPr>
          <p:cNvSpPr/>
          <p:nvPr userDrawn="1"/>
        </p:nvSpPr>
        <p:spPr bwMode="auto">
          <a:xfrm>
            <a:off x="11331973" y="1775644"/>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Hexagon 22">
            <a:extLst>
              <a:ext uri="{FF2B5EF4-FFF2-40B4-BE49-F238E27FC236}">
                <a16:creationId xmlns:a16="http://schemas.microsoft.com/office/drawing/2014/main" id="{05E462DE-DC09-4739-ADD0-CDD2534C4494}"/>
              </a:ext>
              <a:ext uri="{C183D7F6-B498-43B3-948B-1728B52AA6E4}">
                <adec:decorative xmlns:adec="http://schemas.microsoft.com/office/drawing/2017/decorative" val="1"/>
              </a:ext>
            </a:extLst>
          </p:cNvPr>
          <p:cNvSpPr/>
          <p:nvPr userDrawn="1"/>
        </p:nvSpPr>
        <p:spPr bwMode="auto">
          <a:xfrm>
            <a:off x="11331973" y="29562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Hexagon 23">
            <a:extLst>
              <a:ext uri="{FF2B5EF4-FFF2-40B4-BE49-F238E27FC236}">
                <a16:creationId xmlns:a16="http://schemas.microsoft.com/office/drawing/2014/main" id="{14039A0C-C359-4CF3-9143-B1870C50BB6C}"/>
              </a:ext>
              <a:ext uri="{C183D7F6-B498-43B3-948B-1728B52AA6E4}">
                <adec:decorative xmlns:adec="http://schemas.microsoft.com/office/drawing/2017/decorative" val="1"/>
              </a:ext>
            </a:extLst>
          </p:cNvPr>
          <p:cNvSpPr/>
          <p:nvPr userDrawn="1"/>
        </p:nvSpPr>
        <p:spPr bwMode="auto">
          <a:xfrm>
            <a:off x="9246345" y="41390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Hexagon 24">
            <a:extLst>
              <a:ext uri="{FF2B5EF4-FFF2-40B4-BE49-F238E27FC236}">
                <a16:creationId xmlns:a16="http://schemas.microsoft.com/office/drawing/2014/main" id="{E500A81F-BBC0-4475-89F1-C38A3D6B2C39}"/>
              </a:ext>
              <a:ext uri="{C183D7F6-B498-43B3-948B-1728B52AA6E4}">
                <adec:decorative xmlns:adec="http://schemas.microsoft.com/office/drawing/2017/decorative" val="1"/>
              </a:ext>
            </a:extLst>
          </p:cNvPr>
          <p:cNvSpPr/>
          <p:nvPr userDrawn="1"/>
        </p:nvSpPr>
        <p:spPr bwMode="auto">
          <a:xfrm>
            <a:off x="8204945" y="4723247"/>
            <a:ext cx="1174574" cy="1012564"/>
          </a:xfrm>
          <a:prstGeom prst="hexagon">
            <a:avLst/>
          </a:prstGeom>
          <a:noFill/>
          <a:ln w="19050" cap="sq">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Hexagon 25">
            <a:extLst>
              <a:ext uri="{FF2B5EF4-FFF2-40B4-BE49-F238E27FC236}">
                <a16:creationId xmlns:a16="http://schemas.microsoft.com/office/drawing/2014/main" id="{531D7E16-7F5D-46F2-9809-B2B385F0657A}"/>
              </a:ext>
              <a:ext uri="{C183D7F6-B498-43B3-948B-1728B52AA6E4}">
                <adec:decorative xmlns:adec="http://schemas.microsoft.com/office/drawing/2017/decorative" val="1"/>
              </a:ext>
            </a:extLst>
          </p:cNvPr>
          <p:cNvSpPr/>
          <p:nvPr userDrawn="1"/>
        </p:nvSpPr>
        <p:spPr bwMode="auto">
          <a:xfrm>
            <a:off x="8204945" y="5845436"/>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Hexagon 26">
            <a:extLst>
              <a:ext uri="{FF2B5EF4-FFF2-40B4-BE49-F238E27FC236}">
                <a16:creationId xmlns:a16="http://schemas.microsoft.com/office/drawing/2014/main" id="{E5880162-1C33-4D65-95C9-ECF86E71DA8A}"/>
              </a:ext>
              <a:ext uri="{C183D7F6-B498-43B3-948B-1728B52AA6E4}">
                <adec:decorative xmlns:adec="http://schemas.microsoft.com/office/drawing/2017/decorative" val="1"/>
              </a:ext>
            </a:extLst>
          </p:cNvPr>
          <p:cNvSpPr/>
          <p:nvPr userDrawn="1"/>
        </p:nvSpPr>
        <p:spPr bwMode="auto">
          <a:xfrm>
            <a:off x="10300445" y="4697847"/>
            <a:ext cx="1174574" cy="1012564"/>
          </a:xfrm>
          <a:prstGeom prst="hexagon">
            <a:avLst/>
          </a:pr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Hexagon 27">
            <a:extLst>
              <a:ext uri="{FF2B5EF4-FFF2-40B4-BE49-F238E27FC236}">
                <a16:creationId xmlns:a16="http://schemas.microsoft.com/office/drawing/2014/main" id="{2BC1EC6C-3BD2-4857-8F1D-341CE981F77D}"/>
              </a:ext>
              <a:ext uri="{C183D7F6-B498-43B3-948B-1728B52AA6E4}">
                <adec:decorative xmlns:adec="http://schemas.microsoft.com/office/drawing/2017/decorative" val="1"/>
              </a:ext>
            </a:extLst>
          </p:cNvPr>
          <p:cNvSpPr/>
          <p:nvPr userDrawn="1"/>
        </p:nvSpPr>
        <p:spPr bwMode="auto">
          <a:xfrm>
            <a:off x="9236473" y="2968949"/>
            <a:ext cx="1174574" cy="1012564"/>
          </a:xfrm>
          <a:prstGeom prst="hexagon">
            <a:avLst/>
          </a:prstGeom>
          <a:solidFill>
            <a:schemeClr val="bg1">
              <a:lumMod val="75000"/>
              <a:lumOff val="25000"/>
            </a:schemeClr>
          </a:solidFill>
          <a:ln w="19050" cap="sq">
            <a:solidFill>
              <a:schemeClr val="bg1">
                <a:lumMod val="75000"/>
                <a:lumOff val="2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171757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400"/>
                                        <p:tgtEl>
                                          <p:spTgt spid="19"/>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400"/>
                                        <p:tgtEl>
                                          <p:spTgt spid="22"/>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400"/>
                                        <p:tgtEl>
                                          <p:spTgt spid="23"/>
                                        </p:tgtEl>
                                      </p:cBhvr>
                                    </p:animEffect>
                                  </p:childTnLst>
                                </p:cTn>
                              </p:par>
                              <p:par>
                                <p:cTn id="14" presetID="10" presetClass="entr" presetSubtype="0" fill="hold" grpId="0" nodeType="withEffect">
                                  <p:stCondLst>
                                    <p:cond delay="3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400"/>
                                        <p:tgtEl>
                                          <p:spTgt spid="17"/>
                                        </p:tgtEl>
                                      </p:cBhvr>
                                    </p:animEffect>
                                  </p:childTnLst>
                                </p:cTn>
                              </p:par>
                              <p:par>
                                <p:cTn id="17" presetID="10" presetClass="entr" presetSubtype="0" fill="hold" grpId="0" nodeType="withEffect">
                                  <p:stCondLst>
                                    <p:cond delay="4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400"/>
                                        <p:tgtEl>
                                          <p:spTgt spid="18"/>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400"/>
                                        <p:tgtEl>
                                          <p:spTgt spid="20"/>
                                        </p:tgtEl>
                                      </p:cBhvr>
                                    </p:animEffect>
                                  </p:childTnLst>
                                </p:cTn>
                              </p:par>
                              <p:par>
                                <p:cTn id="23" presetID="10" presetClass="entr" presetSubtype="0" fill="hold" grpId="0" nodeType="withEffect">
                                  <p:stCondLst>
                                    <p:cond delay="60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400"/>
                                        <p:tgtEl>
                                          <p:spTgt spid="21"/>
                                        </p:tgtEl>
                                      </p:cBhvr>
                                    </p:animEffect>
                                  </p:childTnLst>
                                </p:cTn>
                              </p:par>
                              <p:par>
                                <p:cTn id="26" presetID="10" presetClass="entr" presetSubtype="0" fill="hold" grpId="0" nodeType="withEffect">
                                  <p:stCondLst>
                                    <p:cond delay="7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400"/>
                                        <p:tgtEl>
                                          <p:spTgt spid="27"/>
                                        </p:tgtEl>
                                      </p:cBhvr>
                                    </p:animEffect>
                                  </p:childTnLst>
                                </p:cTn>
                              </p:par>
                              <p:par>
                                <p:cTn id="29" presetID="10" presetClass="entr" presetSubtype="0" fill="hold" grpId="0" nodeType="withEffect">
                                  <p:stCondLst>
                                    <p:cond delay="8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400"/>
                                        <p:tgtEl>
                                          <p:spTgt spid="28"/>
                                        </p:tgtEl>
                                      </p:cBhvr>
                                    </p:animEffect>
                                  </p:childTnLst>
                                </p:cTn>
                              </p:par>
                              <p:par>
                                <p:cTn id="32" presetID="10" presetClass="entr" presetSubtype="0" fill="hold" grpId="0" nodeType="withEffect">
                                  <p:stCondLst>
                                    <p:cond delay="9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400"/>
                                        <p:tgtEl>
                                          <p:spTgt spid="24"/>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400"/>
                                        <p:tgtEl>
                                          <p:spTgt spid="25"/>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4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37996570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bg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tx1"/>
                    </a:gs>
                    <a:gs pos="0">
                      <a:schemeClr val="tx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dirty="0"/>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3" y="2039604"/>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accent2"/>
                    </a:gs>
                    <a:gs pos="0">
                      <a:schemeClr val="accent2"/>
                    </a:gs>
                  </a:gsLst>
                  <a:lin ang="2700000" scaled="1"/>
                  <a:tileRect/>
                </a:gradFill>
                <a:latin typeface="+mn-lt"/>
              </a:defRPr>
            </a:lvl1pPr>
          </a:lstStyle>
          <a:p>
            <a:pPr marL="228556" lvl="0" indent="-22855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3" y="4246444"/>
            <a:ext cx="3940331" cy="2241523"/>
          </a:xfrm>
          <a:no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2"/>
                    </a:gs>
                    <a:gs pos="0">
                      <a:schemeClr val="accent2"/>
                    </a:gs>
                  </a:gsLst>
                  <a:lin ang="2700000" scaled="1"/>
                  <a:tileRect/>
                </a:gradFill>
                <a:latin typeface="+mj-lt"/>
              </a:defRPr>
            </a:lvl1pPr>
            <a:lvl2pPr marL="228556" indent="0">
              <a:buNone/>
              <a:defRPr/>
            </a:lvl2pPr>
          </a:lstStyle>
          <a:p>
            <a:pPr lvl="0"/>
            <a:r>
              <a:rPr lang="en-US" dirty="0"/>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1"/>
            <a:ext cx="3116388" cy="6868250"/>
          </a:xfrm>
          <a:solidFill>
            <a:schemeClr val="tx1"/>
          </a:solidFill>
          <a:effectLst>
            <a:outerShdw blurRad="190500" dist="38100" dir="2700000" algn="ctr" rotWithShape="0">
              <a:schemeClr val="bg1">
                <a:alpha val="25000"/>
              </a:schemeClr>
            </a:outerShdw>
          </a:effectLst>
        </p:spPr>
        <p:txBody>
          <a:bodyPr/>
          <a:lstStyle/>
          <a:p>
            <a:endParaRPr lang="en-US" dirty="0"/>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3"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noFill/>
          <a:ln w="22225">
            <a:solidFill>
              <a:schemeClr val="accent2"/>
            </a:solidFill>
          </a:ln>
        </p:spPr>
        <p:txBody>
          <a:bodyPr vert="horz" wrap="square" lIns="182854" tIns="182854" rIns="182854" bIns="182854" rtlCol="0" anchor="b" anchorCtr="0">
            <a:noAutofit/>
          </a:bodyPr>
          <a:lstStyle/>
          <a:p>
            <a:pPr marR="0" lvl="0" indent="0" defTabSz="932563" fontAlgn="auto">
              <a:lnSpc>
                <a:spcPct val="100000"/>
              </a:lnSpc>
              <a:spcBef>
                <a:spcPct val="20000"/>
              </a:spcBef>
              <a:spcAft>
                <a:spcPts val="0"/>
              </a:spcAft>
              <a:buClrTx/>
              <a:buSzPct val="90000"/>
              <a:buFont typeface="Wingdings" panose="05000000000000000000" pitchFamily="2" charset="2"/>
              <a:buNone/>
              <a:tabLst/>
            </a:pPr>
            <a:endParaRPr lang="en-US" sz="1100" spc="0" baseline="0" dirty="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3" y="5071298"/>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dirty="0">
                <a:gradFill flip="none" rotWithShape="1">
                  <a:gsLst>
                    <a:gs pos="82000">
                      <a:schemeClr val="accent2"/>
                    </a:gs>
                    <a:gs pos="0">
                      <a:schemeClr val="accent2"/>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3" y="5341093"/>
            <a:ext cx="1828800" cy="153888"/>
          </a:xfrm>
        </p:spPr>
        <p:txBody>
          <a:bodyPr lIns="0"/>
          <a:lstStyle>
            <a:lvl1pPr marL="0" indent="0">
              <a:spcBef>
                <a:spcPts val="0"/>
              </a:spcBef>
              <a:spcAft>
                <a:spcPts val="600"/>
              </a:spcAft>
              <a:buNone/>
              <a:defRPr sz="1000">
                <a:gradFill flip="none" rotWithShape="1">
                  <a:gsLst>
                    <a:gs pos="82000">
                      <a:schemeClr val="tx1"/>
                    </a:gs>
                    <a:gs pos="0">
                      <a:schemeClr val="tx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dirty="0"/>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3" y="4337439"/>
            <a:ext cx="18288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dirty="0">
                <a:gradFill flip="none" rotWithShape="1">
                  <a:gsLst>
                    <a:gs pos="82000">
                      <a:schemeClr val="accent2"/>
                    </a:gs>
                    <a:gs pos="0">
                      <a:schemeClr val="accent2"/>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3" y="4624250"/>
            <a:ext cx="1828800" cy="153888"/>
          </a:xfrm>
        </p:spPr>
        <p:txBody>
          <a:bodyPr lIns="0"/>
          <a:lstStyle>
            <a:lvl1pPr marL="0" indent="0">
              <a:spcBef>
                <a:spcPts val="0"/>
              </a:spcBef>
              <a:spcAft>
                <a:spcPts val="600"/>
              </a:spcAft>
              <a:buNone/>
              <a:defRPr sz="1000">
                <a:gradFill flip="none" rotWithShape="1">
                  <a:gsLst>
                    <a:gs pos="82000">
                      <a:schemeClr val="tx1"/>
                    </a:gs>
                    <a:gs pos="0">
                      <a:schemeClr val="tx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dirty="0"/>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3" y="4337439"/>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dirty="0">
                <a:gradFill flip="none" rotWithShape="1">
                  <a:gsLst>
                    <a:gs pos="82000">
                      <a:schemeClr val="accent2"/>
                    </a:gs>
                    <a:gs pos="0">
                      <a:schemeClr val="accent2"/>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3" y="4624250"/>
            <a:ext cx="1371600" cy="153888"/>
          </a:xfrm>
        </p:spPr>
        <p:txBody>
          <a:bodyPr lIns="0"/>
          <a:lstStyle>
            <a:lvl1pPr marL="0" indent="0">
              <a:spcBef>
                <a:spcPts val="0"/>
              </a:spcBef>
              <a:spcAft>
                <a:spcPts val="600"/>
              </a:spcAft>
              <a:buNone/>
              <a:defRPr sz="1000">
                <a:gradFill flip="none" rotWithShape="1">
                  <a:gsLst>
                    <a:gs pos="82000">
                      <a:schemeClr val="tx1"/>
                    </a:gs>
                    <a:gs pos="0">
                      <a:schemeClr val="tx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dirty="0"/>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3" y="5071298"/>
            <a:ext cx="1371600" cy="249299"/>
          </a:xfrm>
          <a:prstGeom prst="rect">
            <a:avLst/>
          </a:prstGeom>
          <a:noFill/>
        </p:spPr>
        <p:txBody>
          <a:bodyPr vert="horz" wrap="square" lIns="0" tIns="45713" rIns="91427" bIns="45713"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00" b="1" dirty="0">
                <a:gradFill flip="none" rotWithShape="1">
                  <a:gsLst>
                    <a:gs pos="82000">
                      <a:schemeClr val="accent2"/>
                    </a:gs>
                    <a:gs pos="0">
                      <a:schemeClr val="accent2"/>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3" y="5341093"/>
            <a:ext cx="1371600" cy="153888"/>
          </a:xfrm>
        </p:spPr>
        <p:txBody>
          <a:bodyPr lIns="0"/>
          <a:lstStyle>
            <a:lvl1pPr marL="0" indent="0">
              <a:spcBef>
                <a:spcPts val="0"/>
              </a:spcBef>
              <a:spcAft>
                <a:spcPts val="600"/>
              </a:spcAft>
              <a:buNone/>
              <a:defRPr sz="1000">
                <a:gradFill flip="none" rotWithShape="1">
                  <a:gsLst>
                    <a:gs pos="82000">
                      <a:schemeClr val="tx1"/>
                    </a:gs>
                    <a:gs pos="0">
                      <a:schemeClr val="tx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dirty="0"/>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3" y="6137116"/>
            <a:ext cx="1371600" cy="153888"/>
          </a:xfrm>
        </p:spPr>
        <p:txBody>
          <a:bodyPr lIns="0"/>
          <a:lstStyle>
            <a:lvl1pPr marL="0" indent="0">
              <a:spcBef>
                <a:spcPts val="0"/>
              </a:spcBef>
              <a:spcAft>
                <a:spcPts val="600"/>
              </a:spcAft>
              <a:buNone/>
              <a:defRPr sz="1000">
                <a:gradFill flip="none" rotWithShape="1">
                  <a:gsLst>
                    <a:gs pos="82000">
                      <a:schemeClr val="tx1"/>
                    </a:gs>
                    <a:gs pos="0">
                      <a:schemeClr val="tx1"/>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dirty="0"/>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3" y="5846714"/>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2"/>
                    </a:gs>
                    <a:gs pos="0">
                      <a:schemeClr val="accent2"/>
                    </a:gs>
                  </a:gsLst>
                  <a:lin ang="2700000" scaled="1"/>
                  <a:tileRect/>
                </a:gradFill>
              </a:defRPr>
            </a:lvl1pPr>
            <a:lvl2pPr marL="228556" indent="0">
              <a:buNone/>
              <a:defRPr>
                <a:gradFill flip="none" rotWithShape="1">
                  <a:gsLst>
                    <a:gs pos="82000">
                      <a:schemeClr val="bg1"/>
                    </a:gs>
                    <a:gs pos="0">
                      <a:schemeClr val="bg1"/>
                    </a:gs>
                  </a:gsLst>
                  <a:lin ang="2700000" scaled="1"/>
                  <a:tileRect/>
                </a:gradFill>
              </a:defRPr>
            </a:lvl2pPr>
            <a:lvl3pPr marL="457112" indent="0">
              <a:buNone/>
              <a:defRPr>
                <a:gradFill flip="none" rotWithShape="1">
                  <a:gsLst>
                    <a:gs pos="82000">
                      <a:schemeClr val="bg1"/>
                    </a:gs>
                    <a:gs pos="0">
                      <a:schemeClr val="bg1"/>
                    </a:gs>
                  </a:gsLst>
                  <a:lin ang="2700000" scaled="1"/>
                  <a:tileRect/>
                </a:gradFill>
              </a:defRPr>
            </a:lvl3pPr>
            <a:lvl4pPr marL="661861" indent="0">
              <a:buNone/>
              <a:defRPr>
                <a:gradFill flip="none" rotWithShape="1">
                  <a:gsLst>
                    <a:gs pos="82000">
                      <a:schemeClr val="bg1"/>
                    </a:gs>
                    <a:gs pos="0">
                      <a:schemeClr val="bg1"/>
                    </a:gs>
                  </a:gsLst>
                  <a:lin ang="2700000" scaled="1"/>
                  <a:tileRect/>
                </a:gradFill>
              </a:defRPr>
            </a:lvl4pPr>
            <a:lvl5pPr marL="855499" indent="0">
              <a:buNone/>
              <a:defRPr>
                <a:gradFill flip="none" rotWithShape="1">
                  <a:gsLst>
                    <a:gs pos="82000">
                      <a:schemeClr val="bg1"/>
                    </a:gs>
                    <a:gs pos="0">
                      <a:schemeClr val="bg1"/>
                    </a:gs>
                  </a:gsLst>
                  <a:lin ang="2700000" scaled="1"/>
                  <a:tileRect/>
                </a:gradFill>
              </a:defRPr>
            </a:lvl5pPr>
          </a:lstStyle>
          <a:p>
            <a:pPr lvl="0"/>
            <a:r>
              <a:rPr lang="en-US" dirty="0"/>
              <a:t>Partner placeholder</a:t>
            </a:r>
          </a:p>
        </p:txBody>
      </p:sp>
    </p:spTree>
    <p:extLst>
      <p:ext uri="{BB962C8B-B14F-4D97-AF65-F5344CB8AC3E}">
        <p14:creationId xmlns:p14="http://schemas.microsoft.com/office/powerpoint/2010/main" val="2047841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66708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image" Target="../media/image1.png"/><Relationship Id="rId4" Type="http://schemas.openxmlformats.org/officeDocument/2006/relationships/slideLayout" Target="../slideLayouts/slideLayout21.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1.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slideLayout" Target="../slideLayouts/slideLayout82.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slideLayout" Target="../slideLayouts/slideLayout85.xml"/><Relationship Id="rId47" Type="http://schemas.openxmlformats.org/officeDocument/2006/relationships/slideLayout" Target="../slideLayouts/slideLayout90.xml"/><Relationship Id="rId50" Type="http://schemas.openxmlformats.org/officeDocument/2006/relationships/slideLayout" Target="../slideLayouts/slideLayout93.xml"/><Relationship Id="rId55" Type="http://schemas.openxmlformats.org/officeDocument/2006/relationships/slideLayout" Target="../slideLayouts/slideLayout98.xml"/><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9" Type="http://schemas.openxmlformats.org/officeDocument/2006/relationships/slideLayout" Target="../slideLayouts/slideLayout72.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slideLayout" Target="../slideLayouts/slideLayout83.xml"/><Relationship Id="rId45" Type="http://schemas.openxmlformats.org/officeDocument/2006/relationships/slideLayout" Target="../slideLayouts/slideLayout88.xml"/><Relationship Id="rId53" Type="http://schemas.openxmlformats.org/officeDocument/2006/relationships/slideLayout" Target="../slideLayouts/slideLayout96.xml"/><Relationship Id="rId58" Type="http://schemas.openxmlformats.org/officeDocument/2006/relationships/image" Target="../media/image5.svg"/><Relationship Id="rId5" Type="http://schemas.openxmlformats.org/officeDocument/2006/relationships/slideLayout" Target="../slideLayouts/slideLayout48.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43" Type="http://schemas.openxmlformats.org/officeDocument/2006/relationships/slideLayout" Target="../slideLayouts/slideLayout86.xml"/><Relationship Id="rId48" Type="http://schemas.openxmlformats.org/officeDocument/2006/relationships/slideLayout" Target="../slideLayouts/slideLayout91.xml"/><Relationship Id="rId56" Type="http://schemas.openxmlformats.org/officeDocument/2006/relationships/theme" Target="../theme/theme4.xml"/><Relationship Id="rId8" Type="http://schemas.openxmlformats.org/officeDocument/2006/relationships/slideLayout" Target="../slideLayouts/slideLayout51.xml"/><Relationship Id="rId51" Type="http://schemas.openxmlformats.org/officeDocument/2006/relationships/slideLayout" Target="../slideLayouts/slideLayout94.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 Id="rId46" Type="http://schemas.openxmlformats.org/officeDocument/2006/relationships/slideLayout" Target="../slideLayouts/slideLayout89.xml"/><Relationship Id="rId59" Type="http://schemas.openxmlformats.org/officeDocument/2006/relationships/image" Target="../media/image6.emf"/><Relationship Id="rId20" Type="http://schemas.openxmlformats.org/officeDocument/2006/relationships/slideLayout" Target="../slideLayouts/slideLayout63.xml"/><Relationship Id="rId41" Type="http://schemas.openxmlformats.org/officeDocument/2006/relationships/slideLayout" Target="../slideLayouts/slideLayout84.xml"/><Relationship Id="rId54" Type="http://schemas.openxmlformats.org/officeDocument/2006/relationships/slideLayout" Target="../slideLayouts/slideLayout97.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49" Type="http://schemas.openxmlformats.org/officeDocument/2006/relationships/slideLayout" Target="../slideLayouts/slideLayout92.xml"/><Relationship Id="rId57" Type="http://schemas.openxmlformats.org/officeDocument/2006/relationships/image" Target="../media/image4.png"/><Relationship Id="rId10" Type="http://schemas.openxmlformats.org/officeDocument/2006/relationships/slideLayout" Target="../slideLayouts/slideLayout53.xml"/><Relationship Id="rId31" Type="http://schemas.openxmlformats.org/officeDocument/2006/relationships/slideLayout" Target="../slideLayouts/slideLayout74.xml"/><Relationship Id="rId44" Type="http://schemas.openxmlformats.org/officeDocument/2006/relationships/slideLayout" Target="../slideLayouts/slideLayout87.xml"/><Relationship Id="rId52" Type="http://schemas.openxmlformats.org/officeDocument/2006/relationships/slideLayout" Target="../slideLayouts/slideLayout9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image" Target="../media/image1.png"/><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theme" Target="../theme/theme5.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slideLayout" Target="../slideLayouts/slideLayout129.xml"/><Relationship Id="rId18" Type="http://schemas.openxmlformats.org/officeDocument/2006/relationships/slideLayout" Target="../slideLayouts/slideLayout134.xml"/><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slideLayout" Target="../slideLayouts/slideLayout128.xml"/><Relationship Id="rId17" Type="http://schemas.openxmlformats.org/officeDocument/2006/relationships/slideLayout" Target="../slideLayouts/slideLayout133.xml"/><Relationship Id="rId2" Type="http://schemas.openxmlformats.org/officeDocument/2006/relationships/slideLayout" Target="../slideLayouts/slideLayout118.xml"/><Relationship Id="rId16" Type="http://schemas.openxmlformats.org/officeDocument/2006/relationships/slideLayout" Target="../slideLayouts/slideLayout132.xml"/><Relationship Id="rId20" Type="http://schemas.openxmlformats.org/officeDocument/2006/relationships/image" Target="../media/image1.png"/><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5" Type="http://schemas.openxmlformats.org/officeDocument/2006/relationships/slideLayout" Target="../slideLayouts/slideLayout131.xml"/><Relationship Id="rId10" Type="http://schemas.openxmlformats.org/officeDocument/2006/relationships/slideLayout" Target="../slideLayouts/slideLayout126.xml"/><Relationship Id="rId19" Type="http://schemas.openxmlformats.org/officeDocument/2006/relationships/theme" Target="../theme/theme6.xml"/><Relationship Id="rId4" Type="http://schemas.openxmlformats.org/officeDocument/2006/relationships/slideLayout" Target="../slideLayouts/slideLayout120.xml"/><Relationship Id="rId9" Type="http://schemas.openxmlformats.org/officeDocument/2006/relationships/slideLayout" Target="../slideLayouts/slideLayout125.xml"/><Relationship Id="rId14" Type="http://schemas.openxmlformats.org/officeDocument/2006/relationships/slideLayout" Target="../slideLayouts/slideLayout1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slideLayout" Target="../slideLayouts/slideLayout147.xml"/><Relationship Id="rId18" Type="http://schemas.openxmlformats.org/officeDocument/2006/relationships/slideLayout" Target="../slideLayouts/slideLayout152.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17" Type="http://schemas.openxmlformats.org/officeDocument/2006/relationships/slideLayout" Target="../slideLayouts/slideLayout151.xml"/><Relationship Id="rId2" Type="http://schemas.openxmlformats.org/officeDocument/2006/relationships/slideLayout" Target="../slideLayouts/slideLayout136.xml"/><Relationship Id="rId16" Type="http://schemas.openxmlformats.org/officeDocument/2006/relationships/slideLayout" Target="../slideLayouts/slideLayout150.xml"/><Relationship Id="rId20" Type="http://schemas.openxmlformats.org/officeDocument/2006/relationships/image" Target="../media/image1.png"/><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5" Type="http://schemas.openxmlformats.org/officeDocument/2006/relationships/slideLayout" Target="../slideLayouts/slideLayout149.xml"/><Relationship Id="rId10" Type="http://schemas.openxmlformats.org/officeDocument/2006/relationships/slideLayout" Target="../slideLayouts/slideLayout144.xml"/><Relationship Id="rId19" Type="http://schemas.openxmlformats.org/officeDocument/2006/relationships/theme" Target="../theme/theme7.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slideLayout" Target="../slideLayouts/slideLayout14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3" Type="http://schemas.openxmlformats.org/officeDocument/2006/relationships/slideLayout" Target="../slideLayouts/slideLayout155.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2" Type="http://schemas.openxmlformats.org/officeDocument/2006/relationships/slideLayout" Target="../slideLayouts/slideLayout154.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0" Type="http://schemas.openxmlformats.org/officeDocument/2006/relationships/slideLayout" Target="../slideLayouts/slideLayout162.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9"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3143281441"/>
      </p:ext>
    </p:extLst>
  </p:cSld>
  <p:clrMap bg1="lt1" tx1="dk1" bg2="lt2" tx2="dk2" accent1="accent1" accent2="accent2" accent3="accent3" accent4="accent4" accent5="accent5" accent6="accent6" hlink="hlink" folHlink="folHlink"/>
  <p:sldLayoutIdLst>
    <p:sldLayoutId id="2147484716" r:id="rId1"/>
    <p:sldLayoutId id="2147484717" r:id="rId2"/>
    <p:sldLayoutId id="2147484727" r:id="rId3"/>
    <p:sldLayoutId id="2147485647" r:id="rId4"/>
    <p:sldLayoutId id="2147485640" r:id="rId5"/>
    <p:sldLayoutId id="2147484729" r:id="rId6"/>
    <p:sldLayoutId id="2147485644" r:id="rId7"/>
    <p:sldLayoutId id="2147484738" r:id="rId8"/>
    <p:sldLayoutId id="2147485646" r:id="rId9"/>
    <p:sldLayoutId id="2147485648" r:id="rId10"/>
    <p:sldLayoutId id="2147485649" r:id="rId11"/>
    <p:sldLayoutId id="2147485641" r:id="rId12"/>
    <p:sldLayoutId id="2147485642" r:id="rId13"/>
    <p:sldLayoutId id="2147485643" r:id="rId14"/>
    <p:sldLayoutId id="2147484746" r:id="rId15"/>
    <p:sldLayoutId id="2147484766" r:id="rId16"/>
    <p:sldLayoutId id="2147484767" r:id="rId17"/>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userDrawn="1">
          <p15:clr>
            <a:srgbClr val="F26B43"/>
          </p15:clr>
        </p15:guide>
        <p15:guide id="42" pos="7397" userDrawn="1">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1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Corporation                                                                                  								                      Microsoft Power Virtual Agents</a:t>
            </a:r>
          </a:p>
        </p:txBody>
      </p:sp>
    </p:spTree>
    <p:extLst>
      <p:ext uri="{BB962C8B-B14F-4D97-AF65-F5344CB8AC3E}">
        <p14:creationId xmlns:p14="http://schemas.microsoft.com/office/powerpoint/2010/main" val="3143281441"/>
      </p:ext>
    </p:extLst>
  </p:cSld>
  <p:clrMap bg1="lt1" tx1="dk1" bg2="lt2" tx2="dk2" accent1="accent1" accent2="accent2" accent3="accent3" accent4="accent4" accent5="accent5" accent6="accent6" hlink="hlink" folHlink="folHlink"/>
  <p:sldLayoutIdLst>
    <p:sldLayoutId id="2147485651" r:id="rId1"/>
    <p:sldLayoutId id="2147485652" r:id="rId2"/>
    <p:sldLayoutId id="2147485653" r:id="rId3"/>
    <p:sldLayoutId id="2147485654" r:id="rId4"/>
    <p:sldLayoutId id="2147485655" r:id="rId5"/>
    <p:sldLayoutId id="2147485656" r:id="rId6"/>
    <p:sldLayoutId id="2147485658" r:id="rId7"/>
    <p:sldLayoutId id="2147485659" r:id="rId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userDrawn="1">
          <p15:clr>
            <a:srgbClr val="F26B43"/>
          </p15:clr>
        </p15:guide>
        <p15:guide id="42" pos="7397" userDrawn="1">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763143672"/>
      </p:ext>
    </p:extLst>
  </p:cSld>
  <p:clrMap bg1="lt1" tx1="dk1" bg2="lt2" tx2="dk2" accent1="accent1" accent2="accent2" accent3="accent3" accent4="accent4" accent5="accent5" accent6="accent6" hlink="hlink" folHlink="folHlink"/>
  <p:sldLayoutIdLst>
    <p:sldLayoutId id="2147485661" r:id="rId1"/>
    <p:sldLayoutId id="2147485662" r:id="rId2"/>
    <p:sldLayoutId id="2147485663" r:id="rId3"/>
    <p:sldLayoutId id="2147485664" r:id="rId4"/>
    <p:sldLayoutId id="2147485665" r:id="rId5"/>
    <p:sldLayoutId id="2147485666" r:id="rId6"/>
    <p:sldLayoutId id="2147485667" r:id="rId7"/>
    <p:sldLayoutId id="2147485668" r:id="rId8"/>
    <p:sldLayoutId id="2147485669" r:id="rId9"/>
    <p:sldLayoutId id="2147485670" r:id="rId10"/>
    <p:sldLayoutId id="2147485671" r:id="rId11"/>
    <p:sldLayoutId id="2147485672" r:id="rId12"/>
    <p:sldLayoutId id="2147485673" r:id="rId13"/>
    <p:sldLayoutId id="2147485674" r:id="rId14"/>
    <p:sldLayoutId id="2147485675" r:id="rId15"/>
    <p:sldLayoutId id="2147485676" r:id="rId16"/>
    <p:sldLayoutId id="2147485677" r:id="rId17"/>
    <p:sldLayoutId id="2147485678"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p15:clr>
            <a:srgbClr val="F26B43"/>
          </p15:clr>
        </p15:guide>
        <p15:guide id="42" pos="7397">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06A64-4873-4D17-A4A1-748F87D9845E}"/>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35C7C6AB-BBA5-42D2-BCC5-60B329C1F225}"/>
                </a:ext>
              </a:extLst>
            </p:cNvPr>
            <p:cNvPicPr>
              <a:picLocks noChangeAspect="1"/>
            </p:cNvPicPr>
            <p:nvPr userDrawn="1"/>
          </p:nvPicPr>
          <p:blipFill>
            <a:blip r:embed="rId57">
              <a:extLst>
                <a:ext uri="{96DAC541-7B7A-43D3-8B79-37D633B846F1}">
                  <asvg:svgBlip xmlns:asvg="http://schemas.microsoft.com/office/drawing/2016/SVG/main" r:embed="rId58"/>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73E1D949-BE7A-4603-BC98-7ECED58816E1}"/>
                </a:ext>
              </a:extLst>
            </p:cNvPr>
            <p:cNvPicPr>
              <a:picLocks noChangeAspect="1"/>
            </p:cNvPicPr>
            <p:nvPr userDrawn="1"/>
          </p:nvPicPr>
          <p:blipFill>
            <a:blip r:embed="rId59"/>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668549365"/>
      </p:ext>
    </p:extLst>
  </p:cSld>
  <p:clrMap bg1="dk1" tx1="lt1" bg2="dk2" tx2="lt2" accent1="accent1" accent2="accent2" accent3="accent3" accent4="accent4" accent5="accent5" accent6="accent6" hlink="hlink" folHlink="folHlink"/>
  <p:sldLayoutIdLst>
    <p:sldLayoutId id="2147485699" r:id="rId1"/>
    <p:sldLayoutId id="2147485700" r:id="rId2"/>
    <p:sldLayoutId id="2147485701" r:id="rId3"/>
    <p:sldLayoutId id="2147485702" r:id="rId4"/>
    <p:sldLayoutId id="2147485703" r:id="rId5"/>
    <p:sldLayoutId id="2147485704" r:id="rId6"/>
    <p:sldLayoutId id="2147485705" r:id="rId7"/>
    <p:sldLayoutId id="2147485706" r:id="rId8"/>
    <p:sldLayoutId id="2147485707" r:id="rId9"/>
    <p:sldLayoutId id="2147485708" r:id="rId10"/>
    <p:sldLayoutId id="2147485709" r:id="rId11"/>
    <p:sldLayoutId id="2147485710" r:id="rId12"/>
    <p:sldLayoutId id="2147485711" r:id="rId13"/>
    <p:sldLayoutId id="2147485712" r:id="rId14"/>
    <p:sldLayoutId id="2147485713" r:id="rId15"/>
    <p:sldLayoutId id="2147485714" r:id="rId16"/>
    <p:sldLayoutId id="2147485715" r:id="rId17"/>
    <p:sldLayoutId id="2147485716" r:id="rId18"/>
    <p:sldLayoutId id="2147485717" r:id="rId19"/>
    <p:sldLayoutId id="2147485718" r:id="rId20"/>
    <p:sldLayoutId id="2147485719" r:id="rId21"/>
    <p:sldLayoutId id="2147485720" r:id="rId22"/>
    <p:sldLayoutId id="2147485721" r:id="rId23"/>
    <p:sldLayoutId id="2147485722" r:id="rId24"/>
    <p:sldLayoutId id="2147485723" r:id="rId25"/>
    <p:sldLayoutId id="2147485724" r:id="rId26"/>
    <p:sldLayoutId id="2147485725" r:id="rId27"/>
    <p:sldLayoutId id="2147485726" r:id="rId28"/>
    <p:sldLayoutId id="2147485727" r:id="rId29"/>
    <p:sldLayoutId id="2147485728" r:id="rId30"/>
    <p:sldLayoutId id="2147485729" r:id="rId31"/>
    <p:sldLayoutId id="2147485730" r:id="rId32"/>
    <p:sldLayoutId id="2147485731" r:id="rId33"/>
    <p:sldLayoutId id="2147485732" r:id="rId34"/>
    <p:sldLayoutId id="2147485733" r:id="rId35"/>
    <p:sldLayoutId id="2147485734" r:id="rId36"/>
    <p:sldLayoutId id="2147485735" r:id="rId37"/>
    <p:sldLayoutId id="2147485736" r:id="rId38"/>
    <p:sldLayoutId id="2147485737" r:id="rId39"/>
    <p:sldLayoutId id="2147485738" r:id="rId40"/>
    <p:sldLayoutId id="2147485739" r:id="rId41"/>
    <p:sldLayoutId id="2147485740" r:id="rId42"/>
    <p:sldLayoutId id="2147485741" r:id="rId43"/>
    <p:sldLayoutId id="2147485742" r:id="rId44"/>
    <p:sldLayoutId id="2147485743" r:id="rId45"/>
    <p:sldLayoutId id="2147485744" r:id="rId46"/>
    <p:sldLayoutId id="2147485745" r:id="rId47"/>
    <p:sldLayoutId id="2147485746" r:id="rId48"/>
    <p:sldLayoutId id="2147485747" r:id="rId49"/>
    <p:sldLayoutId id="2147485748" r:id="rId50"/>
    <p:sldLayoutId id="2147485749" r:id="rId51"/>
    <p:sldLayoutId id="2147485750" r:id="rId52"/>
    <p:sldLayoutId id="2147485751" r:id="rId53"/>
    <p:sldLayoutId id="2147485752" r:id="rId54"/>
    <p:sldLayoutId id="2147485753"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684849975"/>
      </p:ext>
    </p:extLst>
  </p:cSld>
  <p:clrMap bg1="lt1" tx1="dk1" bg2="lt2" tx2="dk2" accent1="accent1" accent2="accent2" accent3="accent3" accent4="accent4" accent5="accent5" accent6="accent6" hlink="hlink" folHlink="folHlink"/>
  <p:sldLayoutIdLst>
    <p:sldLayoutId id="2147485755" r:id="rId1"/>
    <p:sldLayoutId id="2147485756" r:id="rId2"/>
    <p:sldLayoutId id="2147485757" r:id="rId3"/>
    <p:sldLayoutId id="2147485758" r:id="rId4"/>
    <p:sldLayoutId id="2147485759" r:id="rId5"/>
    <p:sldLayoutId id="2147485760" r:id="rId6"/>
    <p:sldLayoutId id="2147485761" r:id="rId7"/>
    <p:sldLayoutId id="2147485762" r:id="rId8"/>
    <p:sldLayoutId id="2147485763" r:id="rId9"/>
    <p:sldLayoutId id="2147485764" r:id="rId10"/>
    <p:sldLayoutId id="2147485765" r:id="rId11"/>
    <p:sldLayoutId id="2147485766" r:id="rId12"/>
    <p:sldLayoutId id="2147485767" r:id="rId13"/>
    <p:sldLayoutId id="2147485768" r:id="rId14"/>
    <p:sldLayoutId id="2147485769" r:id="rId15"/>
    <p:sldLayoutId id="2147485770" r:id="rId16"/>
    <p:sldLayoutId id="2147485771" r:id="rId17"/>
    <p:sldLayoutId id="2147485772"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p15:clr>
            <a:srgbClr val="F26B43"/>
          </p15:clr>
        </p15:guide>
        <p15:guide id="42" pos="7397">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1523427014"/>
      </p:ext>
    </p:extLst>
  </p:cSld>
  <p:clrMap bg1="lt1" tx1="dk1" bg2="lt2" tx2="dk2" accent1="accent1" accent2="accent2" accent3="accent3" accent4="accent4" accent5="accent5" accent6="accent6" hlink="hlink" folHlink="folHlink"/>
  <p:sldLayoutIdLst>
    <p:sldLayoutId id="2147485774" r:id="rId1"/>
    <p:sldLayoutId id="2147485775" r:id="rId2"/>
    <p:sldLayoutId id="2147485776" r:id="rId3"/>
    <p:sldLayoutId id="2147485777" r:id="rId4"/>
    <p:sldLayoutId id="2147485778" r:id="rId5"/>
    <p:sldLayoutId id="2147485779" r:id="rId6"/>
    <p:sldLayoutId id="2147485780" r:id="rId7"/>
    <p:sldLayoutId id="2147485781" r:id="rId8"/>
    <p:sldLayoutId id="2147485782" r:id="rId9"/>
    <p:sldLayoutId id="2147485783" r:id="rId10"/>
    <p:sldLayoutId id="2147485784" r:id="rId11"/>
    <p:sldLayoutId id="2147485785" r:id="rId12"/>
    <p:sldLayoutId id="2147485786" r:id="rId13"/>
    <p:sldLayoutId id="2147485787" r:id="rId14"/>
    <p:sldLayoutId id="2147485788" r:id="rId15"/>
    <p:sldLayoutId id="2147485789" r:id="rId16"/>
    <p:sldLayoutId id="2147485790" r:id="rId17"/>
    <p:sldLayoutId id="2147485791"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p15:clr>
            <a:srgbClr val="F26B43"/>
          </p15:clr>
        </p15:guide>
        <p15:guide id="42" pos="7397">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0"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6" name="Footer Placeholder 1">
            <a:extLst>
              <a:ext uri="{FF2B5EF4-FFF2-40B4-BE49-F238E27FC236}">
                <a16:creationId xmlns:a16="http://schemas.microsoft.com/office/drawing/2014/main" id="{8BB753A0-20E3-426F-8A79-1F2448CC8130}"/>
              </a:ext>
            </a:extLst>
          </p:cNvPr>
          <p:cNvSpPr txBox="1">
            <a:spLocks/>
          </p:cNvSpPr>
          <p:nvPr userDrawn="1"/>
        </p:nvSpPr>
        <p:spPr>
          <a:xfrm>
            <a:off x="154474" y="6655059"/>
            <a:ext cx="11586711" cy="118296"/>
          </a:xfrm>
          <a:prstGeom prst="rect">
            <a:avLst/>
          </a:prstGeom>
        </p:spPr>
        <p:txBody>
          <a:bodyPr vert="horz" lIns="91440" tIns="45720" rIns="91440" bIns="45720" numCol="2" rtlCol="0" anchor="ctr"/>
          <a:lstStyle>
            <a:defPPr>
              <a:defRPr lang="en-US"/>
            </a:defPPr>
            <a:lvl1pPr marL="0" algn="l" defTabSz="914367" rtl="0" eaLnBrk="1" latinLnBrk="0" hangingPunct="1">
              <a:defRPr sz="686" kern="1200">
                <a:solidFill>
                  <a:schemeClr val="tx1">
                    <a:tint val="75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r">
              <a:tabLst>
                <a:tab pos="3373438" algn="l"/>
              </a:tabLst>
            </a:pPr>
            <a:r>
              <a:rPr lang="en-US">
                <a:solidFill>
                  <a:schemeClr val="bg1">
                    <a:lumMod val="65000"/>
                  </a:schemeClr>
                </a:solidFill>
              </a:rPr>
              <a:t>								                      Microsoft Power Virtual Agents</a:t>
            </a:r>
          </a:p>
        </p:txBody>
      </p:sp>
    </p:spTree>
    <p:extLst>
      <p:ext uri="{BB962C8B-B14F-4D97-AF65-F5344CB8AC3E}">
        <p14:creationId xmlns:p14="http://schemas.microsoft.com/office/powerpoint/2010/main" val="626311394"/>
      </p:ext>
    </p:extLst>
  </p:cSld>
  <p:clrMap bg1="lt1" tx1="dk1" bg2="lt2" tx2="dk2" accent1="accent1" accent2="accent2" accent3="accent3" accent4="accent4" accent5="accent5" accent6="accent6" hlink="hlink" folHlink="folHlink"/>
  <p:sldLayoutIdLst>
    <p:sldLayoutId id="2147485793" r:id="rId1"/>
    <p:sldLayoutId id="2147485794" r:id="rId2"/>
    <p:sldLayoutId id="2147485795" r:id="rId3"/>
    <p:sldLayoutId id="2147485796" r:id="rId4"/>
    <p:sldLayoutId id="2147485797" r:id="rId5"/>
    <p:sldLayoutId id="2147485798" r:id="rId6"/>
    <p:sldLayoutId id="2147485799" r:id="rId7"/>
    <p:sldLayoutId id="2147485800" r:id="rId8"/>
    <p:sldLayoutId id="2147485801" r:id="rId9"/>
    <p:sldLayoutId id="2147485802" r:id="rId10"/>
    <p:sldLayoutId id="2147485803" r:id="rId11"/>
    <p:sldLayoutId id="2147485804" r:id="rId12"/>
    <p:sldLayoutId id="2147485805" r:id="rId13"/>
    <p:sldLayoutId id="2147485806" r:id="rId14"/>
    <p:sldLayoutId id="2147485807" r:id="rId15"/>
    <p:sldLayoutId id="2147485808" r:id="rId16"/>
    <p:sldLayoutId id="2147485809" r:id="rId17"/>
    <p:sldLayoutId id="2147485810" r:id="rId18"/>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83">
          <p15:clr>
            <a:srgbClr val="F26B43"/>
          </p15:clr>
        </p15:guide>
        <p15:guide id="42" pos="7397">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2354527"/>
      </p:ext>
    </p:extLst>
  </p:cSld>
  <p:clrMap bg1="dk1" tx1="lt1" bg2="dk2" tx2="lt2" accent1="accent1" accent2="accent2" accent3="accent3" accent4="accent4" accent5="accent5" accent6="accent6" hlink="hlink" folHlink="folHlink"/>
  <p:sldLayoutIdLst>
    <p:sldLayoutId id="2147485812" r:id="rId1"/>
    <p:sldLayoutId id="2147485813" r:id="rId2"/>
    <p:sldLayoutId id="2147485814" r:id="rId3"/>
    <p:sldLayoutId id="2147485815" r:id="rId4"/>
    <p:sldLayoutId id="2147485816" r:id="rId5"/>
    <p:sldLayoutId id="2147485817" r:id="rId6"/>
    <p:sldLayoutId id="2147485818" r:id="rId7"/>
    <p:sldLayoutId id="2147485819" r:id="rId8"/>
    <p:sldLayoutId id="2147485820" r:id="rId9"/>
    <p:sldLayoutId id="2147485821" r:id="rId10"/>
    <p:sldLayoutId id="2147485822" r:id="rId11"/>
    <p:sldLayoutId id="2147485823" r:id="rId12"/>
    <p:sldLayoutId id="2147485824" r:id="rId13"/>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35.wmf"/></Relationships>
</file>

<file path=ppt/slides/_rels/slide12.xml.rels><?xml version="1.0" encoding="UTF-8" standalone="yes"?>
<Relationships xmlns="http://schemas.openxmlformats.org/package/2006/relationships"><Relationship Id="rId3" Type="http://schemas.openxmlformats.org/officeDocument/2006/relationships/hyperlink" Target="https://powerva.microsoft.com/"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wmf"/><Relationship Id="rId4" Type="http://schemas.openxmlformats.org/officeDocument/2006/relationships/image" Target="../media/image41.wmf"/></Relationships>
</file>

<file path=ppt/slides/_rels/slide16.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8" Type="http://schemas.openxmlformats.org/officeDocument/2006/relationships/hyperlink" Target="https://docs.microsoft.com/en-us/power-virtual-agents/analytics-summary#escalation-rate-drivers-chart" TargetMode="External"/><Relationship Id="rId3" Type="http://schemas.openxmlformats.org/officeDocument/2006/relationships/hyperlink" Target="https://docs.microsoft.com/en-us/power-virtual-agents/analytics-summary" TargetMode="External"/><Relationship Id="rId7" Type="http://schemas.openxmlformats.org/officeDocument/2006/relationships/hyperlink" Target="https://docs.microsoft.com/en-us/power-virtual-agents/analytics-summary#resolution-rate-drivers-chart" TargetMode="External"/><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hyperlink" Target="https://docs.microsoft.com/en-us/power-virtual-agents/analytics-summary#session-outcomes-over-time-chart" TargetMode="External"/><Relationship Id="rId5" Type="http://schemas.openxmlformats.org/officeDocument/2006/relationships/hyperlink" Target="https://docs.microsoft.com/en-us/power-virtual-agents/analytics-summary#engagement-over-time-chart" TargetMode="External"/><Relationship Id="rId10" Type="http://schemas.openxmlformats.org/officeDocument/2006/relationships/image" Target="../media/image49.png"/><Relationship Id="rId4" Type="http://schemas.openxmlformats.org/officeDocument/2006/relationships/image" Target="../media/image48.wmf"/><Relationship Id="rId9" Type="http://schemas.openxmlformats.org/officeDocument/2006/relationships/hyperlink" Target="https://docs.microsoft.com/en-us/power-virtual-agents/analytics-summary#abandon-rate-drivers-chart"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53.wmf"/><Relationship Id="rId5" Type="http://schemas.openxmlformats.org/officeDocument/2006/relationships/image" Target="../media/image52.wmf"/><Relationship Id="rId4" Type="http://schemas.openxmlformats.org/officeDocument/2006/relationships/image" Target="../media/image51.w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25.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hyperlink" Target="https://aka.ms/PVAinaDayPackag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64.svg"/></Relationships>
</file>

<file path=ppt/slides/_rels/slide33.x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7.xml"/></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19.xml"/></Relationships>
</file>

<file path=ppt/slides/_rels/slide37.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notesSlide" Target="../notesSlides/notesSlide29.xml"/><Relationship Id="rId1" Type="http://schemas.openxmlformats.org/officeDocument/2006/relationships/slideLayout" Target="../slideLayouts/slideLayout119.xml"/><Relationship Id="rId4" Type="http://schemas.openxmlformats.org/officeDocument/2006/relationships/image" Target="../media/image70.emf"/></Relationships>
</file>

<file path=ppt/slides/_rels/slide38.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30.xml"/><Relationship Id="rId1" Type="http://schemas.openxmlformats.org/officeDocument/2006/relationships/slideLayout" Target="../slideLayouts/slideLayout119.xml"/></Relationships>
</file>

<file path=ppt/slides/_rels/slide39.xml.rels><?xml version="1.0" encoding="UTF-8" standalone="yes"?>
<Relationships xmlns="http://schemas.openxmlformats.org/package/2006/relationships"><Relationship Id="rId3" Type="http://schemas.openxmlformats.org/officeDocument/2006/relationships/image" Target="../media/image71.wmf"/><Relationship Id="rId2" Type="http://schemas.openxmlformats.org/officeDocument/2006/relationships/notesSlide" Target="../notesSlides/notesSlide31.xml"/><Relationship Id="rId1" Type="http://schemas.openxmlformats.org/officeDocument/2006/relationships/slideLayout" Target="../slideLayouts/slideLayout119.xml"/><Relationship Id="rId4" Type="http://schemas.openxmlformats.org/officeDocument/2006/relationships/image" Target="../media/image7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32.xml"/><Relationship Id="rId1" Type="http://schemas.openxmlformats.org/officeDocument/2006/relationships/slideLayout" Target="../slideLayouts/slideLayout119.xml"/><Relationship Id="rId5" Type="http://schemas.openxmlformats.org/officeDocument/2006/relationships/image" Target="../media/image70.emf"/><Relationship Id="rId4" Type="http://schemas.openxmlformats.org/officeDocument/2006/relationships/image" Target="../media/image71.wmf"/></Relationships>
</file>

<file path=ppt/slides/_rels/slide41.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33.xml"/><Relationship Id="rId1" Type="http://schemas.openxmlformats.org/officeDocument/2006/relationships/slideLayout" Target="../slideLayouts/slideLayout119.xml"/><Relationship Id="rId6" Type="http://schemas.openxmlformats.org/officeDocument/2006/relationships/hyperlink" Target="https://acount.live.com/password/reset" TargetMode="External"/><Relationship Id="rId5" Type="http://schemas.openxmlformats.org/officeDocument/2006/relationships/hyperlink" Target="https://account.live.com/password/reset" TargetMode="External"/><Relationship Id="rId4" Type="http://schemas.openxmlformats.org/officeDocument/2006/relationships/image" Target="../media/image71.wmf"/></Relationships>
</file>

<file path=ppt/slides/_rels/slide4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wmf"/><Relationship Id="rId1" Type="http://schemas.openxmlformats.org/officeDocument/2006/relationships/slideLayout" Target="../slideLayouts/slideLayout119.xml"/></Relationships>
</file>

<file path=ppt/slides/_rels/slide43.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70.emf"/><Relationship Id="rId1" Type="http://schemas.openxmlformats.org/officeDocument/2006/relationships/slideLayout" Target="../slideLayouts/slideLayout119.xml"/><Relationship Id="rId4" Type="http://schemas.openxmlformats.org/officeDocument/2006/relationships/image" Target="../media/image73.wmf"/></Relationships>
</file>

<file path=ppt/slides/_rels/slide44.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wmf"/><Relationship Id="rId1" Type="http://schemas.openxmlformats.org/officeDocument/2006/relationships/slideLayout" Target="../slideLayouts/slideLayout119.xml"/></Relationships>
</file>

<file path=ppt/slides/_rels/slide45.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hyperlink" Target="http://www.hemingwayapp.com/" TargetMode="External"/><Relationship Id="rId1" Type="http://schemas.openxmlformats.org/officeDocument/2006/relationships/slideLayout" Target="../slideLayouts/slideLayout119.xml"/><Relationship Id="rId4" Type="http://schemas.openxmlformats.org/officeDocument/2006/relationships/image" Target="../media/image70.emf"/></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33.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1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5.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51.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8" Type="http://schemas.openxmlformats.org/officeDocument/2006/relationships/image" Target="../media/image86.wmf"/><Relationship Id="rId3" Type="http://schemas.openxmlformats.org/officeDocument/2006/relationships/image" Target="../media/image81.wmf"/><Relationship Id="rId7" Type="http://schemas.openxmlformats.org/officeDocument/2006/relationships/image" Target="../media/image85.wmf"/><Relationship Id="rId2" Type="http://schemas.openxmlformats.org/officeDocument/2006/relationships/notesSlide" Target="../notesSlides/notesSlide41.xml"/><Relationship Id="rId1" Type="http://schemas.openxmlformats.org/officeDocument/2006/relationships/slideLayout" Target="../slideLayouts/slideLayout151.xml"/><Relationship Id="rId6" Type="http://schemas.openxmlformats.org/officeDocument/2006/relationships/image" Target="../media/image84.wmf"/><Relationship Id="rId5" Type="http://schemas.openxmlformats.org/officeDocument/2006/relationships/image" Target="../media/image83.wmf"/><Relationship Id="rId4" Type="http://schemas.openxmlformats.org/officeDocument/2006/relationships/image" Target="../media/image82.w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137.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150.xml"/><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46.xml"/><Relationship Id="rId1" Type="http://schemas.openxmlformats.org/officeDocument/2006/relationships/slideLayout" Target="../slideLayouts/slideLayout16.xml"/><Relationship Id="rId5" Type="http://schemas.openxmlformats.org/officeDocument/2006/relationships/image" Target="../media/image93.png"/><Relationship Id="rId4"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47.xml"/><Relationship Id="rId1" Type="http://schemas.openxmlformats.org/officeDocument/2006/relationships/slideLayout" Target="../slideLayouts/slideLayout16.xml"/><Relationship Id="rId5" Type="http://schemas.openxmlformats.org/officeDocument/2006/relationships/image" Target="../media/image95.png"/><Relationship Id="rId4" Type="http://schemas.openxmlformats.org/officeDocument/2006/relationships/image" Target="../media/image94.png"/></Relationships>
</file>

<file path=ppt/slides/_rels/slide69.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48.xml"/><Relationship Id="rId1" Type="http://schemas.openxmlformats.org/officeDocument/2006/relationships/slideLayout" Target="../slideLayouts/slideLayout16.xml"/><Relationship Id="rId5" Type="http://schemas.openxmlformats.org/officeDocument/2006/relationships/image" Target="../media/image97.pn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notesSlide" Target="../notesSlides/notesSlide49.xml"/><Relationship Id="rId1" Type="http://schemas.openxmlformats.org/officeDocument/2006/relationships/slideLayout" Target="../slideLayouts/slideLayout16.xml"/><Relationship Id="rId5" Type="http://schemas.openxmlformats.org/officeDocument/2006/relationships/image" Target="../media/image99.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1.xml"/><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103.png"/></Relationships>
</file>

<file path=ppt/slides/_rels/slide7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5.xml"/><Relationship Id="rId1" Type="http://schemas.openxmlformats.org/officeDocument/2006/relationships/slideLayout" Target="../slideLayouts/slideLayout15.xml"/><Relationship Id="rId4" Type="http://schemas.openxmlformats.org/officeDocument/2006/relationships/image" Target="../media/image106.png"/></Relationships>
</file>

<file path=ppt/slides/_rels/slide78.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108.png"/></Relationships>
</file>

<file path=ppt/slides/_rels/slide79.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notesSlide" Target="../notesSlides/notesSlide57.xml"/><Relationship Id="rId1" Type="http://schemas.openxmlformats.org/officeDocument/2006/relationships/slideLayout" Target="../slideLayouts/slideLayout16.xml"/><Relationship Id="rId5" Type="http://schemas.openxmlformats.org/officeDocument/2006/relationships/image" Target="../media/image111.wmf"/><Relationship Id="rId4" Type="http://schemas.openxmlformats.org/officeDocument/2006/relationships/image" Target="../media/image110.w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8.xml"/><Relationship Id="rId1" Type="http://schemas.openxmlformats.org/officeDocument/2006/relationships/slideLayout" Target="../slideLayouts/slideLayout16.xml"/><Relationship Id="rId5" Type="http://schemas.openxmlformats.org/officeDocument/2006/relationships/image" Target="../media/image114.png"/><Relationship Id="rId4" Type="http://schemas.openxmlformats.org/officeDocument/2006/relationships/image" Target="../media/image113.png"/></Relationships>
</file>

<file path=ppt/slides/_rels/slide8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wmf"/><Relationship Id="rId7" Type="http://schemas.openxmlformats.org/officeDocument/2006/relationships/image" Target="../media/image119.png"/><Relationship Id="rId12" Type="http://schemas.openxmlformats.org/officeDocument/2006/relationships/image" Target="../media/image124.wmf"/><Relationship Id="rId2" Type="http://schemas.openxmlformats.org/officeDocument/2006/relationships/notesSlide" Target="../notesSlides/notesSlide59.xml"/><Relationship Id="rId1" Type="http://schemas.openxmlformats.org/officeDocument/2006/relationships/slideLayout" Target="../slideLayouts/slideLayout16.xml"/><Relationship Id="rId6" Type="http://schemas.openxmlformats.org/officeDocument/2006/relationships/image" Target="../media/image118.wmf"/><Relationship Id="rId11" Type="http://schemas.openxmlformats.org/officeDocument/2006/relationships/image" Target="../media/image123.wmf"/><Relationship Id="rId5" Type="http://schemas.openxmlformats.org/officeDocument/2006/relationships/image" Target="../media/image117.wmf"/><Relationship Id="rId10" Type="http://schemas.openxmlformats.org/officeDocument/2006/relationships/image" Target="../media/image122.png"/><Relationship Id="rId4" Type="http://schemas.openxmlformats.org/officeDocument/2006/relationships/image" Target="../media/image116.wmf"/><Relationship Id="rId9" Type="http://schemas.openxmlformats.org/officeDocument/2006/relationships/image" Target="../media/image121.png"/></Relationships>
</file>

<file path=ppt/slides/_rels/slide82.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60.xml"/><Relationship Id="rId1" Type="http://schemas.openxmlformats.org/officeDocument/2006/relationships/slideLayout" Target="../slideLayouts/slideLayout16.xml"/><Relationship Id="rId4" Type="http://schemas.openxmlformats.org/officeDocument/2006/relationships/image" Target="../media/image127.wmf"/></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8" Type="http://schemas.openxmlformats.org/officeDocument/2006/relationships/hyperlink" Target="https://powervirtualagents.microsoft.com/en-us/roadmap/" TargetMode="External"/><Relationship Id="rId3" Type="http://schemas.openxmlformats.org/officeDocument/2006/relationships/hyperlink" Target="https://powerplatform.microsoft.com/en-us/?ef_id=83eca4559cbb1d943fa2fbe32bf72245:G:s&amp;OCID=AID2100430_SEM_83eca4559cbb1d943fa2fbe32bf72245:G:s&amp;msclkid=83eca4559cbb1d943fa2fbe32bf72245" TargetMode="External"/><Relationship Id="rId7" Type="http://schemas.openxmlformats.org/officeDocument/2006/relationships/hyperlink" Target="https://powervirtualagents.microsoft.com/en-us/blog/category/powervirtualagents/" TargetMode="External"/><Relationship Id="rId12" Type="http://schemas.openxmlformats.org/officeDocument/2006/relationships/image" Target="../media/image129.svg"/><Relationship Id="rId2" Type="http://schemas.openxmlformats.org/officeDocument/2006/relationships/notesSlide" Target="../notesSlides/notesSlide62.xml"/><Relationship Id="rId1" Type="http://schemas.openxmlformats.org/officeDocument/2006/relationships/slideLayout" Target="../slideLayouts/slideLayout16.xml"/><Relationship Id="rId6" Type="http://schemas.openxmlformats.org/officeDocument/2006/relationships/hyperlink" Target="https://docs.microsoft.com/power-virtual-agents" TargetMode="External"/><Relationship Id="rId11" Type="http://schemas.openxmlformats.org/officeDocument/2006/relationships/image" Target="../media/image128.png"/><Relationship Id="rId5" Type="http://schemas.openxmlformats.org/officeDocument/2006/relationships/hyperlink" Target="https://powervirtualagents.microsoft.com/" TargetMode="External"/><Relationship Id="rId10" Type="http://schemas.openxmlformats.org/officeDocument/2006/relationships/hyperlink" Target="https://aka.ms/pva_forum" TargetMode="External"/><Relationship Id="rId4" Type="http://schemas.openxmlformats.org/officeDocument/2006/relationships/hyperlink" Target="https://powerusers.microsoft.com/t5/Power-Virtual-Agents-Forum/bd-p/10292019" TargetMode="External"/><Relationship Id="rId9" Type="http://schemas.openxmlformats.org/officeDocument/2006/relationships/hyperlink" Target="https://customers.microsoft.com/en-us/search?sq=%22Power%20Virtual%20Agents%22&amp;ff=&amp;p=0&amp;so=story_publish_date%20desc"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5A7097-F128-44C8-9EE0-1A9AAF0AF864}"/>
              </a:ext>
            </a:extLst>
          </p:cNvPr>
          <p:cNvSpPr>
            <a:spLocks noGrp="1"/>
          </p:cNvSpPr>
          <p:nvPr>
            <p:ph type="title"/>
          </p:nvPr>
        </p:nvSpPr>
        <p:spPr>
          <a:xfrm>
            <a:off x="430205" y="1944031"/>
            <a:ext cx="9630389" cy="1793104"/>
          </a:xfrm>
        </p:spPr>
        <p:txBody>
          <a:bodyPr anchor="t"/>
          <a:lstStyle/>
          <a:p>
            <a:r>
              <a:rPr lang="en-US" sz="4700" dirty="0">
                <a:cs typeface="Segoe UI"/>
              </a:rPr>
              <a:t>Microsoft </a:t>
            </a:r>
            <a:br>
              <a:rPr lang="en-US" sz="4700" dirty="0">
                <a:cs typeface="Segoe UI"/>
              </a:rPr>
            </a:br>
            <a:r>
              <a:rPr lang="en-US" sz="4700" dirty="0">
                <a:cs typeface="Segoe UI"/>
              </a:rPr>
              <a:t>Power Virtual Agents </a:t>
            </a:r>
            <a:br>
              <a:rPr lang="en-US" sz="4700" dirty="0">
                <a:cs typeface="Segoe UI"/>
              </a:rPr>
            </a:br>
            <a:r>
              <a:rPr lang="en-US" sz="4700" dirty="0">
                <a:cs typeface="Segoe UI"/>
              </a:rPr>
              <a:t>in a Day - Preview</a:t>
            </a:r>
            <a:endParaRPr lang="en-US" dirty="0"/>
          </a:p>
        </p:txBody>
      </p:sp>
      <p:sp>
        <p:nvSpPr>
          <p:cNvPr id="6" name="Text Placeholder 5">
            <a:extLst>
              <a:ext uri="{FF2B5EF4-FFF2-40B4-BE49-F238E27FC236}">
                <a16:creationId xmlns:a16="http://schemas.microsoft.com/office/drawing/2014/main" id="{1F82CCB8-E5A3-41D5-B56D-8990E202137D}"/>
              </a:ext>
            </a:extLst>
          </p:cNvPr>
          <p:cNvSpPr>
            <a:spLocks noGrp="1"/>
          </p:cNvSpPr>
          <p:nvPr>
            <p:ph type="body" sz="quarter" idx="16"/>
          </p:nvPr>
        </p:nvSpPr>
        <p:spPr>
          <a:xfrm>
            <a:off x="451549" y="4027974"/>
            <a:ext cx="9609045" cy="430887"/>
          </a:xfrm>
        </p:spPr>
        <p:txBody>
          <a:bodyPr/>
          <a:lstStyle/>
          <a:p>
            <a:r>
              <a:rPr lang="en-US" dirty="0"/>
              <a:t>Speaker Name</a:t>
            </a:r>
          </a:p>
        </p:txBody>
      </p:sp>
    </p:spTree>
    <p:extLst>
      <p:ext uri="{BB962C8B-B14F-4D97-AF65-F5344CB8AC3E}">
        <p14:creationId xmlns:p14="http://schemas.microsoft.com/office/powerpoint/2010/main" val="401307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2048A57-BB4B-4767-AEA9-E39971AE17B6}"/>
              </a:ext>
              <a:ext uri="{C183D7F6-B498-43B3-948B-1728B52AA6E4}">
                <adec:decorative xmlns:adec="http://schemas.microsoft.com/office/drawing/2017/decorative" val="1"/>
              </a:ext>
            </a:extLst>
          </p:cNvPr>
          <p:cNvGrpSpPr/>
          <p:nvPr/>
        </p:nvGrpSpPr>
        <p:grpSpPr>
          <a:xfrm>
            <a:off x="0" y="5658770"/>
            <a:ext cx="1276470" cy="1199230"/>
            <a:chOff x="0" y="5658770"/>
            <a:chExt cx="1276470" cy="1199230"/>
          </a:xfrm>
        </p:grpSpPr>
        <p:sp>
          <p:nvSpPr>
            <p:cNvPr id="93" name="Freeform: Shape 92">
              <a:extLst>
                <a:ext uri="{FF2B5EF4-FFF2-40B4-BE49-F238E27FC236}">
                  <a16:creationId xmlns:a16="http://schemas.microsoft.com/office/drawing/2014/main" id="{E921873B-3C97-4A7B-AC0C-DF767D85B33C}"/>
                </a:ext>
              </a:extLst>
            </p:cNvPr>
            <p:cNvSpPr/>
            <p:nvPr/>
          </p:nvSpPr>
          <p:spPr bwMode="auto">
            <a:xfrm>
              <a:off x="0" y="5658770"/>
              <a:ext cx="1276470" cy="1199230"/>
            </a:xfrm>
            <a:custGeom>
              <a:avLst/>
              <a:gdLst>
                <a:gd name="connsiteX0" fmla="*/ 0 w 1276470"/>
                <a:gd name="connsiteY0" fmla="*/ 0 h 1199230"/>
                <a:gd name="connsiteX1" fmla="*/ 1276470 w 1276470"/>
                <a:gd name="connsiteY1" fmla="*/ 1199230 h 1199230"/>
                <a:gd name="connsiteX2" fmla="*/ 0 w 1276470"/>
                <a:gd name="connsiteY2" fmla="*/ 1199230 h 1199230"/>
              </a:gdLst>
              <a:ahLst/>
              <a:cxnLst>
                <a:cxn ang="0">
                  <a:pos x="connsiteX0" y="connsiteY0"/>
                </a:cxn>
                <a:cxn ang="0">
                  <a:pos x="connsiteX1" y="connsiteY1"/>
                </a:cxn>
                <a:cxn ang="0">
                  <a:pos x="connsiteX2" y="connsiteY2"/>
                </a:cxn>
              </a:cxnLst>
              <a:rect l="l" t="t" r="r" b="b"/>
              <a:pathLst>
                <a:path w="1276470" h="1199230">
                  <a:moveTo>
                    <a:pt x="0" y="0"/>
                  </a:moveTo>
                  <a:lnTo>
                    <a:pt x="1276470" y="1199230"/>
                  </a:lnTo>
                  <a:lnTo>
                    <a:pt x="0" y="1199230"/>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622195C3-B128-4EDE-8B51-0414CF94A396}"/>
                </a:ext>
              </a:extLst>
            </p:cNvPr>
            <p:cNvSpPr/>
            <p:nvPr/>
          </p:nvSpPr>
          <p:spPr bwMode="auto">
            <a:xfrm>
              <a:off x="0" y="6126689"/>
              <a:ext cx="1058200" cy="731311"/>
            </a:xfrm>
            <a:custGeom>
              <a:avLst/>
              <a:gdLst>
                <a:gd name="connsiteX0" fmla="*/ 279784 w 1058200"/>
                <a:gd name="connsiteY0" fmla="*/ 0 h 731311"/>
                <a:gd name="connsiteX1" fmla="*/ 1058200 w 1058200"/>
                <a:gd name="connsiteY1" fmla="*/ 731311 h 731311"/>
                <a:gd name="connsiteX2" fmla="*/ 0 w 1058200"/>
                <a:gd name="connsiteY2" fmla="*/ 731311 h 731311"/>
                <a:gd name="connsiteX3" fmla="*/ 0 w 1058200"/>
                <a:gd name="connsiteY3" fmla="*/ 279783 h 731311"/>
              </a:gdLst>
              <a:ahLst/>
              <a:cxnLst>
                <a:cxn ang="0">
                  <a:pos x="connsiteX0" y="connsiteY0"/>
                </a:cxn>
                <a:cxn ang="0">
                  <a:pos x="connsiteX1" y="connsiteY1"/>
                </a:cxn>
                <a:cxn ang="0">
                  <a:pos x="connsiteX2" y="connsiteY2"/>
                </a:cxn>
                <a:cxn ang="0">
                  <a:pos x="connsiteX3" y="connsiteY3"/>
                </a:cxn>
              </a:cxnLst>
              <a:rect l="l" t="t" r="r" b="b"/>
              <a:pathLst>
                <a:path w="1058200" h="731311">
                  <a:moveTo>
                    <a:pt x="279784" y="0"/>
                  </a:moveTo>
                  <a:lnTo>
                    <a:pt x="1058200" y="731311"/>
                  </a:lnTo>
                  <a:lnTo>
                    <a:pt x="0" y="731311"/>
                  </a:lnTo>
                  <a:lnTo>
                    <a:pt x="0" y="279783"/>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7A1D3B00-E4CC-48D8-B374-97409A390157}"/>
              </a:ext>
            </a:extLst>
          </p:cNvPr>
          <p:cNvSpPr>
            <a:spLocks noGrp="1"/>
          </p:cNvSpPr>
          <p:nvPr>
            <p:ph type="title"/>
          </p:nvPr>
        </p:nvSpPr>
        <p:spPr/>
        <p:txBody>
          <a:bodyPr/>
          <a:lstStyle/>
          <a:p>
            <a:r>
              <a:rPr lang="en-US"/>
              <a:t>PVA Information Architecture</a:t>
            </a:r>
          </a:p>
        </p:txBody>
      </p:sp>
      <p:sp>
        <p:nvSpPr>
          <p:cNvPr id="27" name="Rectangle: Rounded Corners 26">
            <a:extLst>
              <a:ext uri="{FF2B5EF4-FFF2-40B4-BE49-F238E27FC236}">
                <a16:creationId xmlns:a16="http://schemas.microsoft.com/office/drawing/2014/main" id="{5B68B680-2FFB-4655-988E-21EC96B5761B}"/>
              </a:ext>
              <a:ext uri="{C183D7F6-B498-43B3-948B-1728B52AA6E4}">
                <adec:decorative xmlns:adec="http://schemas.microsoft.com/office/drawing/2017/decorative" val="1"/>
              </a:ext>
            </a:extLst>
          </p:cNvPr>
          <p:cNvSpPr/>
          <p:nvPr/>
        </p:nvSpPr>
        <p:spPr>
          <a:xfrm>
            <a:off x="457200" y="1154660"/>
            <a:ext cx="11277600" cy="4912312"/>
          </a:xfrm>
          <a:prstGeom prst="roundRect">
            <a:avLst>
              <a:gd name="adj" fmla="val 494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101DD45C-7046-4471-B98F-F8876F95B7CA}"/>
              </a:ext>
            </a:extLst>
          </p:cNvPr>
          <p:cNvSpPr txBox="1"/>
          <p:nvPr/>
        </p:nvSpPr>
        <p:spPr>
          <a:xfrm>
            <a:off x="4092946" y="1175927"/>
            <a:ext cx="399584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a:ea typeface="+mn-ea"/>
                <a:cs typeface="+mn-cs"/>
              </a:rPr>
              <a:t>Microsoft </a:t>
            </a:r>
            <a:r>
              <a:rPr kumimoji="0" lang="en-US" sz="1800" b="0" i="0" u="none" strike="noStrike" kern="1200" cap="none" spc="0" normalizeH="0" baseline="0" noProof="0" dirty="0" err="1">
                <a:ln>
                  <a:noFill/>
                </a:ln>
                <a:solidFill>
                  <a:srgbClr val="3C3C41"/>
                </a:solidFill>
                <a:effectLst/>
                <a:uLnTx/>
                <a:uFillTx/>
                <a:latin typeface="Segoe UI Semibold"/>
                <a:ea typeface="+mn-ea"/>
                <a:cs typeface="+mn-cs"/>
              </a:rPr>
              <a:t>Dataverse</a:t>
            </a:r>
            <a:r>
              <a:rPr kumimoji="0" lang="en-US" sz="1800" b="0" i="0" u="none" strike="noStrike" kern="1200" cap="none" spc="0" normalizeH="0" baseline="0" noProof="0" dirty="0">
                <a:ln>
                  <a:noFill/>
                </a:ln>
                <a:solidFill>
                  <a:srgbClr val="3C3C41"/>
                </a:solidFill>
                <a:effectLst/>
                <a:uLnTx/>
                <a:uFillTx/>
                <a:latin typeface="Segoe UI Semibold"/>
                <a:ea typeface="+mn-ea"/>
                <a:cs typeface="+mn-cs"/>
              </a:rPr>
              <a:t> Environment</a:t>
            </a:r>
          </a:p>
        </p:txBody>
      </p:sp>
      <p:sp>
        <p:nvSpPr>
          <p:cNvPr id="36" name="Rectangle: Rounded Corners 35">
            <a:extLst>
              <a:ext uri="{FF2B5EF4-FFF2-40B4-BE49-F238E27FC236}">
                <a16:creationId xmlns:a16="http://schemas.microsoft.com/office/drawing/2014/main" id="{87544F3B-7214-4BDE-AEDD-367C4BD4520D}"/>
              </a:ext>
              <a:ext uri="{C183D7F6-B498-43B3-948B-1728B52AA6E4}">
                <adec:decorative xmlns:adec="http://schemas.microsoft.com/office/drawing/2017/decorative" val="1"/>
              </a:ext>
            </a:extLst>
          </p:cNvPr>
          <p:cNvSpPr/>
          <p:nvPr/>
        </p:nvSpPr>
        <p:spPr>
          <a:xfrm>
            <a:off x="580757" y="1625601"/>
            <a:ext cx="11020219" cy="4267200"/>
          </a:xfrm>
          <a:prstGeom prst="roundRect">
            <a:avLst>
              <a:gd name="adj" fmla="val 5526"/>
            </a:avLst>
          </a:prstGeom>
          <a:solidFill>
            <a:srgbClr val="0B55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945FA146-40AD-4079-BDFA-B3C69DCDAF25}"/>
              </a:ext>
            </a:extLst>
          </p:cNvPr>
          <p:cNvSpPr txBox="1"/>
          <p:nvPr/>
        </p:nvSpPr>
        <p:spPr>
          <a:xfrm>
            <a:off x="915990" y="1687104"/>
            <a:ext cx="5198218" cy="46166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PVA BOT </a:t>
            </a:r>
            <a:r>
              <a:rPr kumimoji="0" lang="en-US" sz="1200" b="0" i="0" u="none" strike="noStrike" kern="1200" cap="none" spc="0" normalizeH="0" baseline="0" noProof="0" dirty="0">
                <a:ln>
                  <a:noFill/>
                </a:ln>
                <a:solidFill>
                  <a:srgbClr val="FFFFFF"/>
                </a:solidFill>
                <a:effectLst/>
                <a:uLnTx/>
                <a:uFillTx/>
                <a:latin typeface="Segoe UI"/>
                <a:ea typeface="+mn-ea"/>
                <a:cs typeface="+mn-cs"/>
              </a:rPr>
              <a:t>(0, 1 or more bots in an environment)</a:t>
            </a:r>
            <a:endParaRPr kumimoji="0" lang="en-US" sz="11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Rectangle: Rounded Corners 37">
            <a:extLst>
              <a:ext uri="{FF2B5EF4-FFF2-40B4-BE49-F238E27FC236}">
                <a16:creationId xmlns:a16="http://schemas.microsoft.com/office/drawing/2014/main" id="{688AE799-FEB5-4D2F-A691-82284B73E7F9}"/>
              </a:ext>
              <a:ext uri="{C183D7F6-B498-43B3-948B-1728B52AA6E4}">
                <adec:decorative xmlns:adec="http://schemas.microsoft.com/office/drawing/2017/decorative" val="1"/>
              </a:ext>
            </a:extLst>
          </p:cNvPr>
          <p:cNvSpPr/>
          <p:nvPr/>
        </p:nvSpPr>
        <p:spPr>
          <a:xfrm>
            <a:off x="714273" y="2296328"/>
            <a:ext cx="5632608" cy="3486935"/>
          </a:xfrm>
          <a:prstGeom prst="roundRect">
            <a:avLst>
              <a:gd name="adj" fmla="val 3871"/>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AC0F6E4A-074E-4545-AEC9-76EEC7855A31}"/>
              </a:ext>
            </a:extLst>
          </p:cNvPr>
          <p:cNvSpPr txBox="1"/>
          <p:nvPr/>
        </p:nvSpPr>
        <p:spPr>
          <a:xfrm>
            <a:off x="828453" y="2437401"/>
            <a:ext cx="5305978"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User Topics </a:t>
            </a:r>
            <a:r>
              <a:rPr kumimoji="0" lang="en-US" sz="1200" b="0" i="0" u="none" strike="noStrike" kern="1200" cap="none" spc="0" normalizeH="0" baseline="0" noProof="0" dirty="0">
                <a:ln>
                  <a:noFill/>
                </a:ln>
                <a:solidFill>
                  <a:srgbClr val="3C3C41"/>
                </a:solidFill>
                <a:effectLst/>
                <a:uLnTx/>
                <a:uFillTx/>
                <a:latin typeface="Segoe UI"/>
                <a:ea typeface="+mn-ea"/>
                <a:cs typeface="+mn-cs"/>
              </a:rPr>
              <a:t>(1 or more in a bot) </a:t>
            </a:r>
          </a:p>
        </p:txBody>
      </p:sp>
      <p:sp>
        <p:nvSpPr>
          <p:cNvPr id="43" name="Rectangle: Rounded Corners 42">
            <a:extLst>
              <a:ext uri="{FF2B5EF4-FFF2-40B4-BE49-F238E27FC236}">
                <a16:creationId xmlns:a16="http://schemas.microsoft.com/office/drawing/2014/main" id="{0C0D2BB0-2C2E-4134-B9FB-AEA1470838D6}"/>
              </a:ext>
              <a:ext uri="{C183D7F6-B498-43B3-948B-1728B52AA6E4}">
                <adec:decorative xmlns:adec="http://schemas.microsoft.com/office/drawing/2017/decorative" val="1"/>
              </a:ext>
            </a:extLst>
          </p:cNvPr>
          <p:cNvSpPr/>
          <p:nvPr/>
        </p:nvSpPr>
        <p:spPr>
          <a:xfrm>
            <a:off x="814774" y="2862238"/>
            <a:ext cx="5404247" cy="2795680"/>
          </a:xfrm>
          <a:prstGeom prst="roundRect">
            <a:avLst>
              <a:gd name="adj" fmla="val 4936"/>
            </a:avLst>
          </a:prstGeom>
          <a:solidFill>
            <a:srgbClr val="09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484DD2D3-D7BE-4A4C-8ECA-DCB17120F63E}"/>
              </a:ext>
            </a:extLst>
          </p:cNvPr>
          <p:cNvSpPr txBox="1"/>
          <p:nvPr/>
        </p:nvSpPr>
        <p:spPr>
          <a:xfrm>
            <a:off x="912962" y="3089228"/>
            <a:ext cx="5373978"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Conversation Tree </a:t>
            </a:r>
            <a:r>
              <a:rPr kumimoji="0" lang="en-US" sz="1200" b="0" i="0" u="none" strike="noStrike" kern="1200" cap="none" spc="0" normalizeH="0" baseline="0" noProof="0" dirty="0">
                <a:ln>
                  <a:noFill/>
                </a:ln>
                <a:solidFill>
                  <a:srgbClr val="FFFFFF"/>
                </a:solidFill>
                <a:effectLst/>
                <a:uLnTx/>
                <a:uFillTx/>
                <a:latin typeface="Segoe UI"/>
                <a:ea typeface="+mn-ea"/>
                <a:cs typeface="+mn-cs"/>
              </a:rPr>
              <a:t>(1 per topic)</a:t>
            </a:r>
          </a:p>
        </p:txBody>
      </p:sp>
      <p:grpSp>
        <p:nvGrpSpPr>
          <p:cNvPr id="8" name="Group 7">
            <a:extLst>
              <a:ext uri="{FF2B5EF4-FFF2-40B4-BE49-F238E27FC236}">
                <a16:creationId xmlns:a16="http://schemas.microsoft.com/office/drawing/2014/main" id="{848F11CA-341F-4326-B0E2-CE588A14E817}"/>
              </a:ext>
              <a:ext uri="{C183D7F6-B498-43B3-948B-1728B52AA6E4}">
                <adec:decorative xmlns:adec="http://schemas.microsoft.com/office/drawing/2017/decorative" val="1"/>
              </a:ext>
            </a:extLst>
          </p:cNvPr>
          <p:cNvGrpSpPr/>
          <p:nvPr/>
        </p:nvGrpSpPr>
        <p:grpSpPr>
          <a:xfrm>
            <a:off x="932063" y="3549056"/>
            <a:ext cx="5166072" cy="2000176"/>
            <a:chOff x="917867" y="3940289"/>
            <a:chExt cx="5196341" cy="1648332"/>
          </a:xfrm>
        </p:grpSpPr>
        <p:sp>
          <p:nvSpPr>
            <p:cNvPr id="57" name="Rectangle: Rounded Corners 56">
              <a:extLst>
                <a:ext uri="{FF2B5EF4-FFF2-40B4-BE49-F238E27FC236}">
                  <a16:creationId xmlns:a16="http://schemas.microsoft.com/office/drawing/2014/main" id="{593332EE-D331-49D9-9039-21E6EA5E6861}"/>
                </a:ext>
              </a:extLst>
            </p:cNvPr>
            <p:cNvSpPr/>
            <p:nvPr/>
          </p:nvSpPr>
          <p:spPr>
            <a:xfrm>
              <a:off x="917867" y="3940289"/>
              <a:ext cx="5196341" cy="535024"/>
            </a:xfrm>
            <a:prstGeom prst="roundRect">
              <a:avLst>
                <a:gd name="adj" fmla="val 10733"/>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Trigger Phrases</a:t>
              </a:r>
            </a:p>
          </p:txBody>
        </p:sp>
        <p:sp>
          <p:nvSpPr>
            <p:cNvPr id="58" name="Rectangle: Rounded Corners 57">
              <a:extLst>
                <a:ext uri="{FF2B5EF4-FFF2-40B4-BE49-F238E27FC236}">
                  <a16:creationId xmlns:a16="http://schemas.microsoft.com/office/drawing/2014/main" id="{A8631DFC-46DA-4088-8F78-E086F4B76644}"/>
                </a:ext>
              </a:extLst>
            </p:cNvPr>
            <p:cNvSpPr/>
            <p:nvPr/>
          </p:nvSpPr>
          <p:spPr>
            <a:xfrm>
              <a:off x="917867" y="4543368"/>
              <a:ext cx="2558612" cy="488599"/>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Prebuilt Entities </a:t>
              </a:r>
              <a:endParaRPr kumimoji="0" lang="en-US" sz="11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Rectangle: Rounded Corners 59">
              <a:extLst>
                <a:ext uri="{FF2B5EF4-FFF2-40B4-BE49-F238E27FC236}">
                  <a16:creationId xmlns:a16="http://schemas.microsoft.com/office/drawing/2014/main" id="{12E31CE9-CC42-4A73-B568-4ED060B9D889}"/>
                </a:ext>
              </a:extLst>
            </p:cNvPr>
            <p:cNvSpPr/>
            <p:nvPr/>
          </p:nvSpPr>
          <p:spPr>
            <a:xfrm>
              <a:off x="917867" y="5100022"/>
              <a:ext cx="2558612" cy="488599"/>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Power Automate </a:t>
              </a:r>
              <a:r>
                <a:rPr kumimoji="0" lang="en-US" sz="1100" b="0" i="0" u="none" strike="noStrike" kern="1200" cap="none" spc="0" normalizeH="0" baseline="0" noProof="0" dirty="0">
                  <a:ln>
                    <a:noFill/>
                  </a:ln>
                  <a:solidFill>
                    <a:srgbClr val="FFFFFF"/>
                  </a:solidFill>
                  <a:effectLst/>
                  <a:uLnTx/>
                  <a:uFillTx/>
                  <a:latin typeface="Segoe UI Semibold"/>
                  <a:ea typeface="+mn-ea"/>
                  <a:cs typeface="+mn-cs"/>
                </a:rPr>
                <a:t>Flows</a:t>
              </a:r>
            </a:p>
          </p:txBody>
        </p:sp>
        <p:sp>
          <p:nvSpPr>
            <p:cNvPr id="71" name="Rectangle: Rounded Corners 70">
              <a:extLst>
                <a:ext uri="{FF2B5EF4-FFF2-40B4-BE49-F238E27FC236}">
                  <a16:creationId xmlns:a16="http://schemas.microsoft.com/office/drawing/2014/main" id="{8EA5C161-620A-4128-BE0A-3DE14B10550C}"/>
                </a:ext>
              </a:extLst>
            </p:cNvPr>
            <p:cNvSpPr/>
            <p:nvPr/>
          </p:nvSpPr>
          <p:spPr>
            <a:xfrm>
              <a:off x="3553468" y="4543368"/>
              <a:ext cx="2558612" cy="488599"/>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Custom Entities </a:t>
              </a:r>
            </a:p>
          </p:txBody>
        </p:sp>
        <p:sp>
          <p:nvSpPr>
            <p:cNvPr id="72" name="Rectangle: Rounded Corners 71">
              <a:extLst>
                <a:ext uri="{FF2B5EF4-FFF2-40B4-BE49-F238E27FC236}">
                  <a16:creationId xmlns:a16="http://schemas.microsoft.com/office/drawing/2014/main" id="{082B846E-B679-4ED4-9C84-99758FF512F3}"/>
                </a:ext>
              </a:extLst>
            </p:cNvPr>
            <p:cNvSpPr/>
            <p:nvPr/>
          </p:nvSpPr>
          <p:spPr>
            <a:xfrm>
              <a:off x="3553468" y="5100022"/>
              <a:ext cx="2558612" cy="488599"/>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mn-cs"/>
                </a:rPr>
                <a:t>Bot Framework </a:t>
              </a:r>
              <a:r>
                <a:rPr kumimoji="0" lang="en-US" sz="1100" b="0" i="0" u="none" strike="noStrike" kern="1200" cap="none" spc="0" normalizeH="0" baseline="0" noProof="0" dirty="0">
                  <a:ln>
                    <a:noFill/>
                  </a:ln>
                  <a:solidFill>
                    <a:srgbClr val="FFFFFF"/>
                  </a:solidFill>
                  <a:effectLst/>
                  <a:uLnTx/>
                  <a:uFillTx/>
                  <a:latin typeface="Segoe UI Semibold"/>
                  <a:ea typeface="+mn-ea"/>
                  <a:cs typeface="+mn-cs"/>
                </a:rPr>
                <a:t>Skills </a:t>
              </a:r>
            </a:p>
          </p:txBody>
        </p:sp>
      </p:grpSp>
      <p:sp>
        <p:nvSpPr>
          <p:cNvPr id="73" name="Rectangle: Rounded Corners 72">
            <a:extLst>
              <a:ext uri="{FF2B5EF4-FFF2-40B4-BE49-F238E27FC236}">
                <a16:creationId xmlns:a16="http://schemas.microsoft.com/office/drawing/2014/main" id="{A5F3F966-2C0A-4975-9C03-39D9B5638709}"/>
              </a:ext>
              <a:ext uri="{C183D7F6-B498-43B3-948B-1728B52AA6E4}">
                <adec:decorative xmlns:adec="http://schemas.microsoft.com/office/drawing/2017/decorative" val="1"/>
              </a:ext>
            </a:extLst>
          </p:cNvPr>
          <p:cNvSpPr/>
          <p:nvPr/>
        </p:nvSpPr>
        <p:spPr>
          <a:xfrm>
            <a:off x="6470439" y="2619374"/>
            <a:ext cx="5002529" cy="3163889"/>
          </a:xfrm>
          <a:prstGeom prst="roundRect">
            <a:avLst>
              <a:gd name="adj" fmla="val 4324"/>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376B6FCC-A01A-4FD9-8EF9-9FDAB9C20E32}"/>
              </a:ext>
            </a:extLst>
          </p:cNvPr>
          <p:cNvSpPr txBox="1"/>
          <p:nvPr/>
        </p:nvSpPr>
        <p:spPr>
          <a:xfrm>
            <a:off x="6779533" y="2862238"/>
            <a:ext cx="4757439"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mn-ea"/>
                <a:cs typeface="+mn-cs"/>
              </a:rPr>
              <a:t>System Topics </a:t>
            </a:r>
            <a:r>
              <a:rPr kumimoji="0" lang="en-US" sz="1200" b="0" i="0" u="none" strike="noStrike" kern="1200" cap="none" spc="0" normalizeH="0" baseline="0" noProof="0" dirty="0">
                <a:ln>
                  <a:noFill/>
                </a:ln>
                <a:solidFill>
                  <a:srgbClr val="3C3C41"/>
                </a:solidFill>
                <a:effectLst/>
                <a:uLnTx/>
                <a:uFillTx/>
                <a:latin typeface="Segoe UI"/>
                <a:ea typeface="+mn-ea"/>
                <a:cs typeface="+mn-cs"/>
              </a:rPr>
              <a:t>(8 pre-defined in a bot) </a:t>
            </a:r>
          </a:p>
        </p:txBody>
      </p:sp>
      <p:sp>
        <p:nvSpPr>
          <p:cNvPr id="75" name="Rectangle: Rounded Corners 74">
            <a:extLst>
              <a:ext uri="{FF2B5EF4-FFF2-40B4-BE49-F238E27FC236}">
                <a16:creationId xmlns:a16="http://schemas.microsoft.com/office/drawing/2014/main" id="{592E7F60-7A35-4D01-A0F9-DFBCDBC54D36}"/>
              </a:ext>
              <a:ext uri="{C183D7F6-B498-43B3-948B-1728B52AA6E4}">
                <adec:decorative xmlns:adec="http://schemas.microsoft.com/office/drawing/2017/decorative" val="1"/>
              </a:ext>
            </a:extLst>
          </p:cNvPr>
          <p:cNvSpPr/>
          <p:nvPr/>
        </p:nvSpPr>
        <p:spPr>
          <a:xfrm>
            <a:off x="6609075" y="3356527"/>
            <a:ext cx="4732977" cy="2331041"/>
          </a:xfrm>
          <a:prstGeom prst="roundRect">
            <a:avLst>
              <a:gd name="adj" fmla="val 7532"/>
            </a:avLst>
          </a:prstGeom>
          <a:solidFill>
            <a:srgbClr val="0943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TextBox 75">
            <a:extLst>
              <a:ext uri="{FF2B5EF4-FFF2-40B4-BE49-F238E27FC236}">
                <a16:creationId xmlns:a16="http://schemas.microsoft.com/office/drawing/2014/main" id="{29767885-6A1D-491E-9EA8-393FBFDD7B1A}"/>
              </a:ext>
            </a:extLst>
          </p:cNvPr>
          <p:cNvSpPr txBox="1"/>
          <p:nvPr/>
        </p:nvSpPr>
        <p:spPr>
          <a:xfrm>
            <a:off x="6707260" y="3497818"/>
            <a:ext cx="4631519" cy="400110"/>
          </a:xfrm>
          <a:prstGeom prst="rect">
            <a:avLst/>
          </a:prstGeom>
          <a:noFill/>
        </p:spPr>
        <p:txBody>
          <a:bodyPr wrap="square"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Conversation tree</a:t>
            </a:r>
          </a:p>
        </p:txBody>
      </p:sp>
      <p:sp>
        <p:nvSpPr>
          <p:cNvPr id="77" name="Rectangle: Rounded Corners 76">
            <a:extLst>
              <a:ext uri="{FF2B5EF4-FFF2-40B4-BE49-F238E27FC236}">
                <a16:creationId xmlns:a16="http://schemas.microsoft.com/office/drawing/2014/main" id="{E57C4053-1179-478E-B785-7535AAF8116C}"/>
              </a:ext>
            </a:extLst>
          </p:cNvPr>
          <p:cNvSpPr/>
          <p:nvPr/>
        </p:nvSpPr>
        <p:spPr>
          <a:xfrm>
            <a:off x="6707261" y="4012038"/>
            <a:ext cx="4536603" cy="565536"/>
          </a:xfrm>
          <a:prstGeom prst="roundRect">
            <a:avLst>
              <a:gd name="adj" fmla="val 9797"/>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ea typeface="+mn-ea"/>
                <a:cs typeface="+mn-cs"/>
              </a:rPr>
              <a:t>Trigger Phrases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(read only in system Topics)</a:t>
            </a:r>
          </a:p>
        </p:txBody>
      </p:sp>
      <p:grpSp>
        <p:nvGrpSpPr>
          <p:cNvPr id="78" name="Group 77">
            <a:extLst>
              <a:ext uri="{FF2B5EF4-FFF2-40B4-BE49-F238E27FC236}">
                <a16:creationId xmlns:a16="http://schemas.microsoft.com/office/drawing/2014/main" id="{90FD2EE3-B09E-46B3-A424-97537E8184E0}"/>
              </a:ext>
              <a:ext uri="{C183D7F6-B498-43B3-948B-1728B52AA6E4}">
                <adec:decorative xmlns:adec="http://schemas.microsoft.com/office/drawing/2017/decorative" val="1"/>
              </a:ext>
            </a:extLst>
          </p:cNvPr>
          <p:cNvGrpSpPr/>
          <p:nvPr/>
        </p:nvGrpSpPr>
        <p:grpSpPr>
          <a:xfrm rot="10800000">
            <a:off x="10147489" y="0"/>
            <a:ext cx="1614975" cy="604899"/>
            <a:chOff x="10314145" y="6155531"/>
            <a:chExt cx="1875474" cy="702470"/>
          </a:xfrm>
        </p:grpSpPr>
        <p:sp>
          <p:nvSpPr>
            <p:cNvPr id="79" name="Freeform: Shape 78">
              <a:extLst>
                <a:ext uri="{FF2B5EF4-FFF2-40B4-BE49-F238E27FC236}">
                  <a16:creationId xmlns:a16="http://schemas.microsoft.com/office/drawing/2014/main" id="{CDE32A5A-A373-4BD2-93DE-54E51B9F10EB}"/>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Freeform: Shape 79">
              <a:extLst>
                <a:ext uri="{FF2B5EF4-FFF2-40B4-BE49-F238E27FC236}">
                  <a16:creationId xmlns:a16="http://schemas.microsoft.com/office/drawing/2014/main" id="{6C430EE2-C3DB-456B-AE88-573BF44911A8}"/>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 name="Rectangle: Rounded Corners 3">
            <a:extLst>
              <a:ext uri="{FF2B5EF4-FFF2-40B4-BE49-F238E27FC236}">
                <a16:creationId xmlns:a16="http://schemas.microsoft.com/office/drawing/2014/main" id="{3D847B39-AE50-4560-8158-1F472E6861BC}"/>
              </a:ext>
            </a:extLst>
          </p:cNvPr>
          <p:cNvSpPr/>
          <p:nvPr/>
        </p:nvSpPr>
        <p:spPr>
          <a:xfrm>
            <a:off x="6703684" y="4687747"/>
            <a:ext cx="2228160" cy="420661"/>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Prebuilt Entities </a:t>
            </a:r>
          </a:p>
        </p:txBody>
      </p:sp>
      <p:sp>
        <p:nvSpPr>
          <p:cNvPr id="35" name="Rectangle: Rounded Corners 34">
            <a:extLst>
              <a:ext uri="{FF2B5EF4-FFF2-40B4-BE49-F238E27FC236}">
                <a16:creationId xmlns:a16="http://schemas.microsoft.com/office/drawing/2014/main" id="{0FE75640-F4B2-483E-BCCD-D2F95916F990}"/>
              </a:ext>
            </a:extLst>
          </p:cNvPr>
          <p:cNvSpPr/>
          <p:nvPr/>
        </p:nvSpPr>
        <p:spPr>
          <a:xfrm>
            <a:off x="9015704" y="4687747"/>
            <a:ext cx="2228160" cy="420661"/>
          </a:xfrm>
          <a:prstGeom prst="roundRect">
            <a:avLst/>
          </a:prstGeom>
          <a:solidFill>
            <a:srgbClr val="0B556A">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Custom Entities </a:t>
            </a:r>
          </a:p>
        </p:txBody>
      </p:sp>
      <p:sp>
        <p:nvSpPr>
          <p:cNvPr id="34" name="Rectangle: Rounded Corners 33">
            <a:extLst>
              <a:ext uri="{FF2B5EF4-FFF2-40B4-BE49-F238E27FC236}">
                <a16:creationId xmlns:a16="http://schemas.microsoft.com/office/drawing/2014/main" id="{583D5283-D6E4-43F5-A65F-967742773E27}"/>
              </a:ext>
            </a:extLst>
          </p:cNvPr>
          <p:cNvSpPr/>
          <p:nvPr/>
        </p:nvSpPr>
        <p:spPr>
          <a:xfrm>
            <a:off x="6710018" y="5168239"/>
            <a:ext cx="2228160" cy="420184"/>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Power Automate Flows</a:t>
            </a:r>
          </a:p>
        </p:txBody>
      </p:sp>
      <p:sp>
        <p:nvSpPr>
          <p:cNvPr id="39" name="Rectangle: Rounded Corners 38">
            <a:extLst>
              <a:ext uri="{FF2B5EF4-FFF2-40B4-BE49-F238E27FC236}">
                <a16:creationId xmlns:a16="http://schemas.microsoft.com/office/drawing/2014/main" id="{1E5E6A56-6FA9-4FB4-AF0D-1867F3842ED5}"/>
              </a:ext>
            </a:extLst>
          </p:cNvPr>
          <p:cNvSpPr/>
          <p:nvPr/>
        </p:nvSpPr>
        <p:spPr>
          <a:xfrm>
            <a:off x="9015704" y="5170760"/>
            <a:ext cx="2228160" cy="417663"/>
          </a:xfrm>
          <a:prstGeom prst="roundRect">
            <a:avLst/>
          </a:prstGeom>
          <a:solidFill>
            <a:schemeClr val="bg1">
              <a:lumMod val="9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FFFFF"/>
                </a:solidFill>
                <a:effectLst/>
                <a:uLnTx/>
                <a:uFillTx/>
                <a:ea typeface="+mn-ea"/>
                <a:cs typeface="+mn-cs"/>
              </a:rPr>
              <a:t>Bot Framework Skills </a:t>
            </a:r>
          </a:p>
        </p:txBody>
      </p:sp>
    </p:spTree>
    <p:extLst>
      <p:ext uri="{BB962C8B-B14F-4D97-AF65-F5344CB8AC3E}">
        <p14:creationId xmlns:p14="http://schemas.microsoft.com/office/powerpoint/2010/main" val="183246286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Title 23">
            <a:extLst>
              <a:ext uri="{FF2B5EF4-FFF2-40B4-BE49-F238E27FC236}">
                <a16:creationId xmlns:a16="http://schemas.microsoft.com/office/drawing/2014/main" id="{A349DB5B-111A-4FEE-9B5B-E577B17CC740}"/>
              </a:ext>
            </a:extLst>
          </p:cNvPr>
          <p:cNvSpPr>
            <a:spLocks noGrp="1"/>
          </p:cNvSpPr>
          <p:nvPr>
            <p:ph type="title"/>
          </p:nvPr>
        </p:nvSpPr>
        <p:spPr>
          <a:xfrm>
            <a:off x="455995" y="620428"/>
            <a:ext cx="11306469" cy="492443"/>
          </a:xfrm>
        </p:spPr>
        <p:txBody>
          <a:bodyPr/>
          <a:lstStyle/>
          <a:p>
            <a:r>
              <a:rPr lang="en-US" dirty="0"/>
              <a:t>Chatbot Creation Process overview</a:t>
            </a:r>
            <a:endParaRPr lang="en-IN" dirty="0"/>
          </a:p>
        </p:txBody>
      </p:sp>
      <p:pic>
        <p:nvPicPr>
          <p:cNvPr id="10" name="Picture 9" descr="a process diagram in a spiral motion">
            <a:extLst>
              <a:ext uri="{FF2B5EF4-FFF2-40B4-BE49-F238E27FC236}">
                <a16:creationId xmlns:a16="http://schemas.microsoft.com/office/drawing/2014/main" id="{ECD305EB-5B54-48C5-BE2A-54FDC2F394B3}"/>
              </a:ext>
            </a:extLst>
          </p:cNvPr>
          <p:cNvPicPr>
            <a:picLocks noChangeAspect="1"/>
          </p:cNvPicPr>
          <p:nvPr/>
        </p:nvPicPr>
        <p:blipFill>
          <a:blip r:embed="rId3"/>
          <a:stretch>
            <a:fillRect/>
          </a:stretch>
        </p:blipFill>
        <p:spPr>
          <a:xfrm>
            <a:off x="-29849" y="1813726"/>
            <a:ext cx="11606784" cy="3666744"/>
          </a:xfrm>
          <a:prstGeom prst="rect">
            <a:avLst/>
          </a:prstGeom>
        </p:spPr>
      </p:pic>
      <p:pic>
        <p:nvPicPr>
          <p:cNvPr id="15" name="Picture 14">
            <a:extLst>
              <a:ext uri="{FF2B5EF4-FFF2-40B4-BE49-F238E27FC236}">
                <a16:creationId xmlns:a16="http://schemas.microsoft.com/office/drawing/2014/main" id="{62C79101-B2B4-4F38-9E7D-52965EA6CA2C}"/>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0227564" y="3090512"/>
            <a:ext cx="1964436" cy="3147060"/>
          </a:xfrm>
          <a:prstGeom prst="rect">
            <a:avLst/>
          </a:prstGeom>
        </p:spPr>
      </p:pic>
      <p:grpSp>
        <p:nvGrpSpPr>
          <p:cNvPr id="12" name="Group 11">
            <a:extLst>
              <a:ext uri="{FF2B5EF4-FFF2-40B4-BE49-F238E27FC236}">
                <a16:creationId xmlns:a16="http://schemas.microsoft.com/office/drawing/2014/main" id="{0574EE69-D114-4C1F-B518-B877B3DC4206}"/>
              </a:ext>
              <a:ext uri="{C183D7F6-B498-43B3-948B-1728B52AA6E4}">
                <adec:decorative xmlns:adec="http://schemas.microsoft.com/office/drawing/2017/decorative" val="1"/>
              </a:ext>
            </a:extLst>
          </p:cNvPr>
          <p:cNvGrpSpPr/>
          <p:nvPr/>
        </p:nvGrpSpPr>
        <p:grpSpPr>
          <a:xfrm>
            <a:off x="591885" y="1890653"/>
            <a:ext cx="3467316" cy="2951912"/>
            <a:chOff x="591885" y="1890653"/>
            <a:chExt cx="3467316" cy="2951912"/>
          </a:xfrm>
        </p:grpSpPr>
        <p:sp>
          <p:nvSpPr>
            <p:cNvPr id="128" name="Rectangle 127">
              <a:extLst>
                <a:ext uri="{FF2B5EF4-FFF2-40B4-BE49-F238E27FC236}">
                  <a16:creationId xmlns:a16="http://schemas.microsoft.com/office/drawing/2014/main" id="{7EA9F7C8-3DCA-4EA7-B693-192A1A2929E9}"/>
                </a:ext>
              </a:extLst>
            </p:cNvPr>
            <p:cNvSpPr/>
            <p:nvPr/>
          </p:nvSpPr>
          <p:spPr>
            <a:xfrm>
              <a:off x="2498225" y="4432210"/>
              <a:ext cx="1490431" cy="410355"/>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bot</a:t>
              </a:r>
            </a:p>
          </p:txBody>
        </p:sp>
        <p:sp>
          <p:nvSpPr>
            <p:cNvPr id="129" name="Rectangle 128">
              <a:extLst>
                <a:ext uri="{FF2B5EF4-FFF2-40B4-BE49-F238E27FC236}">
                  <a16:creationId xmlns:a16="http://schemas.microsoft.com/office/drawing/2014/main" id="{B80BD694-1B5A-435A-B38B-454D98BE055B}"/>
                </a:ext>
              </a:extLst>
            </p:cNvPr>
            <p:cNvSpPr/>
            <p:nvPr/>
          </p:nvSpPr>
          <p:spPr>
            <a:xfrm>
              <a:off x="3293004" y="3248019"/>
              <a:ext cx="738659"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topics</a:t>
              </a:r>
            </a:p>
          </p:txBody>
        </p:sp>
        <p:sp>
          <p:nvSpPr>
            <p:cNvPr id="130" name="Rectangle 129">
              <a:extLst>
                <a:ext uri="{FF2B5EF4-FFF2-40B4-BE49-F238E27FC236}">
                  <a16:creationId xmlns:a16="http://schemas.microsoft.com/office/drawing/2014/main" id="{53226C70-5534-4256-AE4C-62C259D201F5}"/>
                </a:ext>
              </a:extLst>
            </p:cNvPr>
            <p:cNvSpPr/>
            <p:nvPr/>
          </p:nvSpPr>
          <p:spPr>
            <a:xfrm>
              <a:off x="2858307" y="2372861"/>
              <a:ext cx="1097996"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Create new</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conversation</a:t>
              </a:r>
            </a:p>
          </p:txBody>
        </p:sp>
        <p:sp>
          <p:nvSpPr>
            <p:cNvPr id="131" name="Rectangle 130">
              <a:extLst>
                <a:ext uri="{FF2B5EF4-FFF2-40B4-BE49-F238E27FC236}">
                  <a16:creationId xmlns:a16="http://schemas.microsoft.com/office/drawing/2014/main" id="{4E101862-A9A3-40BD-9AD7-0AAFEAA2E847}"/>
                </a:ext>
              </a:extLst>
            </p:cNvPr>
            <p:cNvSpPr/>
            <p:nvPr/>
          </p:nvSpPr>
          <p:spPr>
            <a:xfrm>
              <a:off x="2093964" y="2004820"/>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Test your</a:t>
              </a:r>
              <a:br>
                <a:rPr kumimoji="0" lang="en-US" sz="11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bot</a:t>
              </a:r>
            </a:p>
          </p:txBody>
        </p:sp>
        <p:sp>
          <p:nvSpPr>
            <p:cNvPr id="132" name="Rectangle 131">
              <a:extLst>
                <a:ext uri="{FF2B5EF4-FFF2-40B4-BE49-F238E27FC236}">
                  <a16:creationId xmlns:a16="http://schemas.microsoft.com/office/drawing/2014/main" id="{93D8834E-127E-4C60-BDDA-F4D4810705E3}"/>
                </a:ext>
              </a:extLst>
            </p:cNvPr>
            <p:cNvSpPr/>
            <p:nvPr/>
          </p:nvSpPr>
          <p:spPr>
            <a:xfrm>
              <a:off x="1264443" y="2241907"/>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Publish</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p>
          </p:txBody>
        </p:sp>
        <p:sp>
          <p:nvSpPr>
            <p:cNvPr id="133" name="Rectangle 132">
              <a:extLst>
                <a:ext uri="{FF2B5EF4-FFF2-40B4-BE49-F238E27FC236}">
                  <a16:creationId xmlns:a16="http://schemas.microsoft.com/office/drawing/2014/main" id="{604BBE83-3EC7-4A56-91FD-0938FA07E660}"/>
                </a:ext>
              </a:extLst>
            </p:cNvPr>
            <p:cNvSpPr/>
            <p:nvPr/>
          </p:nvSpPr>
          <p:spPr>
            <a:xfrm>
              <a:off x="709488" y="2973130"/>
              <a:ext cx="809750" cy="458740"/>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Measure</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performance</a:t>
              </a:r>
            </a:p>
          </p:txBody>
        </p:sp>
        <p:grpSp>
          <p:nvGrpSpPr>
            <p:cNvPr id="138" name="Group 137">
              <a:extLst>
                <a:ext uri="{FF2B5EF4-FFF2-40B4-BE49-F238E27FC236}">
                  <a16:creationId xmlns:a16="http://schemas.microsoft.com/office/drawing/2014/main" id="{187D907B-DDC8-4881-86F6-4D92683E03CA}"/>
                </a:ext>
              </a:extLst>
            </p:cNvPr>
            <p:cNvGrpSpPr/>
            <p:nvPr/>
          </p:nvGrpSpPr>
          <p:grpSpPr>
            <a:xfrm>
              <a:off x="3788732" y="4311183"/>
              <a:ext cx="141242" cy="142872"/>
              <a:chOff x="2551096" y="4928951"/>
              <a:chExt cx="493503" cy="499198"/>
            </a:xfrm>
          </p:grpSpPr>
          <p:sp>
            <p:nvSpPr>
              <p:cNvPr id="139" name="Freeform: Shape 138">
                <a:extLst>
                  <a:ext uri="{FF2B5EF4-FFF2-40B4-BE49-F238E27FC236}">
                    <a16:creationId xmlns:a16="http://schemas.microsoft.com/office/drawing/2014/main" id="{E08872EC-5761-4116-8BA0-5C50B1E44CAD}"/>
                  </a:ext>
                  <a:ext uri="{C183D7F6-B498-43B3-948B-1728B52AA6E4}">
                    <adec:decorative xmlns:adec="http://schemas.microsoft.com/office/drawing/2017/decorative" val="1"/>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F7E4D5CF-B897-4635-A1ED-505F65D620AC}"/>
                  </a:ext>
                  <a:ext uri="{C183D7F6-B498-43B3-948B-1728B52AA6E4}">
                    <adec:decorative xmlns:adec="http://schemas.microsoft.com/office/drawing/2017/decorative" val="1"/>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41" name="Graphic 2">
              <a:extLst>
                <a:ext uri="{FF2B5EF4-FFF2-40B4-BE49-F238E27FC236}">
                  <a16:creationId xmlns:a16="http://schemas.microsoft.com/office/drawing/2014/main" id="{DC9A1865-1F82-4968-AA6D-CB7FBC773885}"/>
                </a:ext>
              </a:extLst>
            </p:cNvPr>
            <p:cNvGrpSpPr/>
            <p:nvPr/>
          </p:nvGrpSpPr>
          <p:grpSpPr>
            <a:xfrm>
              <a:off x="3918453" y="3156743"/>
              <a:ext cx="140748" cy="163236"/>
              <a:chOff x="1203031" y="5188852"/>
              <a:chExt cx="263330" cy="305404"/>
            </a:xfrm>
            <a:noFill/>
          </p:grpSpPr>
          <p:sp>
            <p:nvSpPr>
              <p:cNvPr id="142" name="Freeform: Shape 141">
                <a:extLst>
                  <a:ext uri="{FF2B5EF4-FFF2-40B4-BE49-F238E27FC236}">
                    <a16:creationId xmlns:a16="http://schemas.microsoft.com/office/drawing/2014/main" id="{89CFBD00-A95A-42A7-980F-7AEDC0389570}"/>
                  </a:ext>
                  <a:ext uri="{C183D7F6-B498-43B3-948B-1728B52AA6E4}">
                    <adec:decorative xmlns:adec="http://schemas.microsoft.com/office/drawing/2017/decorative" val="1"/>
                  </a:ext>
                </a:extLst>
              </p:cNvPr>
              <p:cNvSpPr/>
              <p:nvPr/>
            </p:nvSpPr>
            <p:spPr>
              <a:xfrm>
                <a:off x="1280624" y="5312107"/>
                <a:ext cx="185737" cy="182150"/>
              </a:xfrm>
              <a:custGeom>
                <a:avLst/>
                <a:gdLst>
                  <a:gd name="connsiteX0" fmla="*/ 161580 w 185737"/>
                  <a:gd name="connsiteY0" fmla="*/ 151733 h 182150"/>
                  <a:gd name="connsiteX1" fmla="*/ 155865 w 185737"/>
                  <a:gd name="connsiteY1" fmla="*/ 23812 h 182150"/>
                  <a:gd name="connsiteX2" fmla="*/ 24610 w 185737"/>
                  <a:gd name="connsiteY2" fmla="*/ 29432 h 182150"/>
                  <a:gd name="connsiteX3" fmla="*/ 30325 w 185737"/>
                  <a:gd name="connsiteY3" fmla="*/ 158495 h 182150"/>
                  <a:gd name="connsiteX4" fmla="*/ 161580 w 185737"/>
                  <a:gd name="connsiteY4" fmla="*/ 151733 h 182150"/>
                  <a:gd name="connsiteX5" fmla="*/ 161580 w 185737"/>
                  <a:gd name="connsiteY5" fmla="*/ 151733 h 182150"/>
                  <a:gd name="connsiteX6" fmla="*/ 161580 w 185737"/>
                  <a:gd name="connsiteY6" fmla="*/ 151733 h 182150"/>
                  <a:gd name="connsiteX7" fmla="*/ 161580 w 185737"/>
                  <a:gd name="connsiteY7" fmla="*/ 151733 h 18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 h="182150">
                    <a:moveTo>
                      <a:pt x="161580" y="151733"/>
                    </a:moveTo>
                    <a:cubicBezTo>
                      <a:pt x="195775" y="114680"/>
                      <a:pt x="193489" y="57435"/>
                      <a:pt x="155865" y="23812"/>
                    </a:cubicBezTo>
                    <a:cubicBezTo>
                      <a:pt x="118241" y="-9907"/>
                      <a:pt x="58900" y="-7621"/>
                      <a:pt x="24610" y="29432"/>
                    </a:cubicBezTo>
                    <a:cubicBezTo>
                      <a:pt x="-10727" y="66484"/>
                      <a:pt x="-7298" y="124872"/>
                      <a:pt x="30325" y="158495"/>
                    </a:cubicBezTo>
                    <a:cubicBezTo>
                      <a:pt x="68044" y="192119"/>
                      <a:pt x="126242" y="189928"/>
                      <a:pt x="161580" y="151733"/>
                    </a:cubicBezTo>
                    <a:lnTo>
                      <a:pt x="161580" y="151733"/>
                    </a:lnTo>
                    <a:lnTo>
                      <a:pt x="161580" y="151733"/>
                    </a:lnTo>
                    <a:lnTo>
                      <a:pt x="161580" y="151733"/>
                    </a:lnTo>
                    <a:close/>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3061CD7A-5FD4-41B8-9557-650D7C68C7DC}"/>
                  </a:ext>
                  <a:ext uri="{C183D7F6-B498-43B3-948B-1728B52AA6E4}">
                    <adec:decorative xmlns:adec="http://schemas.microsoft.com/office/drawing/2017/decorative" val="1"/>
                  </a:ext>
                </a:extLst>
              </p:cNvPr>
              <p:cNvSpPr/>
              <p:nvPr/>
            </p:nvSpPr>
            <p:spPr>
              <a:xfrm>
                <a:off x="1203031" y="5188852"/>
                <a:ext cx="200215" cy="281368"/>
              </a:xfrm>
              <a:custGeom>
                <a:avLst/>
                <a:gdLst>
                  <a:gd name="connsiteX0" fmla="*/ 81915 w 200215"/>
                  <a:gd name="connsiteY0" fmla="*/ 281369 h 281368"/>
                  <a:gd name="connsiteX1" fmla="*/ 0 w 200215"/>
                  <a:gd name="connsiteY1" fmla="*/ 281369 h 281368"/>
                  <a:gd name="connsiteX2" fmla="*/ 0 w 200215"/>
                  <a:gd name="connsiteY2" fmla="*/ 41148 h 281368"/>
                  <a:gd name="connsiteX3" fmla="*/ 40958 w 200215"/>
                  <a:gd name="connsiteY3" fmla="*/ 0 h 281368"/>
                  <a:gd name="connsiteX4" fmla="*/ 200216 w 200215"/>
                  <a:gd name="connsiteY4" fmla="*/ 0 h 281368"/>
                  <a:gd name="connsiteX5" fmla="*/ 200216 w 200215"/>
                  <a:gd name="connsiteY5" fmla="*/ 107537 h 2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15" h="281368">
                    <a:moveTo>
                      <a:pt x="81915" y="281369"/>
                    </a:moveTo>
                    <a:cubicBezTo>
                      <a:pt x="0" y="281369"/>
                      <a:pt x="0" y="281369"/>
                      <a:pt x="0" y="281369"/>
                    </a:cubicBezTo>
                    <a:cubicBezTo>
                      <a:pt x="0" y="41148"/>
                      <a:pt x="0" y="41148"/>
                      <a:pt x="0" y="41148"/>
                    </a:cubicBezTo>
                    <a:cubicBezTo>
                      <a:pt x="40958" y="0"/>
                      <a:pt x="40958" y="0"/>
                      <a:pt x="40958" y="0"/>
                    </a:cubicBezTo>
                    <a:cubicBezTo>
                      <a:pt x="200216" y="0"/>
                      <a:pt x="200216" y="0"/>
                      <a:pt x="200216" y="0"/>
                    </a:cubicBezTo>
                    <a:cubicBezTo>
                      <a:pt x="200216" y="107537"/>
                      <a:pt x="200216" y="107537"/>
                      <a:pt x="200216" y="107537"/>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B85363B1-2D69-4555-8F4F-B9A2B059B7C4}"/>
                  </a:ext>
                  <a:ext uri="{C183D7F6-B498-43B3-948B-1728B52AA6E4}">
                    <adec:decorative xmlns:adec="http://schemas.microsoft.com/office/drawing/2017/decorative" val="1"/>
                  </a:ext>
                </a:extLst>
              </p:cNvPr>
              <p:cNvSpPr/>
              <p:nvPr/>
            </p:nvSpPr>
            <p:spPr>
              <a:xfrm>
                <a:off x="1319808" y="5377447"/>
                <a:ext cx="104775" cy="65341"/>
              </a:xfrm>
              <a:custGeom>
                <a:avLst/>
                <a:gdLst>
                  <a:gd name="connsiteX0" fmla="*/ 0 w 104775"/>
                  <a:gd name="connsiteY0" fmla="*/ 29432 h 65341"/>
                  <a:gd name="connsiteX1" fmla="*/ 30385 w 104775"/>
                  <a:gd name="connsiteY1" fmla="*/ 65342 h 65341"/>
                  <a:gd name="connsiteX2" fmla="*/ 104775 w 104775"/>
                  <a:gd name="connsiteY2" fmla="*/ 0 h 65341"/>
                </a:gdLst>
                <a:ahLst/>
                <a:cxnLst>
                  <a:cxn ang="0">
                    <a:pos x="connsiteX0" y="connsiteY0"/>
                  </a:cxn>
                  <a:cxn ang="0">
                    <a:pos x="connsiteX1" y="connsiteY1"/>
                  </a:cxn>
                  <a:cxn ang="0">
                    <a:pos x="connsiteX2" y="connsiteY2"/>
                  </a:cxn>
                </a:cxnLst>
                <a:rect l="l" t="t" r="r" b="b"/>
                <a:pathLst>
                  <a:path w="104775" h="65341">
                    <a:moveTo>
                      <a:pt x="0" y="29432"/>
                    </a:moveTo>
                    <a:lnTo>
                      <a:pt x="30385" y="65342"/>
                    </a:lnTo>
                    <a:lnTo>
                      <a:pt x="104775"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45" name="speech_5">
              <a:extLst>
                <a:ext uri="{FF2B5EF4-FFF2-40B4-BE49-F238E27FC236}">
                  <a16:creationId xmlns:a16="http://schemas.microsoft.com/office/drawing/2014/main" id="{C7931D43-B0FF-48F0-82AF-8294E9100A77}"/>
                </a:ext>
                <a:ext uri="{C183D7F6-B498-43B3-948B-1728B52AA6E4}">
                  <adec:decorative xmlns:adec="http://schemas.microsoft.com/office/drawing/2017/decorative" val="1"/>
                </a:ext>
              </a:extLst>
            </p:cNvPr>
            <p:cNvSpPr>
              <a:spLocks noChangeAspect="1" noEditPoints="1"/>
            </p:cNvSpPr>
            <p:nvPr/>
          </p:nvSpPr>
          <p:spPr bwMode="auto">
            <a:xfrm>
              <a:off x="3248025" y="2220356"/>
              <a:ext cx="183236" cy="14327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6" name="check 3">
              <a:extLst>
                <a:ext uri="{FF2B5EF4-FFF2-40B4-BE49-F238E27FC236}">
                  <a16:creationId xmlns:a16="http://schemas.microsoft.com/office/drawing/2014/main" id="{9B2FE1FA-E583-45D4-A096-29097BEA9825}"/>
                </a:ext>
                <a:ext uri="{C183D7F6-B498-43B3-948B-1728B52AA6E4}">
                  <adec:decorative xmlns:adec="http://schemas.microsoft.com/office/drawing/2017/decorative" val="1"/>
                </a:ext>
              </a:extLst>
            </p:cNvPr>
            <p:cNvSpPr>
              <a:spLocks noChangeAspect="1" noEditPoints="1"/>
            </p:cNvSpPr>
            <p:nvPr/>
          </p:nvSpPr>
          <p:spPr bwMode="auto">
            <a:xfrm>
              <a:off x="2115395" y="1890653"/>
              <a:ext cx="154902" cy="15400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7" name="Graphic 116">
              <a:extLst>
                <a:ext uri="{FF2B5EF4-FFF2-40B4-BE49-F238E27FC236}">
                  <a16:creationId xmlns:a16="http://schemas.microsoft.com/office/drawing/2014/main" id="{2A80C32F-89D4-4DAE-82FA-2586EE1299D7}"/>
                </a:ext>
                <a:ext uri="{C183D7F6-B498-43B3-948B-1728B52AA6E4}">
                  <adec:decorative xmlns:adec="http://schemas.microsoft.com/office/drawing/2017/decorative" val="1"/>
                </a:ext>
              </a:extLst>
            </p:cNvPr>
            <p:cNvSpPr/>
            <p:nvPr/>
          </p:nvSpPr>
          <p:spPr>
            <a:xfrm>
              <a:off x="591885" y="3464607"/>
              <a:ext cx="134396" cy="145664"/>
            </a:xfrm>
            <a:custGeom>
              <a:avLst/>
              <a:gdLst>
                <a:gd name="connsiteX0" fmla="*/ 246646 w 420021"/>
                <a:gd name="connsiteY0" fmla="*/ 346894 h 455236"/>
                <a:gd name="connsiteX1" fmla="*/ 73270 w 420021"/>
                <a:gd name="connsiteY1" fmla="*/ 173518 h 455236"/>
                <a:gd name="connsiteX2" fmla="*/ 246646 w 420021"/>
                <a:gd name="connsiteY2" fmla="*/ 0 h 455236"/>
                <a:gd name="connsiteX3" fmla="*/ 420022 w 420021"/>
                <a:gd name="connsiteY3" fmla="*/ 173376 h 455236"/>
                <a:gd name="connsiteX4" fmla="*/ 246646 w 420021"/>
                <a:gd name="connsiteY4" fmla="*/ 346894 h 455236"/>
                <a:gd name="connsiteX5" fmla="*/ 133901 w 420021"/>
                <a:gd name="connsiteY5" fmla="*/ 305148 h 455236"/>
                <a:gd name="connsiteX6" fmla="*/ 0 w 420021"/>
                <a:gd name="connsiteY6" fmla="*/ 455236 h 455236"/>
                <a:gd name="connsiteX7" fmla="*/ 113454 w 420021"/>
                <a:gd name="connsiteY7" fmla="*/ 173518 h 455236"/>
                <a:gd name="connsiteX8" fmla="*/ 113454 w 420021"/>
                <a:gd name="connsiteY8" fmla="*/ 278878 h 455236"/>
                <a:gd name="connsiteX9" fmla="*/ 166702 w 420021"/>
                <a:gd name="connsiteY9" fmla="*/ 91303 h 455236"/>
                <a:gd name="connsiteX10" fmla="*/ 166702 w 420021"/>
                <a:gd name="connsiteY10" fmla="*/ 323039 h 455236"/>
                <a:gd name="connsiteX11" fmla="*/ 219951 w 420021"/>
                <a:gd name="connsiteY11" fmla="*/ 52538 h 455236"/>
                <a:gd name="connsiteX12" fmla="*/ 219951 w 420021"/>
                <a:gd name="connsiteY12" fmla="*/ 342492 h 455236"/>
                <a:gd name="connsiteX13" fmla="*/ 273199 w 420021"/>
                <a:gd name="connsiteY13" fmla="*/ 112460 h 455236"/>
                <a:gd name="connsiteX14" fmla="*/ 273199 w 420021"/>
                <a:gd name="connsiteY14" fmla="*/ 342492 h 455236"/>
                <a:gd name="connsiteX15" fmla="*/ 326447 w 420021"/>
                <a:gd name="connsiteY15" fmla="*/ 131488 h 455236"/>
                <a:gd name="connsiteX16" fmla="*/ 326447 w 420021"/>
                <a:gd name="connsiteY16" fmla="*/ 320625 h 455236"/>
                <a:gd name="connsiteX17" fmla="*/ 379695 w 420021"/>
                <a:gd name="connsiteY17" fmla="*/ 173518 h 455236"/>
                <a:gd name="connsiteX18" fmla="*/ 379695 w 420021"/>
                <a:gd name="connsiteY18" fmla="*/ 278878 h 45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021" h="455236">
                  <a:moveTo>
                    <a:pt x="246646" y="346894"/>
                  </a:moveTo>
                  <a:cubicBezTo>
                    <a:pt x="150941" y="346894"/>
                    <a:pt x="73270" y="269223"/>
                    <a:pt x="73270" y="173518"/>
                  </a:cubicBezTo>
                  <a:cubicBezTo>
                    <a:pt x="73270" y="77813"/>
                    <a:pt x="150799" y="0"/>
                    <a:pt x="246646" y="0"/>
                  </a:cubicBezTo>
                  <a:cubicBezTo>
                    <a:pt x="342492" y="0"/>
                    <a:pt x="420022" y="77671"/>
                    <a:pt x="420022" y="173376"/>
                  </a:cubicBezTo>
                  <a:cubicBezTo>
                    <a:pt x="420022" y="269081"/>
                    <a:pt x="342350" y="346894"/>
                    <a:pt x="246646" y="346894"/>
                  </a:cubicBezTo>
                  <a:close/>
                  <a:moveTo>
                    <a:pt x="133901" y="305148"/>
                  </a:moveTo>
                  <a:lnTo>
                    <a:pt x="0" y="455236"/>
                  </a:lnTo>
                  <a:moveTo>
                    <a:pt x="113454" y="173518"/>
                  </a:moveTo>
                  <a:lnTo>
                    <a:pt x="113454" y="278878"/>
                  </a:lnTo>
                  <a:moveTo>
                    <a:pt x="166702" y="91303"/>
                  </a:moveTo>
                  <a:lnTo>
                    <a:pt x="166702" y="323039"/>
                  </a:lnTo>
                  <a:moveTo>
                    <a:pt x="219951" y="52538"/>
                  </a:moveTo>
                  <a:lnTo>
                    <a:pt x="219951" y="342492"/>
                  </a:lnTo>
                  <a:moveTo>
                    <a:pt x="273199" y="112460"/>
                  </a:moveTo>
                  <a:lnTo>
                    <a:pt x="273199" y="342492"/>
                  </a:lnTo>
                  <a:moveTo>
                    <a:pt x="326447" y="131488"/>
                  </a:moveTo>
                  <a:lnTo>
                    <a:pt x="326447" y="320625"/>
                  </a:lnTo>
                  <a:moveTo>
                    <a:pt x="379695" y="173518"/>
                  </a:moveTo>
                  <a:lnTo>
                    <a:pt x="379695" y="278878"/>
                  </a:lnTo>
                </a:path>
              </a:pathLst>
            </a:custGeom>
            <a:noFill/>
            <a:ln w="6350" cap="flat">
              <a:solidFill>
                <a:schemeClr val="bg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48" name="Dictionary_E82D">
              <a:extLst>
                <a:ext uri="{FF2B5EF4-FFF2-40B4-BE49-F238E27FC236}">
                  <a16:creationId xmlns:a16="http://schemas.microsoft.com/office/drawing/2014/main" id="{047D208D-9A3E-40DF-B8C9-790A044A4989}"/>
                </a:ext>
                <a:ext uri="{C183D7F6-B498-43B3-948B-1728B52AA6E4}">
                  <adec:decorative xmlns:adec="http://schemas.microsoft.com/office/drawing/2017/decorative" val="1"/>
                </a:ext>
              </a:extLst>
            </p:cNvPr>
            <p:cNvSpPr>
              <a:spLocks noChangeAspect="1" noEditPoints="1"/>
            </p:cNvSpPr>
            <p:nvPr/>
          </p:nvSpPr>
          <p:spPr bwMode="auto">
            <a:xfrm>
              <a:off x="1106005" y="2401951"/>
              <a:ext cx="148280" cy="185352"/>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6350" cap="sq">
              <a:solidFill>
                <a:schemeClr val="bg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6" name="Group 15">
            <a:extLst>
              <a:ext uri="{FF2B5EF4-FFF2-40B4-BE49-F238E27FC236}">
                <a16:creationId xmlns:a16="http://schemas.microsoft.com/office/drawing/2014/main" id="{BC6BB06C-84BA-4654-A5E9-F216591BE5A4}"/>
              </a:ext>
              <a:ext uri="{C183D7F6-B498-43B3-948B-1728B52AA6E4}">
                <adec:decorative xmlns:adec="http://schemas.microsoft.com/office/drawing/2017/decorative" val="1"/>
              </a:ext>
            </a:extLst>
          </p:cNvPr>
          <p:cNvGrpSpPr/>
          <p:nvPr/>
        </p:nvGrpSpPr>
        <p:grpSpPr>
          <a:xfrm>
            <a:off x="4889565" y="1890653"/>
            <a:ext cx="3566255" cy="2951912"/>
            <a:chOff x="4889565" y="1890653"/>
            <a:chExt cx="3566255" cy="2951912"/>
          </a:xfrm>
        </p:grpSpPr>
        <p:sp>
          <p:nvSpPr>
            <p:cNvPr id="134" name="Rectangle 133">
              <a:extLst>
                <a:ext uri="{FF2B5EF4-FFF2-40B4-BE49-F238E27FC236}">
                  <a16:creationId xmlns:a16="http://schemas.microsoft.com/office/drawing/2014/main" id="{ADF440FB-1F28-4D1C-A61E-0983E3664E30}"/>
                </a:ext>
              </a:extLst>
            </p:cNvPr>
            <p:cNvSpPr/>
            <p:nvPr/>
          </p:nvSpPr>
          <p:spPr>
            <a:xfrm>
              <a:off x="6878004" y="4432210"/>
              <a:ext cx="1490431" cy="410355"/>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bot</a:t>
              </a:r>
            </a:p>
          </p:txBody>
        </p:sp>
        <p:sp>
          <p:nvSpPr>
            <p:cNvPr id="135" name="Rectangle 134">
              <a:extLst>
                <a:ext uri="{FF2B5EF4-FFF2-40B4-BE49-F238E27FC236}">
                  <a16:creationId xmlns:a16="http://schemas.microsoft.com/office/drawing/2014/main" id="{F3FB2331-5FFE-4AD9-89B8-1BAD3A79E819}"/>
                </a:ext>
              </a:extLst>
            </p:cNvPr>
            <p:cNvSpPr/>
            <p:nvPr/>
          </p:nvSpPr>
          <p:spPr>
            <a:xfrm>
              <a:off x="7555648" y="3248019"/>
              <a:ext cx="9001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topics</a:t>
              </a:r>
            </a:p>
          </p:txBody>
        </p:sp>
        <p:sp>
          <p:nvSpPr>
            <p:cNvPr id="136" name="Rectangle 135">
              <a:extLst>
                <a:ext uri="{FF2B5EF4-FFF2-40B4-BE49-F238E27FC236}">
                  <a16:creationId xmlns:a16="http://schemas.microsoft.com/office/drawing/2014/main" id="{A8E6E086-F8DD-45A7-A60B-FBC1DE46E209}"/>
                </a:ext>
              </a:extLst>
            </p:cNvPr>
            <p:cNvSpPr/>
            <p:nvPr/>
          </p:nvSpPr>
          <p:spPr>
            <a:xfrm>
              <a:off x="7154077" y="2372861"/>
              <a:ext cx="1097996"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Revise</a:t>
              </a:r>
              <a:b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effectLst/>
                  <a:uLnTx/>
                  <a:uFillTx/>
                  <a:latin typeface="Segoe UI Semibold"/>
                  <a:ea typeface="Segoe UI" pitchFamily="34" charset="0"/>
                  <a:cs typeface="Segoe UI" pitchFamily="34" charset="0"/>
                </a:rPr>
                <a:t>conversation</a:t>
              </a:r>
            </a:p>
          </p:txBody>
        </p:sp>
        <p:sp>
          <p:nvSpPr>
            <p:cNvPr id="137" name="Rectangle 136">
              <a:extLst>
                <a:ext uri="{FF2B5EF4-FFF2-40B4-BE49-F238E27FC236}">
                  <a16:creationId xmlns:a16="http://schemas.microsoft.com/office/drawing/2014/main" id="{895E752F-1DBC-4092-AC17-7275B9C2E562}"/>
                </a:ext>
              </a:extLst>
            </p:cNvPr>
            <p:cNvSpPr/>
            <p:nvPr/>
          </p:nvSpPr>
          <p:spPr>
            <a:xfrm>
              <a:off x="6437364" y="2004820"/>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Test your</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bot</a:t>
              </a:r>
            </a:p>
          </p:txBody>
        </p:sp>
        <p:sp>
          <p:nvSpPr>
            <p:cNvPr id="162" name="Rectangle 161">
              <a:extLst>
                <a:ext uri="{FF2B5EF4-FFF2-40B4-BE49-F238E27FC236}">
                  <a16:creationId xmlns:a16="http://schemas.microsoft.com/office/drawing/2014/main" id="{0F812543-9FDC-4AAC-B873-54858A62B57B}"/>
                </a:ext>
              </a:extLst>
            </p:cNvPr>
            <p:cNvSpPr/>
            <p:nvPr/>
          </p:nvSpPr>
          <p:spPr>
            <a:xfrm>
              <a:off x="5600223" y="2241907"/>
              <a:ext cx="824272" cy="705946"/>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Publish</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p>
          </p:txBody>
        </p:sp>
        <p:sp>
          <p:nvSpPr>
            <p:cNvPr id="160" name="Rectangle 159">
              <a:extLst>
                <a:ext uri="{FF2B5EF4-FFF2-40B4-BE49-F238E27FC236}">
                  <a16:creationId xmlns:a16="http://schemas.microsoft.com/office/drawing/2014/main" id="{4C80F517-68E7-4F6C-90DE-DB9F404CBFEF}"/>
                </a:ext>
              </a:extLst>
            </p:cNvPr>
            <p:cNvSpPr/>
            <p:nvPr/>
          </p:nvSpPr>
          <p:spPr>
            <a:xfrm>
              <a:off x="5014788" y="2973130"/>
              <a:ext cx="809750" cy="458740"/>
            </a:xfrm>
            <a:prstGeom prst="rect">
              <a:avLst/>
            </a:prstGeom>
          </p:spPr>
          <p:txBody>
            <a:bodyPr wrap="none" lIns="0" tIns="0" rIns="0" bIns="0" anchor="ctr">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Measure</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your bot</a:t>
              </a:r>
              <a:b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br>
              <a:r>
                <a:rPr kumimoji="0" lang="en-US" sz="1100" b="0" i="0" u="none" strike="noStrike" kern="1200" cap="none" spc="0" normalizeH="0" baseline="0" noProof="0" dirty="0">
                  <a:ln>
                    <a:noFill/>
                  </a:ln>
                  <a:solidFill>
                    <a:schemeClr val="bg1"/>
                  </a:solidFill>
                  <a:effectLst/>
                  <a:uLnTx/>
                  <a:uFillTx/>
                  <a:latin typeface="Segoe UI Semibold"/>
                  <a:ea typeface="Segoe UI" pitchFamily="34" charset="0"/>
                  <a:cs typeface="Segoe UI" pitchFamily="34" charset="0"/>
                </a:rPr>
                <a:t>performance</a:t>
              </a:r>
            </a:p>
          </p:txBody>
        </p:sp>
        <p:grpSp>
          <p:nvGrpSpPr>
            <p:cNvPr id="149" name="Group 148">
              <a:extLst>
                <a:ext uri="{FF2B5EF4-FFF2-40B4-BE49-F238E27FC236}">
                  <a16:creationId xmlns:a16="http://schemas.microsoft.com/office/drawing/2014/main" id="{DAE66D74-7512-4EE3-B352-3FFD5B55536E}"/>
                </a:ext>
                <a:ext uri="{C183D7F6-B498-43B3-948B-1728B52AA6E4}">
                  <adec:decorative xmlns:adec="http://schemas.microsoft.com/office/drawing/2017/decorative" val="1"/>
                </a:ext>
              </a:extLst>
            </p:cNvPr>
            <p:cNvGrpSpPr/>
            <p:nvPr/>
          </p:nvGrpSpPr>
          <p:grpSpPr>
            <a:xfrm>
              <a:off x="8086412" y="4311183"/>
              <a:ext cx="141242" cy="142872"/>
              <a:chOff x="2551096" y="4928951"/>
              <a:chExt cx="493503" cy="499198"/>
            </a:xfrm>
          </p:grpSpPr>
          <p:sp>
            <p:nvSpPr>
              <p:cNvPr id="150" name="Freeform: Shape 149">
                <a:extLst>
                  <a:ext uri="{FF2B5EF4-FFF2-40B4-BE49-F238E27FC236}">
                    <a16:creationId xmlns:a16="http://schemas.microsoft.com/office/drawing/2014/main" id="{AB24EC98-543B-47F7-BC50-5B6069350CC2}"/>
                  </a:ext>
                  <a:ext uri="{C183D7F6-B498-43B3-948B-1728B52AA6E4}">
                    <adec:decorative xmlns:adec="http://schemas.microsoft.com/office/drawing/2017/decorative" val="1"/>
                  </a:ext>
                </a:extLst>
              </p:cNvPr>
              <p:cNvSpPr/>
              <p:nvPr/>
            </p:nvSpPr>
            <p:spPr>
              <a:xfrm>
                <a:off x="2551096" y="4985563"/>
                <a:ext cx="442586" cy="442586"/>
              </a:xfrm>
              <a:custGeom>
                <a:avLst/>
                <a:gdLst>
                  <a:gd name="connsiteX0" fmla="*/ 442586 w 442586"/>
                  <a:gd name="connsiteY0" fmla="*/ 161026 h 442586"/>
                  <a:gd name="connsiteX1" fmla="*/ 442586 w 442586"/>
                  <a:gd name="connsiteY1" fmla="*/ 442586 h 442586"/>
                  <a:gd name="connsiteX2" fmla="*/ 0 w 442586"/>
                  <a:gd name="connsiteY2" fmla="*/ 442586 h 442586"/>
                  <a:gd name="connsiteX3" fmla="*/ 0 w 442586"/>
                  <a:gd name="connsiteY3" fmla="*/ 0 h 442586"/>
                  <a:gd name="connsiteX4" fmla="*/ 281560 w 442586"/>
                  <a:gd name="connsiteY4" fmla="*/ 0 h 442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586" h="442586">
                    <a:moveTo>
                      <a:pt x="442586" y="161026"/>
                    </a:moveTo>
                    <a:lnTo>
                      <a:pt x="442586" y="442586"/>
                    </a:lnTo>
                    <a:lnTo>
                      <a:pt x="0" y="442586"/>
                    </a:lnTo>
                    <a:lnTo>
                      <a:pt x="0" y="0"/>
                    </a:lnTo>
                    <a:lnTo>
                      <a:pt x="281560"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AA3F774F-D83C-4104-BE26-FD3F5745DA24}"/>
                  </a:ext>
                  <a:ext uri="{C183D7F6-B498-43B3-948B-1728B52AA6E4}">
                    <adec:decorative xmlns:adec="http://schemas.microsoft.com/office/drawing/2017/decorative" val="1"/>
                  </a:ext>
                </a:extLst>
              </p:cNvPr>
              <p:cNvSpPr/>
              <p:nvPr/>
            </p:nvSpPr>
            <p:spPr>
              <a:xfrm>
                <a:off x="2731429" y="4928951"/>
                <a:ext cx="313170" cy="316990"/>
              </a:xfrm>
              <a:custGeom>
                <a:avLst/>
                <a:gdLst>
                  <a:gd name="connsiteX0" fmla="*/ 89230 w 313170"/>
                  <a:gd name="connsiteY0" fmla="*/ 292996 h 316990"/>
                  <a:gd name="connsiteX1" fmla="*/ 0 w 313170"/>
                  <a:gd name="connsiteY1" fmla="*/ 316990 h 316990"/>
                  <a:gd name="connsiteX2" fmla="*/ 22870 w 313170"/>
                  <a:gd name="connsiteY2" fmla="*/ 228698 h 316990"/>
                  <a:gd name="connsiteX3" fmla="*/ 236571 w 313170"/>
                  <a:gd name="connsiteY3" fmla="*/ 12935 h 316990"/>
                  <a:gd name="connsiteX4" fmla="*/ 300306 w 313170"/>
                  <a:gd name="connsiteY4" fmla="*/ 12935 h 316990"/>
                  <a:gd name="connsiteX5" fmla="*/ 300306 w 313170"/>
                  <a:gd name="connsiteY5" fmla="*/ 77232 h 316990"/>
                  <a:gd name="connsiteX6" fmla="*/ 89230 w 313170"/>
                  <a:gd name="connsiteY6" fmla="*/ 292996 h 316990"/>
                  <a:gd name="connsiteX7" fmla="*/ 89230 w 313170"/>
                  <a:gd name="connsiteY7" fmla="*/ 292996 h 316990"/>
                  <a:gd name="connsiteX8" fmla="*/ 89230 w 313170"/>
                  <a:gd name="connsiteY8" fmla="*/ 292996 h 316990"/>
                  <a:gd name="connsiteX9" fmla="*/ 220449 w 313170"/>
                  <a:gd name="connsiteY9" fmla="*/ 29243 h 316990"/>
                  <a:gd name="connsiteX10" fmla="*/ 285122 w 313170"/>
                  <a:gd name="connsiteY10" fmla="*/ 93541 h 316990"/>
                  <a:gd name="connsiteX11" fmla="*/ 89230 w 313170"/>
                  <a:gd name="connsiteY11" fmla="*/ 292996 h 316990"/>
                  <a:gd name="connsiteX12" fmla="*/ 70296 w 313170"/>
                  <a:gd name="connsiteY12" fmla="*/ 245006 h 316990"/>
                  <a:gd name="connsiteX13" fmla="*/ 22870 w 313170"/>
                  <a:gd name="connsiteY13" fmla="*/ 228698 h 316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170" h="316990">
                    <a:moveTo>
                      <a:pt x="89230" y="292996"/>
                    </a:moveTo>
                    <a:cubicBezTo>
                      <a:pt x="0" y="316990"/>
                      <a:pt x="0" y="316990"/>
                      <a:pt x="0" y="316990"/>
                    </a:cubicBezTo>
                    <a:cubicBezTo>
                      <a:pt x="22870" y="228698"/>
                      <a:pt x="22870" y="228698"/>
                      <a:pt x="22870" y="228698"/>
                    </a:cubicBezTo>
                    <a:cubicBezTo>
                      <a:pt x="236571" y="12935"/>
                      <a:pt x="236571" y="12935"/>
                      <a:pt x="236571" y="12935"/>
                    </a:cubicBezTo>
                    <a:cubicBezTo>
                      <a:pt x="254567" y="-4312"/>
                      <a:pt x="283060" y="-4312"/>
                      <a:pt x="300306" y="12935"/>
                    </a:cubicBezTo>
                    <a:cubicBezTo>
                      <a:pt x="317552" y="30181"/>
                      <a:pt x="317365" y="59049"/>
                      <a:pt x="300306" y="77232"/>
                    </a:cubicBezTo>
                    <a:lnTo>
                      <a:pt x="89230" y="292996"/>
                    </a:lnTo>
                    <a:lnTo>
                      <a:pt x="89230" y="292996"/>
                    </a:lnTo>
                    <a:lnTo>
                      <a:pt x="89230" y="292996"/>
                    </a:lnTo>
                    <a:close/>
                    <a:moveTo>
                      <a:pt x="220449" y="29243"/>
                    </a:moveTo>
                    <a:cubicBezTo>
                      <a:pt x="285122" y="93541"/>
                      <a:pt x="285122" y="93541"/>
                      <a:pt x="285122" y="93541"/>
                    </a:cubicBezTo>
                    <a:moveTo>
                      <a:pt x="89230" y="292996"/>
                    </a:moveTo>
                    <a:cubicBezTo>
                      <a:pt x="89230" y="292996"/>
                      <a:pt x="92979" y="270876"/>
                      <a:pt x="70296" y="245006"/>
                    </a:cubicBezTo>
                    <a:cubicBezTo>
                      <a:pt x="47427" y="219137"/>
                      <a:pt x="22870" y="228698"/>
                      <a:pt x="22870" y="228698"/>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52" name="Graphic 2">
              <a:extLst>
                <a:ext uri="{FF2B5EF4-FFF2-40B4-BE49-F238E27FC236}">
                  <a16:creationId xmlns:a16="http://schemas.microsoft.com/office/drawing/2014/main" id="{FE8C3FF9-35A4-4DEA-A425-219876DC4BF5}"/>
                </a:ext>
                <a:ext uri="{C183D7F6-B498-43B3-948B-1728B52AA6E4}">
                  <adec:decorative xmlns:adec="http://schemas.microsoft.com/office/drawing/2017/decorative" val="1"/>
                </a:ext>
              </a:extLst>
            </p:cNvPr>
            <p:cNvGrpSpPr/>
            <p:nvPr/>
          </p:nvGrpSpPr>
          <p:grpSpPr>
            <a:xfrm>
              <a:off x="8216133" y="3156743"/>
              <a:ext cx="140748" cy="163236"/>
              <a:chOff x="1203031" y="5188852"/>
              <a:chExt cx="263330" cy="305404"/>
            </a:xfrm>
            <a:noFill/>
          </p:grpSpPr>
          <p:sp>
            <p:nvSpPr>
              <p:cNvPr id="153" name="Freeform: Shape 152">
                <a:extLst>
                  <a:ext uri="{FF2B5EF4-FFF2-40B4-BE49-F238E27FC236}">
                    <a16:creationId xmlns:a16="http://schemas.microsoft.com/office/drawing/2014/main" id="{A4C9CD77-7D2C-405B-B8A7-351ADCE830C4}"/>
                  </a:ext>
                  <a:ext uri="{C183D7F6-B498-43B3-948B-1728B52AA6E4}">
                    <adec:decorative xmlns:adec="http://schemas.microsoft.com/office/drawing/2017/decorative" val="1"/>
                  </a:ext>
                </a:extLst>
              </p:cNvPr>
              <p:cNvSpPr/>
              <p:nvPr/>
            </p:nvSpPr>
            <p:spPr>
              <a:xfrm>
                <a:off x="1280624" y="5312107"/>
                <a:ext cx="185737" cy="182150"/>
              </a:xfrm>
              <a:custGeom>
                <a:avLst/>
                <a:gdLst>
                  <a:gd name="connsiteX0" fmla="*/ 161580 w 185737"/>
                  <a:gd name="connsiteY0" fmla="*/ 151733 h 182150"/>
                  <a:gd name="connsiteX1" fmla="*/ 155865 w 185737"/>
                  <a:gd name="connsiteY1" fmla="*/ 23812 h 182150"/>
                  <a:gd name="connsiteX2" fmla="*/ 24610 w 185737"/>
                  <a:gd name="connsiteY2" fmla="*/ 29432 h 182150"/>
                  <a:gd name="connsiteX3" fmla="*/ 30325 w 185737"/>
                  <a:gd name="connsiteY3" fmla="*/ 158495 h 182150"/>
                  <a:gd name="connsiteX4" fmla="*/ 161580 w 185737"/>
                  <a:gd name="connsiteY4" fmla="*/ 151733 h 182150"/>
                  <a:gd name="connsiteX5" fmla="*/ 161580 w 185737"/>
                  <a:gd name="connsiteY5" fmla="*/ 151733 h 182150"/>
                  <a:gd name="connsiteX6" fmla="*/ 161580 w 185737"/>
                  <a:gd name="connsiteY6" fmla="*/ 151733 h 182150"/>
                  <a:gd name="connsiteX7" fmla="*/ 161580 w 185737"/>
                  <a:gd name="connsiteY7" fmla="*/ 151733 h 18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 h="182150">
                    <a:moveTo>
                      <a:pt x="161580" y="151733"/>
                    </a:moveTo>
                    <a:cubicBezTo>
                      <a:pt x="195775" y="114680"/>
                      <a:pt x="193489" y="57435"/>
                      <a:pt x="155865" y="23812"/>
                    </a:cubicBezTo>
                    <a:cubicBezTo>
                      <a:pt x="118241" y="-9907"/>
                      <a:pt x="58900" y="-7621"/>
                      <a:pt x="24610" y="29432"/>
                    </a:cubicBezTo>
                    <a:cubicBezTo>
                      <a:pt x="-10727" y="66484"/>
                      <a:pt x="-7298" y="124872"/>
                      <a:pt x="30325" y="158495"/>
                    </a:cubicBezTo>
                    <a:cubicBezTo>
                      <a:pt x="68044" y="192119"/>
                      <a:pt x="126242" y="189928"/>
                      <a:pt x="161580" y="151733"/>
                    </a:cubicBezTo>
                    <a:lnTo>
                      <a:pt x="161580" y="151733"/>
                    </a:lnTo>
                    <a:lnTo>
                      <a:pt x="161580" y="151733"/>
                    </a:lnTo>
                    <a:lnTo>
                      <a:pt x="161580" y="151733"/>
                    </a:lnTo>
                    <a:close/>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09502373-386F-4FFD-AD94-AEF116B2147C}"/>
                  </a:ext>
                  <a:ext uri="{C183D7F6-B498-43B3-948B-1728B52AA6E4}">
                    <adec:decorative xmlns:adec="http://schemas.microsoft.com/office/drawing/2017/decorative" val="1"/>
                  </a:ext>
                </a:extLst>
              </p:cNvPr>
              <p:cNvSpPr/>
              <p:nvPr/>
            </p:nvSpPr>
            <p:spPr>
              <a:xfrm>
                <a:off x="1203031" y="5188852"/>
                <a:ext cx="200215" cy="281368"/>
              </a:xfrm>
              <a:custGeom>
                <a:avLst/>
                <a:gdLst>
                  <a:gd name="connsiteX0" fmla="*/ 81915 w 200215"/>
                  <a:gd name="connsiteY0" fmla="*/ 281369 h 281368"/>
                  <a:gd name="connsiteX1" fmla="*/ 0 w 200215"/>
                  <a:gd name="connsiteY1" fmla="*/ 281369 h 281368"/>
                  <a:gd name="connsiteX2" fmla="*/ 0 w 200215"/>
                  <a:gd name="connsiteY2" fmla="*/ 41148 h 281368"/>
                  <a:gd name="connsiteX3" fmla="*/ 40958 w 200215"/>
                  <a:gd name="connsiteY3" fmla="*/ 0 h 281368"/>
                  <a:gd name="connsiteX4" fmla="*/ 200216 w 200215"/>
                  <a:gd name="connsiteY4" fmla="*/ 0 h 281368"/>
                  <a:gd name="connsiteX5" fmla="*/ 200216 w 200215"/>
                  <a:gd name="connsiteY5" fmla="*/ 107537 h 281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215" h="281368">
                    <a:moveTo>
                      <a:pt x="81915" y="281369"/>
                    </a:moveTo>
                    <a:cubicBezTo>
                      <a:pt x="0" y="281369"/>
                      <a:pt x="0" y="281369"/>
                      <a:pt x="0" y="281369"/>
                    </a:cubicBezTo>
                    <a:cubicBezTo>
                      <a:pt x="0" y="41148"/>
                      <a:pt x="0" y="41148"/>
                      <a:pt x="0" y="41148"/>
                    </a:cubicBezTo>
                    <a:cubicBezTo>
                      <a:pt x="40958" y="0"/>
                      <a:pt x="40958" y="0"/>
                      <a:pt x="40958" y="0"/>
                    </a:cubicBezTo>
                    <a:cubicBezTo>
                      <a:pt x="200216" y="0"/>
                      <a:pt x="200216" y="0"/>
                      <a:pt x="200216" y="0"/>
                    </a:cubicBezTo>
                    <a:cubicBezTo>
                      <a:pt x="200216" y="107537"/>
                      <a:pt x="200216" y="107537"/>
                      <a:pt x="200216" y="107537"/>
                    </a:cubicBez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4DFB17FF-FB7A-4072-9DB2-CAB5A0DAEE26}"/>
                  </a:ext>
                  <a:ext uri="{C183D7F6-B498-43B3-948B-1728B52AA6E4}">
                    <adec:decorative xmlns:adec="http://schemas.microsoft.com/office/drawing/2017/decorative" val="1"/>
                  </a:ext>
                </a:extLst>
              </p:cNvPr>
              <p:cNvSpPr/>
              <p:nvPr/>
            </p:nvSpPr>
            <p:spPr>
              <a:xfrm>
                <a:off x="1319808" y="5377447"/>
                <a:ext cx="104775" cy="65341"/>
              </a:xfrm>
              <a:custGeom>
                <a:avLst/>
                <a:gdLst>
                  <a:gd name="connsiteX0" fmla="*/ 0 w 104775"/>
                  <a:gd name="connsiteY0" fmla="*/ 29432 h 65341"/>
                  <a:gd name="connsiteX1" fmla="*/ 30385 w 104775"/>
                  <a:gd name="connsiteY1" fmla="*/ 65342 h 65341"/>
                  <a:gd name="connsiteX2" fmla="*/ 104775 w 104775"/>
                  <a:gd name="connsiteY2" fmla="*/ 0 h 65341"/>
                </a:gdLst>
                <a:ahLst/>
                <a:cxnLst>
                  <a:cxn ang="0">
                    <a:pos x="connsiteX0" y="connsiteY0"/>
                  </a:cxn>
                  <a:cxn ang="0">
                    <a:pos x="connsiteX1" y="connsiteY1"/>
                  </a:cxn>
                  <a:cxn ang="0">
                    <a:pos x="connsiteX2" y="connsiteY2"/>
                  </a:cxn>
                </a:cxnLst>
                <a:rect l="l" t="t" r="r" b="b"/>
                <a:pathLst>
                  <a:path w="104775" h="65341">
                    <a:moveTo>
                      <a:pt x="0" y="29432"/>
                    </a:moveTo>
                    <a:lnTo>
                      <a:pt x="30385" y="65342"/>
                    </a:lnTo>
                    <a:lnTo>
                      <a:pt x="104775" y="0"/>
                    </a:lnTo>
                  </a:path>
                </a:pathLst>
              </a:custGeom>
              <a:noFill/>
              <a:ln w="6350" cap="flat">
                <a:solidFill>
                  <a:schemeClr val="tx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56" name="speech_5">
              <a:extLst>
                <a:ext uri="{FF2B5EF4-FFF2-40B4-BE49-F238E27FC236}">
                  <a16:creationId xmlns:a16="http://schemas.microsoft.com/office/drawing/2014/main" id="{31965C43-41F9-4B55-BD84-AE4264EC0220}"/>
                </a:ext>
                <a:ext uri="{C183D7F6-B498-43B3-948B-1728B52AA6E4}">
                  <adec:decorative xmlns:adec="http://schemas.microsoft.com/office/drawing/2017/decorative" val="1"/>
                </a:ext>
              </a:extLst>
            </p:cNvPr>
            <p:cNvSpPr>
              <a:spLocks noChangeAspect="1" noEditPoints="1"/>
            </p:cNvSpPr>
            <p:nvPr/>
          </p:nvSpPr>
          <p:spPr bwMode="auto">
            <a:xfrm>
              <a:off x="7545705" y="2220356"/>
              <a:ext cx="183236" cy="14327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7" name="check 3">
              <a:extLst>
                <a:ext uri="{FF2B5EF4-FFF2-40B4-BE49-F238E27FC236}">
                  <a16:creationId xmlns:a16="http://schemas.microsoft.com/office/drawing/2014/main" id="{BC345F39-0F2A-4609-8ECA-1BE73FD6BBA1}"/>
                </a:ext>
                <a:ext uri="{C183D7F6-B498-43B3-948B-1728B52AA6E4}">
                  <adec:decorative xmlns:adec="http://schemas.microsoft.com/office/drawing/2017/decorative" val="1"/>
                </a:ext>
              </a:extLst>
            </p:cNvPr>
            <p:cNvSpPr>
              <a:spLocks noChangeAspect="1" noEditPoints="1"/>
            </p:cNvSpPr>
            <p:nvPr/>
          </p:nvSpPr>
          <p:spPr bwMode="auto">
            <a:xfrm>
              <a:off x="6413075" y="1890653"/>
              <a:ext cx="154902" cy="154002"/>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6350" cap="sq">
              <a:solidFill>
                <a:schemeClr val="tx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8" name="Graphic 116">
              <a:extLst>
                <a:ext uri="{FF2B5EF4-FFF2-40B4-BE49-F238E27FC236}">
                  <a16:creationId xmlns:a16="http://schemas.microsoft.com/office/drawing/2014/main" id="{42474F90-0586-4124-88BE-F5A53584B00B}"/>
                </a:ext>
                <a:ext uri="{C183D7F6-B498-43B3-948B-1728B52AA6E4}">
                  <adec:decorative xmlns:adec="http://schemas.microsoft.com/office/drawing/2017/decorative" val="1"/>
                </a:ext>
              </a:extLst>
            </p:cNvPr>
            <p:cNvSpPr/>
            <p:nvPr/>
          </p:nvSpPr>
          <p:spPr>
            <a:xfrm>
              <a:off x="4889565" y="3464607"/>
              <a:ext cx="134396" cy="145664"/>
            </a:xfrm>
            <a:custGeom>
              <a:avLst/>
              <a:gdLst>
                <a:gd name="connsiteX0" fmla="*/ 246646 w 420021"/>
                <a:gd name="connsiteY0" fmla="*/ 346894 h 455236"/>
                <a:gd name="connsiteX1" fmla="*/ 73270 w 420021"/>
                <a:gd name="connsiteY1" fmla="*/ 173518 h 455236"/>
                <a:gd name="connsiteX2" fmla="*/ 246646 w 420021"/>
                <a:gd name="connsiteY2" fmla="*/ 0 h 455236"/>
                <a:gd name="connsiteX3" fmla="*/ 420022 w 420021"/>
                <a:gd name="connsiteY3" fmla="*/ 173376 h 455236"/>
                <a:gd name="connsiteX4" fmla="*/ 246646 w 420021"/>
                <a:gd name="connsiteY4" fmla="*/ 346894 h 455236"/>
                <a:gd name="connsiteX5" fmla="*/ 133901 w 420021"/>
                <a:gd name="connsiteY5" fmla="*/ 305148 h 455236"/>
                <a:gd name="connsiteX6" fmla="*/ 0 w 420021"/>
                <a:gd name="connsiteY6" fmla="*/ 455236 h 455236"/>
                <a:gd name="connsiteX7" fmla="*/ 113454 w 420021"/>
                <a:gd name="connsiteY7" fmla="*/ 173518 h 455236"/>
                <a:gd name="connsiteX8" fmla="*/ 113454 w 420021"/>
                <a:gd name="connsiteY8" fmla="*/ 278878 h 455236"/>
                <a:gd name="connsiteX9" fmla="*/ 166702 w 420021"/>
                <a:gd name="connsiteY9" fmla="*/ 91303 h 455236"/>
                <a:gd name="connsiteX10" fmla="*/ 166702 w 420021"/>
                <a:gd name="connsiteY10" fmla="*/ 323039 h 455236"/>
                <a:gd name="connsiteX11" fmla="*/ 219951 w 420021"/>
                <a:gd name="connsiteY11" fmla="*/ 52538 h 455236"/>
                <a:gd name="connsiteX12" fmla="*/ 219951 w 420021"/>
                <a:gd name="connsiteY12" fmla="*/ 342492 h 455236"/>
                <a:gd name="connsiteX13" fmla="*/ 273199 w 420021"/>
                <a:gd name="connsiteY13" fmla="*/ 112460 h 455236"/>
                <a:gd name="connsiteX14" fmla="*/ 273199 w 420021"/>
                <a:gd name="connsiteY14" fmla="*/ 342492 h 455236"/>
                <a:gd name="connsiteX15" fmla="*/ 326447 w 420021"/>
                <a:gd name="connsiteY15" fmla="*/ 131488 h 455236"/>
                <a:gd name="connsiteX16" fmla="*/ 326447 w 420021"/>
                <a:gd name="connsiteY16" fmla="*/ 320625 h 455236"/>
                <a:gd name="connsiteX17" fmla="*/ 379695 w 420021"/>
                <a:gd name="connsiteY17" fmla="*/ 173518 h 455236"/>
                <a:gd name="connsiteX18" fmla="*/ 379695 w 420021"/>
                <a:gd name="connsiteY18" fmla="*/ 278878 h 45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0021" h="455236">
                  <a:moveTo>
                    <a:pt x="246646" y="346894"/>
                  </a:moveTo>
                  <a:cubicBezTo>
                    <a:pt x="150941" y="346894"/>
                    <a:pt x="73270" y="269223"/>
                    <a:pt x="73270" y="173518"/>
                  </a:cubicBezTo>
                  <a:cubicBezTo>
                    <a:pt x="73270" y="77813"/>
                    <a:pt x="150799" y="0"/>
                    <a:pt x="246646" y="0"/>
                  </a:cubicBezTo>
                  <a:cubicBezTo>
                    <a:pt x="342492" y="0"/>
                    <a:pt x="420022" y="77671"/>
                    <a:pt x="420022" y="173376"/>
                  </a:cubicBezTo>
                  <a:cubicBezTo>
                    <a:pt x="420022" y="269081"/>
                    <a:pt x="342350" y="346894"/>
                    <a:pt x="246646" y="346894"/>
                  </a:cubicBezTo>
                  <a:close/>
                  <a:moveTo>
                    <a:pt x="133901" y="305148"/>
                  </a:moveTo>
                  <a:lnTo>
                    <a:pt x="0" y="455236"/>
                  </a:lnTo>
                  <a:moveTo>
                    <a:pt x="113454" y="173518"/>
                  </a:moveTo>
                  <a:lnTo>
                    <a:pt x="113454" y="278878"/>
                  </a:lnTo>
                  <a:moveTo>
                    <a:pt x="166702" y="91303"/>
                  </a:moveTo>
                  <a:lnTo>
                    <a:pt x="166702" y="323039"/>
                  </a:lnTo>
                  <a:moveTo>
                    <a:pt x="219951" y="52538"/>
                  </a:moveTo>
                  <a:lnTo>
                    <a:pt x="219951" y="342492"/>
                  </a:lnTo>
                  <a:moveTo>
                    <a:pt x="273199" y="112460"/>
                  </a:moveTo>
                  <a:lnTo>
                    <a:pt x="273199" y="342492"/>
                  </a:lnTo>
                  <a:moveTo>
                    <a:pt x="326447" y="131488"/>
                  </a:moveTo>
                  <a:lnTo>
                    <a:pt x="326447" y="320625"/>
                  </a:lnTo>
                  <a:moveTo>
                    <a:pt x="379695" y="173518"/>
                  </a:moveTo>
                  <a:lnTo>
                    <a:pt x="379695" y="278878"/>
                  </a:lnTo>
                </a:path>
              </a:pathLst>
            </a:custGeom>
            <a:noFill/>
            <a:ln w="6350" cap="flat">
              <a:solidFill>
                <a:schemeClr val="bg1">
                  <a:alpha val="25000"/>
                </a:schemeClr>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59" name="Dictionary_E82D">
              <a:extLst>
                <a:ext uri="{FF2B5EF4-FFF2-40B4-BE49-F238E27FC236}">
                  <a16:creationId xmlns:a16="http://schemas.microsoft.com/office/drawing/2014/main" id="{91B7AB6B-8F1B-4A44-B32F-940E9F0F88F4}"/>
                </a:ext>
                <a:ext uri="{C183D7F6-B498-43B3-948B-1728B52AA6E4}">
                  <adec:decorative xmlns:adec="http://schemas.microsoft.com/office/drawing/2017/decorative" val="1"/>
                </a:ext>
              </a:extLst>
            </p:cNvPr>
            <p:cNvSpPr>
              <a:spLocks noChangeAspect="1" noEditPoints="1"/>
            </p:cNvSpPr>
            <p:nvPr/>
          </p:nvSpPr>
          <p:spPr bwMode="auto">
            <a:xfrm>
              <a:off x="5424585" y="2401951"/>
              <a:ext cx="148280" cy="185352"/>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6350" cap="sq">
              <a:solidFill>
                <a:schemeClr val="bg1">
                  <a:alpha val="2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5F8CF902-29C6-4AB4-93ED-C2F9DC5D3678}"/>
              </a:ext>
              <a:ext uri="{C183D7F6-B498-43B3-948B-1728B52AA6E4}">
                <adec:decorative xmlns:adec="http://schemas.microsoft.com/office/drawing/2017/decorative" val="1"/>
              </a:ext>
            </a:extLst>
          </p:cNvPr>
          <p:cNvGrpSpPr/>
          <p:nvPr/>
        </p:nvGrpSpPr>
        <p:grpSpPr>
          <a:xfrm>
            <a:off x="9234364" y="-345396"/>
            <a:ext cx="3513204" cy="5124149"/>
            <a:chOff x="9234364" y="-345396"/>
            <a:chExt cx="3513204" cy="5124149"/>
          </a:xfrm>
        </p:grpSpPr>
        <p:sp>
          <p:nvSpPr>
            <p:cNvPr id="177" name="Freeform: Shape 176">
              <a:extLst>
                <a:ext uri="{FF2B5EF4-FFF2-40B4-BE49-F238E27FC236}">
                  <a16:creationId xmlns:a16="http://schemas.microsoft.com/office/drawing/2014/main" id="{F2A666BB-7193-4CAF-A0D9-8A1A16E9D71D}"/>
                </a:ext>
              </a:extLst>
            </p:cNvPr>
            <p:cNvSpPr/>
            <p:nvPr/>
          </p:nvSpPr>
          <p:spPr bwMode="auto">
            <a:xfrm rot="20997721">
              <a:off x="9234364" y="-345396"/>
              <a:ext cx="3513204" cy="5124149"/>
            </a:xfrm>
            <a:custGeom>
              <a:avLst/>
              <a:gdLst>
                <a:gd name="connsiteX0" fmla="*/ 0 w 3513204"/>
                <a:gd name="connsiteY0" fmla="*/ 0 h 5124149"/>
                <a:gd name="connsiteX1" fmla="*/ 3513204 w 3513204"/>
                <a:gd name="connsiteY1" fmla="*/ 621874 h 5124149"/>
                <a:gd name="connsiteX2" fmla="*/ 2716253 w 3513204"/>
                <a:gd name="connsiteY2" fmla="*/ 5124149 h 5124149"/>
              </a:gdLst>
              <a:ahLst/>
              <a:cxnLst>
                <a:cxn ang="0">
                  <a:pos x="connsiteX0" y="connsiteY0"/>
                </a:cxn>
                <a:cxn ang="0">
                  <a:pos x="connsiteX1" y="connsiteY1"/>
                </a:cxn>
                <a:cxn ang="0">
                  <a:pos x="connsiteX2" y="connsiteY2"/>
                </a:cxn>
              </a:cxnLst>
              <a:rect l="l" t="t" r="r" b="b"/>
              <a:pathLst>
                <a:path w="3513204" h="5124149">
                  <a:moveTo>
                    <a:pt x="0" y="0"/>
                  </a:moveTo>
                  <a:lnTo>
                    <a:pt x="3513204" y="621874"/>
                  </a:lnTo>
                  <a:lnTo>
                    <a:pt x="2716253" y="512414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Shape 174">
              <a:extLst>
                <a:ext uri="{FF2B5EF4-FFF2-40B4-BE49-F238E27FC236}">
                  <a16:creationId xmlns:a16="http://schemas.microsoft.com/office/drawing/2014/main" id="{4E48BEC2-D906-485E-A723-FB929AF0CC6E}"/>
                </a:ext>
                <a:ext uri="{C183D7F6-B498-43B3-948B-1728B52AA6E4}">
                  <adec:decorative xmlns:adec="http://schemas.microsoft.com/office/drawing/2017/decorative" val="1"/>
                </a:ext>
              </a:extLst>
            </p:cNvPr>
            <p:cNvSpPr/>
            <p:nvPr/>
          </p:nvSpPr>
          <p:spPr bwMode="auto">
            <a:xfrm rot="10197721" flipH="1">
              <a:off x="9518191" y="-293893"/>
              <a:ext cx="2986909" cy="4387741"/>
            </a:xfrm>
            <a:custGeom>
              <a:avLst/>
              <a:gdLst>
                <a:gd name="connsiteX0" fmla="*/ 0 w 2986909"/>
                <a:gd name="connsiteY0" fmla="*/ 4387741 h 4387741"/>
                <a:gd name="connsiteX1" fmla="*/ 2986909 w 2986909"/>
                <a:gd name="connsiteY1" fmla="*/ 3859027 h 4387741"/>
                <a:gd name="connsiteX2" fmla="*/ 2303821 w 2986909"/>
                <a:gd name="connsiteY2" fmla="*/ 0 h 4387741"/>
              </a:gdLst>
              <a:ahLst/>
              <a:cxnLst>
                <a:cxn ang="0">
                  <a:pos x="connsiteX0" y="connsiteY0"/>
                </a:cxn>
                <a:cxn ang="0">
                  <a:pos x="connsiteX1" y="connsiteY1"/>
                </a:cxn>
                <a:cxn ang="0">
                  <a:pos x="connsiteX2" y="connsiteY2"/>
                </a:cxn>
              </a:cxnLst>
              <a:rect l="l" t="t" r="r" b="b"/>
              <a:pathLst>
                <a:path w="2986909" h="4387741">
                  <a:moveTo>
                    <a:pt x="0" y="4387741"/>
                  </a:moveTo>
                  <a:lnTo>
                    <a:pt x="2986909" y="3859027"/>
                  </a:lnTo>
                  <a:lnTo>
                    <a:pt x="2303821" y="0"/>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0" name="Straight Connector 109">
              <a:extLst>
                <a:ext uri="{FF2B5EF4-FFF2-40B4-BE49-F238E27FC236}">
                  <a16:creationId xmlns:a16="http://schemas.microsoft.com/office/drawing/2014/main" id="{914B42F3-9FA6-41BD-91C6-FD3B8C2F4133}"/>
                </a:ext>
                <a:ext uri="{C183D7F6-B498-43B3-948B-1728B52AA6E4}">
                  <adec:decorative xmlns:adec="http://schemas.microsoft.com/office/drawing/2017/decorative" val="1"/>
                </a:ext>
              </a:extLst>
            </p:cNvPr>
            <p:cNvCxnSpPr>
              <a:cxnSpLocks/>
            </p:cNvCxnSpPr>
            <p:nvPr/>
          </p:nvCxnSpPr>
          <p:spPr>
            <a:xfrm>
              <a:off x="10071606" y="-10946"/>
              <a:ext cx="1407887" cy="1842860"/>
            </a:xfrm>
            <a:prstGeom prst="line">
              <a:avLst/>
            </a:prstGeom>
            <a:ln w="12700"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509D017C-4E30-463B-901E-80C03223B57F}"/>
                </a:ext>
                <a:ext uri="{C183D7F6-B498-43B3-948B-1728B52AA6E4}">
                  <adec:decorative xmlns:adec="http://schemas.microsoft.com/office/drawing/2017/decorative" val="1"/>
                </a:ext>
              </a:extLst>
            </p:cNvPr>
            <p:cNvCxnSpPr>
              <a:cxnSpLocks/>
            </p:cNvCxnSpPr>
            <p:nvPr/>
          </p:nvCxnSpPr>
          <p:spPr>
            <a:xfrm>
              <a:off x="11550537" y="2547559"/>
              <a:ext cx="617209" cy="822787"/>
            </a:xfrm>
            <a:prstGeom prst="line">
              <a:avLst/>
            </a:prstGeom>
            <a:ln w="1270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55855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2FB68277-2F75-4B48-8C1F-680997DDAA16}"/>
              </a:ext>
            </a:extLst>
          </p:cNvPr>
          <p:cNvSpPr>
            <a:spLocks noGrp="1"/>
          </p:cNvSpPr>
          <p:nvPr>
            <p:ph type="title"/>
          </p:nvPr>
        </p:nvSpPr>
        <p:spPr/>
        <p:txBody>
          <a:bodyPr/>
          <a:lstStyle/>
          <a:p>
            <a:r>
              <a:rPr lang="en-US" dirty="0">
                <a:solidFill>
                  <a:schemeClr val="tx1"/>
                </a:solidFill>
              </a:rPr>
              <a:t>Create a new preview chatbot</a:t>
            </a:r>
          </a:p>
        </p:txBody>
      </p:sp>
      <p:sp>
        <p:nvSpPr>
          <p:cNvPr id="117" name="Freeform: Shape 116">
            <a:extLst>
              <a:ext uri="{FF2B5EF4-FFF2-40B4-BE49-F238E27FC236}">
                <a16:creationId xmlns:a16="http://schemas.microsoft.com/office/drawing/2014/main" id="{8828C234-AFC2-46F8-A85D-D130318493EC}"/>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9" name="Group 8">
            <a:extLst>
              <a:ext uri="{FF2B5EF4-FFF2-40B4-BE49-F238E27FC236}">
                <a16:creationId xmlns:a16="http://schemas.microsoft.com/office/drawing/2014/main" id="{F1D3D54A-3F17-4A7F-A75E-3D8D3FF2ED32}"/>
              </a:ext>
              <a:ext uri="{C183D7F6-B498-43B3-948B-1728B52AA6E4}">
                <adec:decorative xmlns:adec="http://schemas.microsoft.com/office/drawing/2017/decorative" val="1"/>
              </a:ext>
            </a:extLst>
          </p:cNvPr>
          <p:cNvGrpSpPr/>
          <p:nvPr/>
        </p:nvGrpSpPr>
        <p:grpSpPr>
          <a:xfrm>
            <a:off x="590378" y="2276242"/>
            <a:ext cx="6491237" cy="3745506"/>
            <a:chOff x="590378" y="2276242"/>
            <a:chExt cx="6491237" cy="3745506"/>
          </a:xfrm>
        </p:grpSpPr>
        <p:grpSp>
          <p:nvGrpSpPr>
            <p:cNvPr id="2" name="Group 1">
              <a:extLst>
                <a:ext uri="{FF2B5EF4-FFF2-40B4-BE49-F238E27FC236}">
                  <a16:creationId xmlns:a16="http://schemas.microsoft.com/office/drawing/2014/main" id="{808E3DE5-BE78-4816-BD73-AB45EE5E53D3}"/>
                </a:ext>
                <a:ext uri="{C183D7F6-B498-43B3-948B-1728B52AA6E4}">
                  <adec:decorative xmlns:adec="http://schemas.microsoft.com/office/drawing/2017/decorative" val="1"/>
                </a:ext>
              </a:extLst>
            </p:cNvPr>
            <p:cNvGrpSpPr/>
            <p:nvPr/>
          </p:nvGrpSpPr>
          <p:grpSpPr>
            <a:xfrm>
              <a:off x="590379" y="2276242"/>
              <a:ext cx="5340948" cy="677108"/>
              <a:chOff x="575865" y="2276242"/>
              <a:chExt cx="5340948" cy="677108"/>
            </a:xfrm>
          </p:grpSpPr>
          <p:sp>
            <p:nvSpPr>
              <p:cNvPr id="107" name="Text Placeholder 1">
                <a:extLst>
                  <a:ext uri="{FF2B5EF4-FFF2-40B4-BE49-F238E27FC236}">
                    <a16:creationId xmlns:a16="http://schemas.microsoft.com/office/drawing/2014/main" id="{5DF6F385-F5C6-4888-A164-9837161BEDEA}"/>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Open the Power Virtual Agents designer</a:t>
                </a:r>
              </a:p>
            </p:txBody>
          </p:sp>
          <p:sp>
            <p:nvSpPr>
              <p:cNvPr id="112" name="Website" title="Icon of multiple app windows">
                <a:extLst>
                  <a:ext uri="{FF2B5EF4-FFF2-40B4-BE49-F238E27FC236}">
                    <a16:creationId xmlns:a16="http://schemas.microsoft.com/office/drawing/2014/main" id="{6F5C2A75-E613-4448-BF6C-579992223766}"/>
                  </a:ext>
                </a:extLst>
              </p:cNvPr>
              <p:cNvSpPr>
                <a:spLocks noChangeAspect="1" noEditPoints="1"/>
              </p:cNvSpPr>
              <p:nvPr/>
            </p:nvSpPr>
            <p:spPr bwMode="auto">
              <a:xfrm>
                <a:off x="575865" y="2408121"/>
                <a:ext cx="471742" cy="41335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3" name="Group 2">
              <a:extLst>
                <a:ext uri="{FF2B5EF4-FFF2-40B4-BE49-F238E27FC236}">
                  <a16:creationId xmlns:a16="http://schemas.microsoft.com/office/drawing/2014/main" id="{E79FE504-F3C2-47FA-920C-10934AEF9BF6}"/>
                </a:ext>
                <a:ext uri="{C183D7F6-B498-43B3-948B-1728B52AA6E4}">
                  <adec:decorative xmlns:adec="http://schemas.microsoft.com/office/drawing/2017/decorative" val="1"/>
                </a:ext>
              </a:extLst>
            </p:cNvPr>
            <p:cNvGrpSpPr/>
            <p:nvPr/>
          </p:nvGrpSpPr>
          <p:grpSpPr>
            <a:xfrm>
              <a:off x="590378" y="3810441"/>
              <a:ext cx="5340949" cy="677108"/>
              <a:chOff x="575864" y="3810441"/>
              <a:chExt cx="5340949" cy="677108"/>
            </a:xfrm>
          </p:grpSpPr>
          <p:sp>
            <p:nvSpPr>
              <p:cNvPr id="108" name="Text Placeholder 1">
                <a:extLst>
                  <a:ext uri="{FF2B5EF4-FFF2-40B4-BE49-F238E27FC236}">
                    <a16:creationId xmlns:a16="http://schemas.microsoft.com/office/drawing/2014/main" id="{F3A93A51-7C07-4CCC-AA22-CA054BCA11EF}"/>
                  </a:ext>
                </a:extLst>
              </p:cNvPr>
              <p:cNvSpPr txBox="1">
                <a:spLocks/>
              </p:cNvSpPr>
              <p:nvPr/>
            </p:nvSpPr>
            <p:spPr>
              <a:xfrm>
                <a:off x="1375928" y="381044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hlinkClick r:id="rId3">
                      <a:extLst>
                        <a:ext uri="{A12FA001-AC4F-418D-AE19-62706E023703}">
                          <ahyp:hlinkClr xmlns:ahyp="http://schemas.microsoft.com/office/drawing/2018/hyperlinkcolor" val="tx"/>
                        </a:ext>
                      </a:extLst>
                    </a:hlinkClick>
                  </a:rPr>
                  <a:t>Power Virtual Agents</a:t>
                </a:r>
                <a:endParaRPr lang="en-US" spc="0" dirty="0">
                  <a:solidFill>
                    <a:schemeClr val="bg1"/>
                  </a:solidFill>
                </a:endParaRPr>
              </a:p>
            </p:txBody>
          </p:sp>
          <p:sp>
            <p:nvSpPr>
              <p:cNvPr id="111" name="Touchscreen" title="Icon of a closed hand with one finger touching a screen">
                <a:extLst>
                  <a:ext uri="{FF2B5EF4-FFF2-40B4-BE49-F238E27FC236}">
                    <a16:creationId xmlns:a16="http://schemas.microsoft.com/office/drawing/2014/main" id="{A254F804-0821-493C-8131-BE7E5F01B410}"/>
                  </a:ext>
                </a:extLst>
              </p:cNvPr>
              <p:cNvSpPr>
                <a:spLocks noChangeAspect="1" noEditPoints="1"/>
              </p:cNvSpPr>
              <p:nvPr/>
            </p:nvSpPr>
            <p:spPr bwMode="auto">
              <a:xfrm>
                <a:off x="575864" y="3927842"/>
                <a:ext cx="471742" cy="44230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grpSp>
          <p:nvGrpSpPr>
            <p:cNvPr id="4" name="Group 3">
              <a:extLst>
                <a:ext uri="{FF2B5EF4-FFF2-40B4-BE49-F238E27FC236}">
                  <a16:creationId xmlns:a16="http://schemas.microsoft.com/office/drawing/2014/main" id="{9EC598EA-9D3B-4FF3-9F90-893F14A8325E}"/>
                </a:ext>
                <a:ext uri="{C183D7F6-B498-43B3-948B-1728B52AA6E4}">
                  <adec:decorative xmlns:adec="http://schemas.microsoft.com/office/drawing/2017/decorative" val="1"/>
                </a:ext>
              </a:extLst>
            </p:cNvPr>
            <p:cNvGrpSpPr/>
            <p:nvPr/>
          </p:nvGrpSpPr>
          <p:grpSpPr>
            <a:xfrm>
              <a:off x="610627" y="5344640"/>
              <a:ext cx="5320700" cy="677108"/>
              <a:chOff x="596113" y="5344640"/>
              <a:chExt cx="5320700" cy="677108"/>
            </a:xfrm>
          </p:grpSpPr>
          <p:sp>
            <p:nvSpPr>
              <p:cNvPr id="109" name="Text Placeholder 1">
                <a:extLst>
                  <a:ext uri="{FF2B5EF4-FFF2-40B4-BE49-F238E27FC236}">
                    <a16:creationId xmlns:a16="http://schemas.microsoft.com/office/drawing/2014/main" id="{5EACD4C1-C74B-4A86-A665-F2FBCB8A1518}"/>
                  </a:ext>
                </a:extLst>
              </p:cNvPr>
              <p:cNvSpPr txBox="1">
                <a:spLocks/>
              </p:cNvSpPr>
              <p:nvPr/>
            </p:nvSpPr>
            <p:spPr>
              <a:xfrm>
                <a:off x="1375928" y="534464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367" rtl="0" eaLnBrk="1" fontAlgn="auto" latinLnBrk="0" hangingPunct="1">
                  <a:lnSpc>
                    <a:spcPct val="100000"/>
                  </a:lnSpc>
                  <a:spcBef>
                    <a:spcPts val="0"/>
                  </a:spcBef>
                  <a:spcAft>
                    <a:spcPts val="0"/>
                  </a:spcAft>
                  <a:buClrTx/>
                  <a:buSzPct val="90000"/>
                  <a:tabLst/>
                  <a:defRPr/>
                </a:pPr>
                <a:r>
                  <a:rPr kumimoji="0" lang="en-US" b="0" i="0" u="none" strike="noStrike" kern="1200" cap="none" spc="0" normalizeH="0" baseline="0" noProof="0" dirty="0">
                    <a:ln>
                      <a:noFill/>
                    </a:ln>
                    <a:solidFill>
                      <a:schemeClr val="bg1"/>
                    </a:solidFill>
                    <a:effectLst/>
                    <a:uLnTx/>
                    <a:uFillTx/>
                    <a:ea typeface="+mn-ea"/>
                  </a:rPr>
                  <a:t>Select </a:t>
                </a:r>
                <a:r>
                  <a:rPr lang="en-US" spc="0" dirty="0">
                    <a:solidFill>
                      <a:schemeClr val="bg1"/>
                    </a:solidFill>
                  </a:rPr>
                  <a:t>‘create</a:t>
                </a:r>
                <a:r>
                  <a:rPr kumimoji="0" lang="en-US" b="0" i="0" u="none" strike="noStrike" kern="1200" cap="none" spc="0" normalizeH="0" baseline="0" noProof="0" dirty="0">
                    <a:ln>
                      <a:noFill/>
                    </a:ln>
                    <a:solidFill>
                      <a:schemeClr val="bg1"/>
                    </a:solidFill>
                    <a:effectLst/>
                    <a:uLnTx/>
                    <a:uFillTx/>
                    <a:ea typeface="+mn-ea"/>
                  </a:rPr>
                  <a:t> bot’</a:t>
                </a:r>
                <a:endParaRPr kumimoji="0" lang="en-US" b="0" i="0" u="none" strike="noStrike" kern="1200" cap="none" spc="0" normalizeH="0" baseline="0" noProof="0" dirty="0">
                  <a:ln>
                    <a:noFill/>
                  </a:ln>
                  <a:solidFill>
                    <a:schemeClr val="bg1"/>
                  </a:solidFill>
                  <a:effectLst/>
                  <a:uLnTx/>
                  <a:uFillTx/>
                  <a:ea typeface="+mn-ea"/>
                  <a:cs typeface="Segoe UI"/>
                </a:endParaRPr>
              </a:p>
            </p:txBody>
          </p:sp>
          <p:sp>
            <p:nvSpPr>
              <p:cNvPr id="110" name="Robot_E99A" title="Icon of a robot">
                <a:extLst>
                  <a:ext uri="{FF2B5EF4-FFF2-40B4-BE49-F238E27FC236}">
                    <a16:creationId xmlns:a16="http://schemas.microsoft.com/office/drawing/2014/main" id="{8F007969-3290-4FA7-8B39-636EDA6C3084}"/>
                  </a:ext>
                </a:extLst>
              </p:cNvPr>
              <p:cNvSpPr>
                <a:spLocks noChangeAspect="1" noEditPoints="1"/>
              </p:cNvSpPr>
              <p:nvPr/>
            </p:nvSpPr>
            <p:spPr bwMode="auto">
              <a:xfrm>
                <a:off x="596113" y="5404571"/>
                <a:ext cx="431242" cy="557246"/>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13" name="Straight Connector 112">
              <a:extLst>
                <a:ext uri="{FF2B5EF4-FFF2-40B4-BE49-F238E27FC236}">
                  <a16:creationId xmlns:a16="http://schemas.microsoft.com/office/drawing/2014/main" id="{E5B2A470-168A-4DA9-A70E-EAEFA06596B0}"/>
                </a:ext>
                <a:ext uri="{C183D7F6-B498-43B3-948B-1728B52AA6E4}">
                  <adec:decorative xmlns:adec="http://schemas.microsoft.com/office/drawing/2017/decorative" val="1"/>
                </a:ext>
              </a:extLst>
            </p:cNvPr>
            <p:cNvCxnSpPr/>
            <p:nvPr/>
          </p:nvCxnSpPr>
          <p:spPr>
            <a:xfrm>
              <a:off x="1390442" y="3381895"/>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C69403-3F72-4DC6-AB51-56728981C84D}"/>
                </a:ext>
                <a:ext uri="{C183D7F6-B498-43B3-948B-1728B52AA6E4}">
                  <adec:decorative xmlns:adec="http://schemas.microsoft.com/office/drawing/2017/decorative" val="1"/>
                </a:ext>
              </a:extLst>
            </p:cNvPr>
            <p:cNvCxnSpPr/>
            <p:nvPr/>
          </p:nvCxnSpPr>
          <p:spPr>
            <a:xfrm>
              <a:off x="1390442" y="4916094"/>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5" name="Freeform: Shape 114">
            <a:extLst>
              <a:ext uri="{FF2B5EF4-FFF2-40B4-BE49-F238E27FC236}">
                <a16:creationId xmlns:a16="http://schemas.microsoft.com/office/drawing/2014/main" id="{AE5AE9E2-DCCF-4C71-8092-031089472ECC}"/>
              </a:ext>
              <a:ext uri="{C183D7F6-B498-43B3-948B-1728B52AA6E4}">
                <adec:decorative xmlns:adec="http://schemas.microsoft.com/office/drawing/2017/decorative" val="1"/>
              </a:ext>
            </a:extLst>
          </p:cNvPr>
          <p:cNvSpPr/>
          <p:nvPr/>
        </p:nvSpPr>
        <p:spPr>
          <a:xfrm flipH="1">
            <a:off x="6031993" y="2364455"/>
            <a:ext cx="5569628"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BABABBBF-A0FC-F75B-7F9E-824901C7ACFE}"/>
              </a:ext>
            </a:extLst>
          </p:cNvPr>
          <p:cNvPicPr>
            <a:picLocks noChangeAspect="1"/>
          </p:cNvPicPr>
          <p:nvPr/>
        </p:nvPicPr>
        <p:blipFill>
          <a:blip r:embed="rId4"/>
          <a:stretch>
            <a:fillRect/>
          </a:stretch>
        </p:blipFill>
        <p:spPr>
          <a:xfrm>
            <a:off x="6188363" y="2526064"/>
            <a:ext cx="5238931" cy="3285238"/>
          </a:xfrm>
          <a:prstGeom prst="rect">
            <a:avLst/>
          </a:prstGeom>
        </p:spPr>
      </p:pic>
    </p:spTree>
    <p:extLst>
      <p:ext uri="{BB962C8B-B14F-4D97-AF65-F5344CB8AC3E}">
        <p14:creationId xmlns:p14="http://schemas.microsoft.com/office/powerpoint/2010/main" val="3804805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3.33333E-6 -1.11111E-6 L -0.0345 -0.00092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2FB68277-2F75-4B48-8C1F-680997DDAA16}"/>
              </a:ext>
            </a:extLst>
          </p:cNvPr>
          <p:cNvSpPr>
            <a:spLocks noGrp="1"/>
          </p:cNvSpPr>
          <p:nvPr>
            <p:ph type="title"/>
          </p:nvPr>
        </p:nvSpPr>
        <p:spPr/>
        <p:txBody>
          <a:bodyPr/>
          <a:lstStyle/>
          <a:p>
            <a:r>
              <a:rPr lang="en-US" dirty="0">
                <a:solidFill>
                  <a:schemeClr val="tx1"/>
                </a:solidFill>
              </a:rPr>
              <a:t>Supported Languages</a:t>
            </a:r>
          </a:p>
        </p:txBody>
      </p:sp>
      <p:sp>
        <p:nvSpPr>
          <p:cNvPr id="117" name="Freeform: Shape 116">
            <a:extLst>
              <a:ext uri="{FF2B5EF4-FFF2-40B4-BE49-F238E27FC236}">
                <a16:creationId xmlns:a16="http://schemas.microsoft.com/office/drawing/2014/main" id="{8828C234-AFC2-46F8-A85D-D130318493EC}"/>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9" name="Group 8">
            <a:extLst>
              <a:ext uri="{FF2B5EF4-FFF2-40B4-BE49-F238E27FC236}">
                <a16:creationId xmlns:a16="http://schemas.microsoft.com/office/drawing/2014/main" id="{F1D3D54A-3F17-4A7F-A75E-3D8D3FF2ED32}"/>
              </a:ext>
              <a:ext uri="{C183D7F6-B498-43B3-948B-1728B52AA6E4}">
                <adec:decorative xmlns:adec="http://schemas.microsoft.com/office/drawing/2017/decorative" val="1"/>
              </a:ext>
            </a:extLst>
          </p:cNvPr>
          <p:cNvGrpSpPr/>
          <p:nvPr/>
        </p:nvGrpSpPr>
        <p:grpSpPr>
          <a:xfrm>
            <a:off x="590378" y="2276242"/>
            <a:ext cx="6491237" cy="3745506"/>
            <a:chOff x="590378" y="2276242"/>
            <a:chExt cx="6491237" cy="3745506"/>
          </a:xfrm>
        </p:grpSpPr>
        <p:grpSp>
          <p:nvGrpSpPr>
            <p:cNvPr id="2" name="Group 1">
              <a:extLst>
                <a:ext uri="{FF2B5EF4-FFF2-40B4-BE49-F238E27FC236}">
                  <a16:creationId xmlns:a16="http://schemas.microsoft.com/office/drawing/2014/main" id="{808E3DE5-BE78-4816-BD73-AB45EE5E53D3}"/>
                </a:ext>
                <a:ext uri="{C183D7F6-B498-43B3-948B-1728B52AA6E4}">
                  <adec:decorative xmlns:adec="http://schemas.microsoft.com/office/drawing/2017/decorative" val="1"/>
                </a:ext>
              </a:extLst>
            </p:cNvPr>
            <p:cNvGrpSpPr/>
            <p:nvPr/>
          </p:nvGrpSpPr>
          <p:grpSpPr>
            <a:xfrm>
              <a:off x="590379" y="2276242"/>
              <a:ext cx="5340948" cy="677108"/>
              <a:chOff x="575865" y="2276242"/>
              <a:chExt cx="5340948" cy="677108"/>
            </a:xfrm>
          </p:grpSpPr>
          <p:sp>
            <p:nvSpPr>
              <p:cNvPr id="107" name="Text Placeholder 1">
                <a:extLst>
                  <a:ext uri="{FF2B5EF4-FFF2-40B4-BE49-F238E27FC236}">
                    <a16:creationId xmlns:a16="http://schemas.microsoft.com/office/drawing/2014/main" id="{5DF6F385-F5C6-4888-A164-9837161BEDEA}"/>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PVA supports chatbots in many different languages</a:t>
                </a:r>
              </a:p>
            </p:txBody>
          </p:sp>
          <p:sp>
            <p:nvSpPr>
              <p:cNvPr id="112" name="Website" title="Icon of multiple app windows">
                <a:extLst>
                  <a:ext uri="{FF2B5EF4-FFF2-40B4-BE49-F238E27FC236}">
                    <a16:creationId xmlns:a16="http://schemas.microsoft.com/office/drawing/2014/main" id="{6F5C2A75-E613-4448-BF6C-579992223766}"/>
                  </a:ext>
                </a:extLst>
              </p:cNvPr>
              <p:cNvSpPr>
                <a:spLocks noChangeAspect="1" noEditPoints="1"/>
              </p:cNvSpPr>
              <p:nvPr/>
            </p:nvSpPr>
            <p:spPr bwMode="auto">
              <a:xfrm>
                <a:off x="575865" y="2408121"/>
                <a:ext cx="471742" cy="41335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3" name="Group 2">
              <a:extLst>
                <a:ext uri="{FF2B5EF4-FFF2-40B4-BE49-F238E27FC236}">
                  <a16:creationId xmlns:a16="http://schemas.microsoft.com/office/drawing/2014/main" id="{E79FE504-F3C2-47FA-920C-10934AEF9BF6}"/>
                </a:ext>
                <a:ext uri="{C183D7F6-B498-43B3-948B-1728B52AA6E4}">
                  <adec:decorative xmlns:adec="http://schemas.microsoft.com/office/drawing/2017/decorative" val="1"/>
                </a:ext>
              </a:extLst>
            </p:cNvPr>
            <p:cNvGrpSpPr/>
            <p:nvPr/>
          </p:nvGrpSpPr>
          <p:grpSpPr>
            <a:xfrm>
              <a:off x="590378" y="3810441"/>
              <a:ext cx="5340949" cy="677108"/>
              <a:chOff x="575864" y="3810441"/>
              <a:chExt cx="5340949" cy="677108"/>
            </a:xfrm>
          </p:grpSpPr>
          <p:sp>
            <p:nvSpPr>
              <p:cNvPr id="108" name="Text Placeholder 1">
                <a:extLst>
                  <a:ext uri="{FF2B5EF4-FFF2-40B4-BE49-F238E27FC236}">
                    <a16:creationId xmlns:a16="http://schemas.microsoft.com/office/drawing/2014/main" id="{F3A93A51-7C07-4CCC-AA22-CA054BCA11EF}"/>
                  </a:ext>
                </a:extLst>
              </p:cNvPr>
              <p:cNvSpPr txBox="1">
                <a:spLocks/>
              </p:cNvSpPr>
              <p:nvPr/>
            </p:nvSpPr>
            <p:spPr>
              <a:xfrm>
                <a:off x="1375928" y="381044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PVA Unified Authoring Preview is currently available only in English when creating your bot</a:t>
                </a:r>
              </a:p>
            </p:txBody>
          </p:sp>
          <p:sp>
            <p:nvSpPr>
              <p:cNvPr id="111" name="Touchscreen" title="Icon of a closed hand with one finger touching a screen">
                <a:extLst>
                  <a:ext uri="{FF2B5EF4-FFF2-40B4-BE49-F238E27FC236}">
                    <a16:creationId xmlns:a16="http://schemas.microsoft.com/office/drawing/2014/main" id="{A254F804-0821-493C-8131-BE7E5F01B410}"/>
                  </a:ext>
                </a:extLst>
              </p:cNvPr>
              <p:cNvSpPr>
                <a:spLocks noChangeAspect="1" noEditPoints="1"/>
              </p:cNvSpPr>
              <p:nvPr/>
            </p:nvSpPr>
            <p:spPr bwMode="auto">
              <a:xfrm>
                <a:off x="575864" y="3927842"/>
                <a:ext cx="471742" cy="44230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grpSp>
          <p:nvGrpSpPr>
            <p:cNvPr id="4" name="Group 3">
              <a:extLst>
                <a:ext uri="{FF2B5EF4-FFF2-40B4-BE49-F238E27FC236}">
                  <a16:creationId xmlns:a16="http://schemas.microsoft.com/office/drawing/2014/main" id="{9EC598EA-9D3B-4FF3-9F90-893F14A8325E}"/>
                </a:ext>
                <a:ext uri="{C183D7F6-B498-43B3-948B-1728B52AA6E4}">
                  <adec:decorative xmlns:adec="http://schemas.microsoft.com/office/drawing/2017/decorative" val="1"/>
                </a:ext>
              </a:extLst>
            </p:cNvPr>
            <p:cNvGrpSpPr/>
            <p:nvPr/>
          </p:nvGrpSpPr>
          <p:grpSpPr>
            <a:xfrm>
              <a:off x="610627" y="5344640"/>
              <a:ext cx="5320700" cy="677108"/>
              <a:chOff x="596113" y="5344640"/>
              <a:chExt cx="5320700" cy="677108"/>
            </a:xfrm>
          </p:grpSpPr>
          <p:sp>
            <p:nvSpPr>
              <p:cNvPr id="109" name="Text Placeholder 1">
                <a:extLst>
                  <a:ext uri="{FF2B5EF4-FFF2-40B4-BE49-F238E27FC236}">
                    <a16:creationId xmlns:a16="http://schemas.microsoft.com/office/drawing/2014/main" id="{5EACD4C1-C74B-4A86-A665-F2FBCB8A1518}"/>
                  </a:ext>
                </a:extLst>
              </p:cNvPr>
              <p:cNvSpPr txBox="1">
                <a:spLocks/>
              </p:cNvSpPr>
              <p:nvPr/>
            </p:nvSpPr>
            <p:spPr>
              <a:xfrm>
                <a:off x="1375928" y="5344640"/>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367" rtl="0" eaLnBrk="1" fontAlgn="auto" latinLnBrk="0" hangingPunct="1">
                  <a:lnSpc>
                    <a:spcPct val="100000"/>
                  </a:lnSpc>
                  <a:spcBef>
                    <a:spcPts val="0"/>
                  </a:spcBef>
                  <a:spcAft>
                    <a:spcPts val="0"/>
                  </a:spcAft>
                  <a:buClrTx/>
                  <a:buSzPct val="90000"/>
                  <a:tabLst/>
                  <a:defRPr/>
                </a:pPr>
                <a:r>
                  <a:rPr kumimoji="0" lang="en-US" b="0" i="0" u="none" strike="noStrike" kern="1200" cap="none" spc="0" normalizeH="0" baseline="0" noProof="0" dirty="0">
                    <a:ln>
                      <a:noFill/>
                    </a:ln>
                    <a:solidFill>
                      <a:schemeClr val="bg1"/>
                    </a:solidFill>
                    <a:effectLst/>
                    <a:uLnTx/>
                    <a:uFillTx/>
                    <a:ea typeface="+mn-ea"/>
                  </a:rPr>
                  <a:t>There will be more supported languages throughout Preview</a:t>
                </a:r>
                <a:endParaRPr kumimoji="0" lang="en-US" b="0" i="0" u="none" strike="noStrike" kern="1200" cap="none" spc="0" normalizeH="0" baseline="0" noProof="0" dirty="0">
                  <a:ln>
                    <a:noFill/>
                  </a:ln>
                  <a:solidFill>
                    <a:schemeClr val="bg1"/>
                  </a:solidFill>
                  <a:effectLst/>
                  <a:uLnTx/>
                  <a:uFillTx/>
                  <a:ea typeface="+mn-ea"/>
                  <a:cs typeface="Segoe UI"/>
                </a:endParaRPr>
              </a:p>
            </p:txBody>
          </p:sp>
          <p:sp>
            <p:nvSpPr>
              <p:cNvPr id="110" name="Robot_E99A" title="Icon of a robot">
                <a:extLst>
                  <a:ext uri="{FF2B5EF4-FFF2-40B4-BE49-F238E27FC236}">
                    <a16:creationId xmlns:a16="http://schemas.microsoft.com/office/drawing/2014/main" id="{8F007969-3290-4FA7-8B39-636EDA6C3084}"/>
                  </a:ext>
                </a:extLst>
              </p:cNvPr>
              <p:cNvSpPr>
                <a:spLocks noChangeAspect="1" noEditPoints="1"/>
              </p:cNvSpPr>
              <p:nvPr/>
            </p:nvSpPr>
            <p:spPr bwMode="auto">
              <a:xfrm>
                <a:off x="596113" y="5404571"/>
                <a:ext cx="431242" cy="557246"/>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13" name="Straight Connector 112">
              <a:extLst>
                <a:ext uri="{FF2B5EF4-FFF2-40B4-BE49-F238E27FC236}">
                  <a16:creationId xmlns:a16="http://schemas.microsoft.com/office/drawing/2014/main" id="{E5B2A470-168A-4DA9-A70E-EAEFA06596B0}"/>
                </a:ext>
                <a:ext uri="{C183D7F6-B498-43B3-948B-1728B52AA6E4}">
                  <adec:decorative xmlns:adec="http://schemas.microsoft.com/office/drawing/2017/decorative" val="1"/>
                </a:ext>
              </a:extLst>
            </p:cNvPr>
            <p:cNvCxnSpPr/>
            <p:nvPr/>
          </p:nvCxnSpPr>
          <p:spPr>
            <a:xfrm>
              <a:off x="1390442" y="3381895"/>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C69403-3F72-4DC6-AB51-56728981C84D}"/>
                </a:ext>
                <a:ext uri="{C183D7F6-B498-43B3-948B-1728B52AA6E4}">
                  <adec:decorative xmlns:adec="http://schemas.microsoft.com/office/drawing/2017/decorative" val="1"/>
                </a:ext>
              </a:extLst>
            </p:cNvPr>
            <p:cNvCxnSpPr/>
            <p:nvPr/>
          </p:nvCxnSpPr>
          <p:spPr>
            <a:xfrm>
              <a:off x="1390442" y="4916094"/>
              <a:ext cx="5691173" cy="0"/>
            </a:xfrm>
            <a:prstGeom prst="line">
              <a:avLst/>
            </a:prstGeom>
            <a:ln w="3175">
              <a:solidFill>
                <a:schemeClr val="bg1">
                  <a:alpha val="2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B26BF5C-8D4F-463A-9DF3-943D41F3DB4E}"/>
              </a:ext>
              <a:ext uri="{C183D7F6-B498-43B3-948B-1728B52AA6E4}">
                <adec:decorative xmlns:adec="http://schemas.microsoft.com/office/drawing/2017/decorative" val="1"/>
              </a:ext>
            </a:extLst>
          </p:cNvPr>
          <p:cNvGrpSpPr/>
          <p:nvPr/>
        </p:nvGrpSpPr>
        <p:grpSpPr>
          <a:xfrm>
            <a:off x="6031993" y="2385606"/>
            <a:ext cx="5569628" cy="3526776"/>
            <a:chOff x="6031993" y="2384656"/>
            <a:chExt cx="5569628" cy="3526776"/>
          </a:xfrm>
        </p:grpSpPr>
        <p:sp>
          <p:nvSpPr>
            <p:cNvPr id="115" name="Freeform: Shape 114">
              <a:extLst>
                <a:ext uri="{FF2B5EF4-FFF2-40B4-BE49-F238E27FC236}">
                  <a16:creationId xmlns:a16="http://schemas.microsoft.com/office/drawing/2014/main" id="{AE5AE9E2-DCCF-4C71-8092-031089472ECC}"/>
                </a:ext>
                <a:ext uri="{C183D7F6-B498-43B3-948B-1728B52AA6E4}">
                  <adec:decorative xmlns:adec="http://schemas.microsoft.com/office/drawing/2017/decorative" val="1"/>
                </a:ext>
              </a:extLst>
            </p:cNvPr>
            <p:cNvSpPr/>
            <p:nvPr/>
          </p:nvSpPr>
          <p:spPr>
            <a:xfrm flipH="1">
              <a:off x="6031993" y="2384656"/>
              <a:ext cx="5569628"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7" name="Picture 6" descr="Power Virtual Agents bot in Japanese language">
              <a:extLst>
                <a:ext uri="{FF2B5EF4-FFF2-40B4-BE49-F238E27FC236}">
                  <a16:creationId xmlns:a16="http://schemas.microsoft.com/office/drawing/2014/main" id="{6216FF76-27FA-4661-BAD0-7083ACC7D758}"/>
                </a:ext>
              </a:extLst>
            </p:cNvPr>
            <p:cNvPicPr>
              <a:picLocks noChangeAspect="1"/>
            </p:cNvPicPr>
            <p:nvPr/>
          </p:nvPicPr>
          <p:blipFill>
            <a:blip r:embed="rId3"/>
            <a:srcRect/>
            <a:stretch/>
          </p:blipFill>
          <p:spPr>
            <a:xfrm>
              <a:off x="6182139" y="2560544"/>
              <a:ext cx="5237922" cy="3176671"/>
            </a:xfrm>
            <a:prstGeom prst="rect">
              <a:avLst/>
            </a:prstGeom>
          </p:spPr>
        </p:pic>
      </p:grpSp>
    </p:spTree>
    <p:extLst>
      <p:ext uri="{BB962C8B-B14F-4D97-AF65-F5344CB8AC3E}">
        <p14:creationId xmlns:p14="http://schemas.microsoft.com/office/powerpoint/2010/main" val="28842545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additive="base">
                                        <p:cTn id="7" dur="500" fill="hold"/>
                                        <p:tgtEl>
                                          <p:spTgt spid="117"/>
                                        </p:tgtEl>
                                        <p:attrNameLst>
                                          <p:attrName>ppt_x</p:attrName>
                                        </p:attrNameLst>
                                      </p:cBhvr>
                                      <p:tavLst>
                                        <p:tav tm="0">
                                          <p:val>
                                            <p:strVal val="0-#ppt_w/2"/>
                                          </p:val>
                                        </p:tav>
                                        <p:tav tm="100000">
                                          <p:val>
                                            <p:strVal val="#ppt_x"/>
                                          </p:val>
                                        </p:tav>
                                      </p:tavLst>
                                    </p:anim>
                                    <p:anim calcmode="lin" valueType="num">
                                      <p:cBhvr additive="base">
                                        <p:cTn id="8" dur="500" fill="hold"/>
                                        <p:tgtEl>
                                          <p:spTgt spid="11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5B3D2-0C96-4D3A-BC2E-CCFBCF40AAFC}"/>
              </a:ext>
            </a:extLst>
          </p:cNvPr>
          <p:cNvSpPr>
            <a:spLocks noGrp="1"/>
          </p:cNvSpPr>
          <p:nvPr>
            <p:ph type="title"/>
          </p:nvPr>
        </p:nvSpPr>
        <p:spPr/>
        <p:txBody>
          <a:bodyPr/>
          <a:lstStyle/>
          <a:p>
            <a:r>
              <a:rPr lang="en-US" dirty="0">
                <a:solidFill>
                  <a:schemeClr val="tx1"/>
                </a:solidFill>
              </a:rPr>
              <a:t>View topics </a:t>
            </a:r>
          </a:p>
        </p:txBody>
      </p:sp>
      <p:sp>
        <p:nvSpPr>
          <p:cNvPr id="44" name="Freeform: Shape 43">
            <a:extLst>
              <a:ext uri="{FF2B5EF4-FFF2-40B4-BE49-F238E27FC236}">
                <a16:creationId xmlns:a16="http://schemas.microsoft.com/office/drawing/2014/main" id="{A592B573-00C0-4090-A955-6ABDC20EC077}"/>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0" name="Group 9">
            <a:extLst>
              <a:ext uri="{FF2B5EF4-FFF2-40B4-BE49-F238E27FC236}">
                <a16:creationId xmlns:a16="http://schemas.microsoft.com/office/drawing/2014/main" id="{9F14DC4C-ED38-4632-8DD0-3FB431405582}"/>
              </a:ext>
              <a:ext uri="{C183D7F6-B498-43B3-948B-1728B52AA6E4}">
                <adec:decorative xmlns:adec="http://schemas.microsoft.com/office/drawing/2017/decorative" val="1"/>
              </a:ext>
            </a:extLst>
          </p:cNvPr>
          <p:cNvGrpSpPr/>
          <p:nvPr/>
        </p:nvGrpSpPr>
        <p:grpSpPr>
          <a:xfrm>
            <a:off x="542374" y="2828692"/>
            <a:ext cx="6524727" cy="2211307"/>
            <a:chOff x="542374" y="2828692"/>
            <a:chExt cx="6524727" cy="2211307"/>
          </a:xfrm>
        </p:grpSpPr>
        <p:cxnSp>
          <p:nvCxnSpPr>
            <p:cNvPr id="36" name="Straight Connector 35">
              <a:extLst>
                <a:ext uri="{FF2B5EF4-FFF2-40B4-BE49-F238E27FC236}">
                  <a16:creationId xmlns:a16="http://schemas.microsoft.com/office/drawing/2014/main" id="{B00DD89A-DBF2-49B4-8B73-96EDC19A6BAB}"/>
                </a:ext>
                <a:ext uri="{C183D7F6-B498-43B3-948B-1728B52AA6E4}">
                  <adec:decorative xmlns:adec="http://schemas.microsoft.com/office/drawing/2017/decorative" val="1"/>
                </a:ext>
              </a:extLst>
            </p:cNvPr>
            <p:cNvCxnSpPr/>
            <p:nvPr/>
          </p:nvCxnSpPr>
          <p:spPr>
            <a:xfrm>
              <a:off x="1375928" y="393434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17C3DE0-1D35-4283-9FCA-2C15AFDDB3DD}"/>
                </a:ext>
              </a:extLst>
            </p:cNvPr>
            <p:cNvGrpSpPr/>
            <p:nvPr/>
          </p:nvGrpSpPr>
          <p:grpSpPr>
            <a:xfrm>
              <a:off x="542374" y="2828692"/>
              <a:ext cx="5374439" cy="677108"/>
              <a:chOff x="542374" y="2276242"/>
              <a:chExt cx="5374439" cy="677108"/>
            </a:xfrm>
          </p:grpSpPr>
          <p:sp>
            <p:nvSpPr>
              <p:cNvPr id="30" name="Text Placeholder 1">
                <a:extLst>
                  <a:ext uri="{FF2B5EF4-FFF2-40B4-BE49-F238E27FC236}">
                    <a16:creationId xmlns:a16="http://schemas.microsoft.com/office/drawing/2014/main" id="{E6680721-FBC9-4925-A386-171020498000}"/>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 chatbot comes with 4 User topics &amp; 8 system topics </a:t>
                </a:r>
              </a:p>
            </p:txBody>
          </p:sp>
          <p:sp>
            <p:nvSpPr>
              <p:cNvPr id="46" name="BulletedList_E8FD" title="Icon of a bulleted list">
                <a:extLst>
                  <a:ext uri="{FF2B5EF4-FFF2-40B4-BE49-F238E27FC236}">
                    <a16:creationId xmlns:a16="http://schemas.microsoft.com/office/drawing/2014/main" id="{6DAA4471-DEAC-4411-8FBA-2157A3D4069C}"/>
                  </a:ext>
                </a:extLst>
              </p:cNvPr>
              <p:cNvSpPr>
                <a:spLocks noChangeAspect="1" noEditPoints="1"/>
              </p:cNvSpPr>
              <p:nvPr/>
            </p:nvSpPr>
            <p:spPr bwMode="auto">
              <a:xfrm>
                <a:off x="542374" y="24631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nvGrpSpPr>
            <p:cNvPr id="9" name="Group 8">
              <a:extLst>
                <a:ext uri="{FF2B5EF4-FFF2-40B4-BE49-F238E27FC236}">
                  <a16:creationId xmlns:a16="http://schemas.microsoft.com/office/drawing/2014/main" id="{2AEFEB8A-AEDE-4266-B0BD-80EEA5D2E94B}"/>
                </a:ext>
              </a:extLst>
            </p:cNvPr>
            <p:cNvGrpSpPr/>
            <p:nvPr/>
          </p:nvGrpSpPr>
          <p:grpSpPr>
            <a:xfrm>
              <a:off x="570195" y="4362891"/>
              <a:ext cx="5346618" cy="677108"/>
              <a:chOff x="570195" y="4362891"/>
              <a:chExt cx="5346618" cy="677108"/>
            </a:xfrm>
          </p:grpSpPr>
          <p:sp>
            <p:nvSpPr>
              <p:cNvPr id="31" name="Text Placeholder 1">
                <a:extLst>
                  <a:ext uri="{FF2B5EF4-FFF2-40B4-BE49-F238E27FC236}">
                    <a16:creationId xmlns:a16="http://schemas.microsoft.com/office/drawing/2014/main" id="{CB81A9B0-81AC-402D-A4B1-C6B0B530FEC6}"/>
                  </a:ext>
                </a:extLst>
              </p:cNvPr>
              <p:cNvSpPr txBox="1">
                <a:spLocks/>
              </p:cNvSpPr>
              <p:nvPr/>
            </p:nvSpPr>
            <p:spPr>
              <a:xfrm>
                <a:off x="1375928" y="4362891"/>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Using one of the 4 topics to get familiar with the structure</a:t>
                </a:r>
              </a:p>
            </p:txBody>
          </p:sp>
          <p:pic>
            <p:nvPicPr>
              <p:cNvPr id="8" name="Picture 7" descr="icon of controls">
                <a:extLst>
                  <a:ext uri="{FF2B5EF4-FFF2-40B4-BE49-F238E27FC236}">
                    <a16:creationId xmlns:a16="http://schemas.microsoft.com/office/drawing/2014/main" id="{46407D0E-C70A-4F7B-99E0-F131F9BBE15B}"/>
                  </a:ext>
                </a:extLst>
              </p:cNvPr>
              <p:cNvPicPr>
                <a:picLocks noChangeAspect="1"/>
              </p:cNvPicPr>
              <p:nvPr/>
            </p:nvPicPr>
            <p:blipFill>
              <a:blip r:embed="rId3"/>
              <a:stretch>
                <a:fillRect/>
              </a:stretch>
            </p:blipFill>
            <p:spPr>
              <a:xfrm>
                <a:off x="570195" y="4476655"/>
                <a:ext cx="566928" cy="449580"/>
              </a:xfrm>
              <a:prstGeom prst="rect">
                <a:avLst/>
              </a:prstGeom>
            </p:spPr>
          </p:pic>
        </p:grpSp>
      </p:grpSp>
      <p:sp>
        <p:nvSpPr>
          <p:cNvPr id="41" name="Freeform: Shape 40">
            <a:extLst>
              <a:ext uri="{FF2B5EF4-FFF2-40B4-BE49-F238E27FC236}">
                <a16:creationId xmlns:a16="http://schemas.microsoft.com/office/drawing/2014/main" id="{E552F4D9-393A-4742-AF89-931F530B53C8}"/>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6" name="Picture 5">
            <a:extLst>
              <a:ext uri="{FF2B5EF4-FFF2-40B4-BE49-F238E27FC236}">
                <a16:creationId xmlns:a16="http://schemas.microsoft.com/office/drawing/2014/main" id="{64BB2BB5-E7CA-62C9-9589-B9FC485E4AE7}"/>
              </a:ext>
            </a:extLst>
          </p:cNvPr>
          <p:cNvPicPr>
            <a:picLocks noChangeAspect="1"/>
          </p:cNvPicPr>
          <p:nvPr/>
        </p:nvPicPr>
        <p:blipFill rotWithShape="1">
          <a:blip r:embed="rId4"/>
          <a:srcRect r="12193"/>
          <a:stretch/>
        </p:blipFill>
        <p:spPr>
          <a:xfrm>
            <a:off x="6524611" y="2359043"/>
            <a:ext cx="5422106" cy="3246391"/>
          </a:xfrm>
          <a:prstGeom prst="rect">
            <a:avLst/>
          </a:prstGeom>
        </p:spPr>
      </p:pic>
    </p:spTree>
    <p:extLst>
      <p:ext uri="{BB962C8B-B14F-4D97-AF65-F5344CB8AC3E}">
        <p14:creationId xmlns:p14="http://schemas.microsoft.com/office/powerpoint/2010/main" val="1489951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0-#ppt_w/2"/>
                                          </p:val>
                                        </p:tav>
                                        <p:tav tm="100000">
                                          <p:val>
                                            <p:strVal val="#ppt_x"/>
                                          </p:val>
                                        </p:tav>
                                      </p:tavLst>
                                    </p:anim>
                                    <p:anim calcmode="lin" valueType="num">
                                      <p:cBhvr additive="base">
                                        <p:cTn id="8" dur="500" fill="hold"/>
                                        <p:tgtEl>
                                          <p:spTgt spid="44"/>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par>
                                <p:cTn id="12" presetID="42" presetClass="path" presetSubtype="0" decel="100000" fill="hold" nodeType="withEffect">
                                  <p:stCondLst>
                                    <p:cond delay="0"/>
                                  </p:stCondLst>
                                  <p:childTnLst>
                                    <p:animMotion origin="layout" path="M -3.33333E-6 -1.11111E-6 L -0.0345 -0.00092 " pathEditMode="relative" rAng="0" ptsTypes="AA">
                                      <p:cBhvr>
                                        <p:cTn id="13" dur="700" spd="-100000" fill="hold"/>
                                        <p:tgtEl>
                                          <p:spTgt spid="10"/>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0D290-5178-48D6-A739-35B702254CBC}"/>
              </a:ext>
            </a:extLst>
          </p:cNvPr>
          <p:cNvSpPr>
            <a:spLocks noGrp="1"/>
          </p:cNvSpPr>
          <p:nvPr>
            <p:ph type="title"/>
          </p:nvPr>
        </p:nvSpPr>
        <p:spPr/>
        <p:txBody>
          <a:bodyPr/>
          <a:lstStyle/>
          <a:p>
            <a:r>
              <a:rPr lang="en-US" dirty="0">
                <a:solidFill>
                  <a:schemeClr val="tx1"/>
                </a:solidFill>
              </a:rPr>
              <a:t>Add conversational trigger phrases</a:t>
            </a:r>
          </a:p>
        </p:txBody>
      </p:sp>
      <p:sp>
        <p:nvSpPr>
          <p:cNvPr id="9" name="Freeform: Shape 8">
            <a:extLst>
              <a:ext uri="{FF2B5EF4-FFF2-40B4-BE49-F238E27FC236}">
                <a16:creationId xmlns:a16="http://schemas.microsoft.com/office/drawing/2014/main" id="{A3FF6816-B22D-46AB-8FBC-4F46340782EF}"/>
              </a:ext>
              <a:ext uri="{C183D7F6-B498-43B3-948B-1728B52AA6E4}">
                <adec:decorative xmlns:adec="http://schemas.microsoft.com/office/drawing/2017/decorative" val="1"/>
              </a:ext>
            </a:extLst>
          </p:cNvPr>
          <p:cNvSpPr/>
          <p:nvPr/>
        </p:nvSpPr>
        <p:spPr bwMode="auto">
          <a:xfrm>
            <a:off x="0" y="1442063"/>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20" name="Group 19">
            <a:extLst>
              <a:ext uri="{FF2B5EF4-FFF2-40B4-BE49-F238E27FC236}">
                <a16:creationId xmlns:a16="http://schemas.microsoft.com/office/drawing/2014/main" id="{4E80B7E1-ACA9-4491-A5DC-8780E8B5A5A3}"/>
              </a:ext>
              <a:ext uri="{C183D7F6-B498-43B3-948B-1728B52AA6E4}">
                <adec:decorative xmlns:adec="http://schemas.microsoft.com/office/drawing/2017/decorative" val="1"/>
              </a:ext>
            </a:extLst>
          </p:cNvPr>
          <p:cNvGrpSpPr/>
          <p:nvPr/>
        </p:nvGrpSpPr>
        <p:grpSpPr>
          <a:xfrm>
            <a:off x="626532" y="1804612"/>
            <a:ext cx="6440569" cy="4321868"/>
            <a:chOff x="626532" y="1804612"/>
            <a:chExt cx="6440569" cy="4321868"/>
          </a:xfrm>
        </p:grpSpPr>
        <p:grpSp>
          <p:nvGrpSpPr>
            <p:cNvPr id="16" name="Group 15">
              <a:extLst>
                <a:ext uri="{FF2B5EF4-FFF2-40B4-BE49-F238E27FC236}">
                  <a16:creationId xmlns:a16="http://schemas.microsoft.com/office/drawing/2014/main" id="{5CBE9C86-22D9-4E7E-811D-66F4B5D41E47}"/>
                </a:ext>
                <a:ext uri="{C183D7F6-B498-43B3-948B-1728B52AA6E4}">
                  <adec:decorative xmlns:adec="http://schemas.microsoft.com/office/drawing/2017/decorative" val="1"/>
                </a:ext>
              </a:extLst>
            </p:cNvPr>
            <p:cNvGrpSpPr/>
            <p:nvPr/>
          </p:nvGrpSpPr>
          <p:grpSpPr>
            <a:xfrm>
              <a:off x="638725" y="1804612"/>
              <a:ext cx="4898476" cy="840551"/>
              <a:chOff x="638725" y="1804612"/>
              <a:chExt cx="4898476" cy="840551"/>
            </a:xfrm>
          </p:grpSpPr>
          <p:sp>
            <p:nvSpPr>
              <p:cNvPr id="10" name="Text Placeholder 1">
                <a:extLst>
                  <a:ext uri="{FF2B5EF4-FFF2-40B4-BE49-F238E27FC236}">
                    <a16:creationId xmlns:a16="http://schemas.microsoft.com/office/drawing/2014/main" id="{4257F308-FD32-4233-8F4F-E05956A99834}"/>
                  </a:ext>
                </a:extLst>
              </p:cNvPr>
              <p:cNvSpPr txBox="1">
                <a:spLocks/>
              </p:cNvSpPr>
              <p:nvPr/>
            </p:nvSpPr>
            <p:spPr>
              <a:xfrm>
                <a:off x="1375929" y="1804612"/>
                <a:ext cx="4161272" cy="840551"/>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For a topic you’ll define a few trigger phrases</a:t>
                </a:r>
              </a:p>
            </p:txBody>
          </p:sp>
          <p:pic>
            <p:nvPicPr>
              <p:cNvPr id="6" name="Picture 5" descr="Icon of a magnifier with a document">
                <a:extLst>
                  <a:ext uri="{FF2B5EF4-FFF2-40B4-BE49-F238E27FC236}">
                    <a16:creationId xmlns:a16="http://schemas.microsoft.com/office/drawing/2014/main" id="{6B166A20-5671-4B31-BC40-B14028151842}"/>
                  </a:ext>
                </a:extLst>
              </p:cNvPr>
              <p:cNvPicPr>
                <a:picLocks noChangeAspect="1"/>
              </p:cNvPicPr>
              <p:nvPr/>
            </p:nvPicPr>
            <p:blipFill>
              <a:blip r:embed="rId3"/>
              <a:stretch>
                <a:fillRect/>
              </a:stretch>
            </p:blipFill>
            <p:spPr>
              <a:xfrm>
                <a:off x="638725" y="2001097"/>
                <a:ext cx="522732" cy="548640"/>
              </a:xfrm>
              <a:prstGeom prst="rect">
                <a:avLst/>
              </a:prstGeom>
            </p:spPr>
          </p:pic>
        </p:grpSp>
        <p:grpSp>
          <p:nvGrpSpPr>
            <p:cNvPr id="17" name="Group 16">
              <a:extLst>
                <a:ext uri="{FF2B5EF4-FFF2-40B4-BE49-F238E27FC236}">
                  <a16:creationId xmlns:a16="http://schemas.microsoft.com/office/drawing/2014/main" id="{D07E6668-2461-4772-93A7-7C6ED9513236}"/>
                </a:ext>
                <a:ext uri="{C183D7F6-B498-43B3-948B-1728B52AA6E4}">
                  <adec:decorative xmlns:adec="http://schemas.microsoft.com/office/drawing/2017/decorative" val="1"/>
                </a:ext>
              </a:extLst>
            </p:cNvPr>
            <p:cNvGrpSpPr/>
            <p:nvPr/>
          </p:nvGrpSpPr>
          <p:grpSpPr>
            <a:xfrm>
              <a:off x="626532" y="3103519"/>
              <a:ext cx="5290281" cy="1231106"/>
              <a:chOff x="626532" y="3103519"/>
              <a:chExt cx="5290281" cy="1231106"/>
            </a:xfrm>
          </p:grpSpPr>
          <p:sp>
            <p:nvSpPr>
              <p:cNvPr id="11" name="Text Placeholder 1">
                <a:extLst>
                  <a:ext uri="{FF2B5EF4-FFF2-40B4-BE49-F238E27FC236}">
                    <a16:creationId xmlns:a16="http://schemas.microsoft.com/office/drawing/2014/main" id="{C23C4C06-FC43-4364-AD6D-8F9BDA31158E}"/>
                  </a:ext>
                </a:extLst>
              </p:cNvPr>
              <p:cNvSpPr txBox="1">
                <a:spLocks/>
              </p:cNvSpPr>
              <p:nvPr/>
            </p:nvSpPr>
            <p:spPr>
              <a:xfrm>
                <a:off x="1375928" y="3103519"/>
                <a:ext cx="4540885" cy="123110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A trigger phrase is a way to describe an intent, it captures the way a customer might ask about a problem/issue.</a:t>
                </a:r>
                <a:br>
                  <a:rPr lang="en-US" sz="2000" spc="0" dirty="0">
                    <a:solidFill>
                      <a:schemeClr val="bg1"/>
                    </a:solidFill>
                  </a:rPr>
                </a:br>
                <a:r>
                  <a:rPr lang="en-US" sz="2000" spc="0" dirty="0">
                    <a:solidFill>
                      <a:schemeClr val="bg1"/>
                    </a:solidFill>
                  </a:rPr>
                  <a:t>E.g., “problem with weeds in lawn” </a:t>
                </a:r>
              </a:p>
            </p:txBody>
          </p:sp>
          <p:pic>
            <p:nvPicPr>
              <p:cNvPr id="8" name="Picture 7" descr="alert sign icon">
                <a:extLst>
                  <a:ext uri="{FF2B5EF4-FFF2-40B4-BE49-F238E27FC236}">
                    <a16:creationId xmlns:a16="http://schemas.microsoft.com/office/drawing/2014/main" id="{B7C23E0A-F2E4-4174-AF76-110706AF2F4E}"/>
                  </a:ext>
                </a:extLst>
              </p:cNvPr>
              <p:cNvPicPr>
                <a:picLocks noChangeAspect="1"/>
              </p:cNvPicPr>
              <p:nvPr/>
            </p:nvPicPr>
            <p:blipFill>
              <a:blip r:embed="rId4"/>
              <a:stretch>
                <a:fillRect/>
              </a:stretch>
            </p:blipFill>
            <p:spPr>
              <a:xfrm>
                <a:off x="626532" y="3477518"/>
                <a:ext cx="534924" cy="483108"/>
              </a:xfrm>
              <a:prstGeom prst="rect">
                <a:avLst/>
              </a:prstGeom>
            </p:spPr>
          </p:pic>
        </p:grpSp>
        <p:grpSp>
          <p:nvGrpSpPr>
            <p:cNvPr id="18" name="Group 17">
              <a:extLst>
                <a:ext uri="{FF2B5EF4-FFF2-40B4-BE49-F238E27FC236}">
                  <a16:creationId xmlns:a16="http://schemas.microsoft.com/office/drawing/2014/main" id="{E85BE18B-03B6-4593-8F36-5D70341DA462}"/>
                </a:ext>
                <a:ext uri="{C183D7F6-B498-43B3-948B-1728B52AA6E4}">
                  <adec:decorative xmlns:adec="http://schemas.microsoft.com/office/drawing/2017/decorative" val="1"/>
                </a:ext>
              </a:extLst>
            </p:cNvPr>
            <p:cNvGrpSpPr/>
            <p:nvPr/>
          </p:nvGrpSpPr>
          <p:grpSpPr>
            <a:xfrm>
              <a:off x="626532" y="4792980"/>
              <a:ext cx="5512675" cy="1333500"/>
              <a:chOff x="626532" y="4792980"/>
              <a:chExt cx="5512675" cy="1333500"/>
            </a:xfrm>
          </p:grpSpPr>
          <p:sp>
            <p:nvSpPr>
              <p:cNvPr id="25" name="Text Placeholder 1">
                <a:extLst>
                  <a:ext uri="{FF2B5EF4-FFF2-40B4-BE49-F238E27FC236}">
                    <a16:creationId xmlns:a16="http://schemas.microsoft.com/office/drawing/2014/main" id="{0B1022F9-0555-4B36-AB8D-A97270972133}"/>
                  </a:ext>
                </a:extLst>
              </p:cNvPr>
              <p:cNvSpPr txBox="1">
                <a:spLocks/>
              </p:cNvSpPr>
              <p:nvPr/>
            </p:nvSpPr>
            <p:spPr>
              <a:xfrm>
                <a:off x="1375928" y="4792980"/>
                <a:ext cx="4763279" cy="1333500"/>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2000" spc="0" dirty="0">
                    <a:solidFill>
                      <a:schemeClr val="bg1"/>
                    </a:solidFill>
                  </a:rPr>
                  <a:t>You only need to provide at least 5 phrases – the AI will parse whatever the user says and trigger the topic closest in meaning to the user utterance </a:t>
                </a:r>
              </a:p>
            </p:txBody>
          </p:sp>
          <p:pic>
            <p:nvPicPr>
              <p:cNvPr id="15" name="Picture 14" descr="icon of transforming from circle to square">
                <a:extLst>
                  <a:ext uri="{FF2B5EF4-FFF2-40B4-BE49-F238E27FC236}">
                    <a16:creationId xmlns:a16="http://schemas.microsoft.com/office/drawing/2014/main" id="{0C90A68F-C9D0-454E-97EE-275AD2A63176}"/>
                  </a:ext>
                </a:extLst>
              </p:cNvPr>
              <p:cNvPicPr>
                <a:picLocks noChangeAspect="1"/>
              </p:cNvPicPr>
              <p:nvPr/>
            </p:nvPicPr>
            <p:blipFill>
              <a:blip r:embed="rId5"/>
              <a:stretch>
                <a:fillRect/>
              </a:stretch>
            </p:blipFill>
            <p:spPr>
              <a:xfrm>
                <a:off x="626532" y="5220462"/>
                <a:ext cx="499872" cy="478536"/>
              </a:xfrm>
              <a:prstGeom prst="rect">
                <a:avLst/>
              </a:prstGeom>
            </p:spPr>
          </p:pic>
        </p:grpSp>
        <p:cxnSp>
          <p:nvCxnSpPr>
            <p:cNvPr id="12" name="Straight Connector 11">
              <a:extLst>
                <a:ext uri="{FF2B5EF4-FFF2-40B4-BE49-F238E27FC236}">
                  <a16:creationId xmlns:a16="http://schemas.microsoft.com/office/drawing/2014/main" id="{595BBB3F-CB08-44A7-B2C1-D0DE3657B670}"/>
                </a:ext>
                <a:ext uri="{C183D7F6-B498-43B3-948B-1728B52AA6E4}">
                  <adec:decorative xmlns:adec="http://schemas.microsoft.com/office/drawing/2017/decorative" val="1"/>
                </a:ext>
              </a:extLst>
            </p:cNvPr>
            <p:cNvCxnSpPr/>
            <p:nvPr/>
          </p:nvCxnSpPr>
          <p:spPr>
            <a:xfrm>
              <a:off x="1375928" y="287434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998182F-8D61-48BD-9A8C-B30CBDA1703C}"/>
                </a:ext>
                <a:ext uri="{C183D7F6-B498-43B3-948B-1728B52AA6E4}">
                  <adec:decorative xmlns:adec="http://schemas.microsoft.com/office/drawing/2017/decorative" val="1"/>
                </a:ext>
              </a:extLst>
            </p:cNvPr>
            <p:cNvCxnSpPr>
              <a:cxnSpLocks/>
            </p:cNvCxnSpPr>
            <p:nvPr/>
          </p:nvCxnSpPr>
          <p:spPr>
            <a:xfrm>
              <a:off x="1375928" y="456380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Freeform: Shape 12">
            <a:extLst>
              <a:ext uri="{FF2B5EF4-FFF2-40B4-BE49-F238E27FC236}">
                <a16:creationId xmlns:a16="http://schemas.microsoft.com/office/drawing/2014/main" id="{FF92A8F4-3F96-41A6-ABD4-84EB1F97A0AB}"/>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5" name="Picture 4">
            <a:extLst>
              <a:ext uri="{FF2B5EF4-FFF2-40B4-BE49-F238E27FC236}">
                <a16:creationId xmlns:a16="http://schemas.microsoft.com/office/drawing/2014/main" id="{31229806-6B6F-74DC-5B9B-24E37802FC29}"/>
              </a:ext>
            </a:extLst>
          </p:cNvPr>
          <p:cNvPicPr>
            <a:picLocks noChangeAspect="1"/>
          </p:cNvPicPr>
          <p:nvPr/>
        </p:nvPicPr>
        <p:blipFill rotWithShape="1">
          <a:blip r:embed="rId6"/>
          <a:srcRect l="14271"/>
          <a:stretch/>
        </p:blipFill>
        <p:spPr>
          <a:xfrm>
            <a:off x="6568151" y="2296000"/>
            <a:ext cx="5360716" cy="3287436"/>
          </a:xfrm>
          <a:prstGeom prst="rect">
            <a:avLst/>
          </a:prstGeom>
        </p:spPr>
      </p:pic>
    </p:spTree>
    <p:extLst>
      <p:ext uri="{BB962C8B-B14F-4D97-AF65-F5344CB8AC3E}">
        <p14:creationId xmlns:p14="http://schemas.microsoft.com/office/powerpoint/2010/main" val="3529067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par>
                                <p:cTn id="12" presetID="42" presetClass="path" presetSubtype="0" decel="100000" fill="hold" nodeType="withEffect">
                                  <p:stCondLst>
                                    <p:cond delay="0"/>
                                  </p:stCondLst>
                                  <p:childTnLst>
                                    <p:animMotion origin="layout" path="M -3.33333E-6 -1.11111E-6 L -0.0345 -0.00092 " pathEditMode="relative" rAng="0" ptsTypes="AA">
                                      <p:cBhvr>
                                        <p:cTn id="13" dur="700" spd="-100000" fill="hold"/>
                                        <p:tgtEl>
                                          <p:spTgt spid="20"/>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A553D74-9298-4227-B47F-263655DD5A75}"/>
              </a:ext>
            </a:extLst>
          </p:cNvPr>
          <p:cNvSpPr>
            <a:spLocks noGrp="1"/>
          </p:cNvSpPr>
          <p:nvPr>
            <p:ph type="title"/>
          </p:nvPr>
        </p:nvSpPr>
        <p:spPr/>
        <p:txBody>
          <a:bodyPr/>
          <a:lstStyle/>
          <a:p>
            <a:r>
              <a:rPr lang="en-US" dirty="0">
                <a:solidFill>
                  <a:schemeClr val="tx1"/>
                </a:solidFill>
              </a:rPr>
              <a:t>Open the authoring canvas and begin editing a topic</a:t>
            </a:r>
          </a:p>
        </p:txBody>
      </p:sp>
      <p:sp>
        <p:nvSpPr>
          <p:cNvPr id="10" name="Freeform: Shape 9">
            <a:extLst>
              <a:ext uri="{FF2B5EF4-FFF2-40B4-BE49-F238E27FC236}">
                <a16:creationId xmlns:a16="http://schemas.microsoft.com/office/drawing/2014/main" id="{AF04B17F-B3AB-4C4B-B0C0-7087C95A3467}"/>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6" name="Group 5">
            <a:extLst>
              <a:ext uri="{FF2B5EF4-FFF2-40B4-BE49-F238E27FC236}">
                <a16:creationId xmlns:a16="http://schemas.microsoft.com/office/drawing/2014/main" id="{44B52C8D-3633-453D-B58F-983F3F2AD4F1}"/>
              </a:ext>
              <a:ext uri="{C183D7F6-B498-43B3-948B-1728B52AA6E4}">
                <adec:decorative xmlns:adec="http://schemas.microsoft.com/office/drawing/2017/decorative" val="1"/>
              </a:ext>
            </a:extLst>
          </p:cNvPr>
          <p:cNvGrpSpPr/>
          <p:nvPr/>
        </p:nvGrpSpPr>
        <p:grpSpPr>
          <a:xfrm>
            <a:off x="6345757" y="2205361"/>
            <a:ext cx="5757343" cy="3526776"/>
            <a:chOff x="6345757" y="2205361"/>
            <a:chExt cx="5757343" cy="3526776"/>
          </a:xfrm>
        </p:grpSpPr>
        <p:sp>
          <p:nvSpPr>
            <p:cNvPr id="14" name="Freeform: Shape 13">
              <a:extLst>
                <a:ext uri="{FF2B5EF4-FFF2-40B4-BE49-F238E27FC236}">
                  <a16:creationId xmlns:a16="http://schemas.microsoft.com/office/drawing/2014/main" id="{3B765039-AD1F-478E-ABAF-AAE345EB6013}"/>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641FF743-CF79-41CE-9F9E-8F9C27976AFB}"/>
                </a:ext>
                <a:ext uri="{C183D7F6-B498-43B3-948B-1728B52AA6E4}">
                  <adec:decorative xmlns:adec="http://schemas.microsoft.com/office/drawing/2017/decorative" val="1"/>
                </a:ext>
              </a:extLst>
            </p:cNvPr>
            <p:cNvSpPr/>
            <p:nvPr/>
          </p:nvSpPr>
          <p:spPr bwMode="auto">
            <a:xfrm>
              <a:off x="7180533" y="2611712"/>
              <a:ext cx="1612464" cy="7898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444B4EF9-D435-4CD0-918F-152FAB0069DA}"/>
              </a:ext>
              <a:ext uri="{C183D7F6-B498-43B3-948B-1728B52AA6E4}">
                <adec:decorative xmlns:adec="http://schemas.microsoft.com/office/drawing/2017/decorative" val="1"/>
              </a:ext>
            </a:extLst>
          </p:cNvPr>
          <p:cNvGrpSpPr/>
          <p:nvPr/>
        </p:nvGrpSpPr>
        <p:grpSpPr>
          <a:xfrm>
            <a:off x="541435" y="2276242"/>
            <a:ext cx="6525666" cy="3423511"/>
            <a:chOff x="541435" y="2276242"/>
            <a:chExt cx="6525666" cy="3423511"/>
          </a:xfrm>
        </p:grpSpPr>
        <p:grpSp>
          <p:nvGrpSpPr>
            <p:cNvPr id="3" name="Group 2">
              <a:extLst>
                <a:ext uri="{FF2B5EF4-FFF2-40B4-BE49-F238E27FC236}">
                  <a16:creationId xmlns:a16="http://schemas.microsoft.com/office/drawing/2014/main" id="{9B59533F-F1F3-41F2-8C5E-ABC2024B7B79}"/>
                </a:ext>
                <a:ext uri="{C183D7F6-B498-43B3-948B-1728B52AA6E4}">
                  <adec:decorative xmlns:adec="http://schemas.microsoft.com/office/drawing/2017/decorative" val="1"/>
                </a:ext>
              </a:extLst>
            </p:cNvPr>
            <p:cNvGrpSpPr/>
            <p:nvPr/>
          </p:nvGrpSpPr>
          <p:grpSpPr>
            <a:xfrm>
              <a:off x="541435" y="2276242"/>
              <a:ext cx="5375378" cy="677108"/>
              <a:chOff x="541435" y="2276242"/>
              <a:chExt cx="5375378" cy="677108"/>
            </a:xfrm>
          </p:grpSpPr>
          <p:sp>
            <p:nvSpPr>
              <p:cNvPr id="11" name="Text Placeholder 1">
                <a:extLst>
                  <a:ext uri="{FF2B5EF4-FFF2-40B4-BE49-F238E27FC236}">
                    <a16:creationId xmlns:a16="http://schemas.microsoft.com/office/drawing/2014/main" id="{E6971C38-B2DA-47F0-977F-7F59AE3F9A63}"/>
                  </a:ext>
                </a:extLst>
              </p:cNvPr>
              <p:cNvSpPr txBox="1">
                <a:spLocks/>
              </p:cNvSpPr>
              <p:nvPr/>
            </p:nvSpPr>
            <p:spPr>
              <a:xfrm>
                <a:off x="1375928" y="22762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Open authoring canvas to view the conversation tree</a:t>
                </a:r>
              </a:p>
            </p:txBody>
          </p:sp>
          <p:sp>
            <p:nvSpPr>
              <p:cNvPr id="29" name="Org_ECA6" title="Icon of three boxes in a bracket chart">
                <a:extLst>
                  <a:ext uri="{FF2B5EF4-FFF2-40B4-BE49-F238E27FC236}">
                    <a16:creationId xmlns:a16="http://schemas.microsoft.com/office/drawing/2014/main" id="{E32A7AC7-6F1B-4E8A-AB0C-D5AC216328A3}"/>
                  </a:ext>
                </a:extLst>
              </p:cNvPr>
              <p:cNvSpPr>
                <a:spLocks noChangeAspect="1" noEditPoints="1"/>
              </p:cNvSpPr>
              <p:nvPr/>
            </p:nvSpPr>
            <p:spPr bwMode="auto">
              <a:xfrm>
                <a:off x="541435" y="2344363"/>
                <a:ext cx="540602" cy="540866"/>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13" name="Straight Connector 12">
              <a:extLst>
                <a:ext uri="{FF2B5EF4-FFF2-40B4-BE49-F238E27FC236}">
                  <a16:creationId xmlns:a16="http://schemas.microsoft.com/office/drawing/2014/main" id="{C8DCB901-E11F-46BE-9084-5250C211FB11}"/>
                </a:ext>
                <a:ext uri="{C183D7F6-B498-43B3-948B-1728B52AA6E4}">
                  <adec:decorative xmlns:adec="http://schemas.microsoft.com/office/drawing/2017/decorative" val="1"/>
                </a:ext>
              </a:extLst>
            </p:cNvPr>
            <p:cNvCxnSpPr/>
            <p:nvPr/>
          </p:nvCxnSpPr>
          <p:spPr>
            <a:xfrm>
              <a:off x="1375928" y="33818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A2BAA79-9E2D-475C-8F4F-D5C726448800}"/>
                </a:ext>
                <a:ext uri="{C183D7F6-B498-43B3-948B-1728B52AA6E4}">
                  <adec:decorative xmlns:adec="http://schemas.microsoft.com/office/drawing/2017/decorative" val="1"/>
                </a:ext>
              </a:extLst>
            </p:cNvPr>
            <p:cNvGrpSpPr/>
            <p:nvPr/>
          </p:nvGrpSpPr>
          <p:grpSpPr>
            <a:xfrm>
              <a:off x="579053" y="3810440"/>
              <a:ext cx="5337760" cy="1889313"/>
              <a:chOff x="579053" y="3810440"/>
              <a:chExt cx="5337760" cy="1889313"/>
            </a:xfrm>
          </p:grpSpPr>
          <p:sp>
            <p:nvSpPr>
              <p:cNvPr id="12" name="Text Placeholder 1">
                <a:extLst>
                  <a:ext uri="{FF2B5EF4-FFF2-40B4-BE49-F238E27FC236}">
                    <a16:creationId xmlns:a16="http://schemas.microsoft.com/office/drawing/2014/main" id="{52F62F6D-41A4-4E34-BEC2-0BF8887178E4}"/>
                  </a:ext>
                </a:extLst>
              </p:cNvPr>
              <p:cNvSpPr txBox="1">
                <a:spLocks/>
              </p:cNvSpPr>
              <p:nvPr/>
            </p:nvSpPr>
            <p:spPr>
              <a:xfrm>
                <a:off x="1375928" y="3810440"/>
                <a:ext cx="4540885" cy="1889313"/>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You’ll see the trigger phrases at the top. You can edit the conversation tree, adding questions the bot should ask, things the bot should say etc.</a:t>
                </a:r>
              </a:p>
            </p:txBody>
          </p:sp>
          <p:pic>
            <p:nvPicPr>
              <p:cNvPr id="9" name="Picture 8" descr="icon of a wrench and screw driver">
                <a:extLst>
                  <a:ext uri="{FF2B5EF4-FFF2-40B4-BE49-F238E27FC236}">
                    <a16:creationId xmlns:a16="http://schemas.microsoft.com/office/drawing/2014/main" id="{08F3AE69-8AFB-4390-9ACA-DD72BCE2E966}"/>
                  </a:ext>
                </a:extLst>
              </p:cNvPr>
              <p:cNvPicPr>
                <a:picLocks noChangeAspect="1"/>
              </p:cNvPicPr>
              <p:nvPr/>
            </p:nvPicPr>
            <p:blipFill>
              <a:blip r:embed="rId3"/>
              <a:stretch>
                <a:fillRect/>
              </a:stretch>
            </p:blipFill>
            <p:spPr>
              <a:xfrm>
                <a:off x="579053" y="4485754"/>
                <a:ext cx="538684" cy="538684"/>
              </a:xfrm>
              <a:prstGeom prst="rect">
                <a:avLst/>
              </a:prstGeom>
            </p:spPr>
          </p:pic>
        </p:grpSp>
      </p:grpSp>
      <p:pic>
        <p:nvPicPr>
          <p:cNvPr id="2" name="Picture 1">
            <a:extLst>
              <a:ext uri="{FF2B5EF4-FFF2-40B4-BE49-F238E27FC236}">
                <a16:creationId xmlns:a16="http://schemas.microsoft.com/office/drawing/2014/main" id="{3A76EC8B-C6C9-1A50-F0DD-6C1196D83564}"/>
              </a:ext>
            </a:extLst>
          </p:cNvPr>
          <p:cNvPicPr>
            <a:picLocks noChangeAspect="1"/>
          </p:cNvPicPr>
          <p:nvPr/>
        </p:nvPicPr>
        <p:blipFill rotWithShape="1">
          <a:blip r:embed="rId4"/>
          <a:srcRect l="14271"/>
          <a:stretch/>
        </p:blipFill>
        <p:spPr>
          <a:xfrm>
            <a:off x="6568151" y="2296000"/>
            <a:ext cx="5360716" cy="3287436"/>
          </a:xfrm>
          <a:prstGeom prst="rect">
            <a:avLst/>
          </a:prstGeom>
        </p:spPr>
      </p:pic>
    </p:spTree>
    <p:extLst>
      <p:ext uri="{BB962C8B-B14F-4D97-AF65-F5344CB8AC3E}">
        <p14:creationId xmlns:p14="http://schemas.microsoft.com/office/powerpoint/2010/main" val="3850394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E766B-DFB4-4F91-A6A3-A0F8F4E5036B}"/>
              </a:ext>
            </a:extLst>
          </p:cNvPr>
          <p:cNvSpPr>
            <a:spLocks noGrp="1"/>
          </p:cNvSpPr>
          <p:nvPr>
            <p:ph type="title"/>
          </p:nvPr>
        </p:nvSpPr>
        <p:spPr/>
        <p:txBody>
          <a:bodyPr/>
          <a:lstStyle/>
          <a:p>
            <a:r>
              <a:rPr lang="en-US" dirty="0">
                <a:solidFill>
                  <a:schemeClr val="tx1"/>
                </a:solidFill>
              </a:rPr>
              <a:t>Test your topic as you construct it</a:t>
            </a:r>
          </a:p>
        </p:txBody>
      </p:sp>
      <p:sp>
        <p:nvSpPr>
          <p:cNvPr id="7" name="Freeform: Shape 6">
            <a:extLst>
              <a:ext uri="{FF2B5EF4-FFF2-40B4-BE49-F238E27FC236}">
                <a16:creationId xmlns:a16="http://schemas.microsoft.com/office/drawing/2014/main" id="{16C2BB61-AB4B-4A3A-B3B5-F47886B7CACB}"/>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15" name="Group 14">
            <a:extLst>
              <a:ext uri="{FF2B5EF4-FFF2-40B4-BE49-F238E27FC236}">
                <a16:creationId xmlns:a16="http://schemas.microsoft.com/office/drawing/2014/main" id="{E49C191A-68BF-4E33-96AC-D389C9A8B39A}"/>
              </a:ext>
              <a:ext uri="{C183D7F6-B498-43B3-948B-1728B52AA6E4}">
                <adec:decorative xmlns:adec="http://schemas.microsoft.com/office/drawing/2017/decorative" val="1"/>
              </a:ext>
            </a:extLst>
          </p:cNvPr>
          <p:cNvGrpSpPr/>
          <p:nvPr/>
        </p:nvGrpSpPr>
        <p:grpSpPr>
          <a:xfrm>
            <a:off x="538521" y="2263598"/>
            <a:ext cx="6509530" cy="3226970"/>
            <a:chOff x="538521" y="2263598"/>
            <a:chExt cx="6509530" cy="3226970"/>
          </a:xfrm>
        </p:grpSpPr>
        <p:grpSp>
          <p:nvGrpSpPr>
            <p:cNvPr id="13" name="Group 12">
              <a:extLst>
                <a:ext uri="{FF2B5EF4-FFF2-40B4-BE49-F238E27FC236}">
                  <a16:creationId xmlns:a16="http://schemas.microsoft.com/office/drawing/2014/main" id="{C615A3FE-D88C-4FF2-8DF1-A782856F26AB}"/>
                </a:ext>
              </a:extLst>
            </p:cNvPr>
            <p:cNvGrpSpPr/>
            <p:nvPr/>
          </p:nvGrpSpPr>
          <p:grpSpPr>
            <a:xfrm>
              <a:off x="538521" y="2263598"/>
              <a:ext cx="5359242" cy="1107996"/>
              <a:chOff x="538521" y="2263598"/>
              <a:chExt cx="5359242" cy="1107996"/>
            </a:xfrm>
          </p:grpSpPr>
          <p:sp>
            <p:nvSpPr>
              <p:cNvPr id="24" name="Text Placeholder 1">
                <a:extLst>
                  <a:ext uri="{FF2B5EF4-FFF2-40B4-BE49-F238E27FC236}">
                    <a16:creationId xmlns:a16="http://schemas.microsoft.com/office/drawing/2014/main" id="{3AFA5385-14D2-4B8D-B8BC-9AA1EAA31F7C}"/>
                  </a:ext>
                </a:extLst>
              </p:cNvPr>
              <p:cNvSpPr txBox="1">
                <a:spLocks/>
              </p:cNvSpPr>
              <p:nvPr/>
            </p:nvSpPr>
            <p:spPr>
              <a:xfrm>
                <a:off x="1356878" y="226359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To test what you’ve created click on test bot (bottom left) to expand test window</a:t>
                </a:r>
              </a:p>
            </p:txBody>
          </p:sp>
          <p:pic>
            <p:nvPicPr>
              <p:cNvPr id="8" name="Picture 7" descr="icon of a magnifier glass monitoring a chart">
                <a:extLst>
                  <a:ext uri="{FF2B5EF4-FFF2-40B4-BE49-F238E27FC236}">
                    <a16:creationId xmlns:a16="http://schemas.microsoft.com/office/drawing/2014/main" id="{9E6F3ADF-796D-49D0-AA62-003A638E9C7B}"/>
                  </a:ext>
                </a:extLst>
              </p:cNvPr>
              <p:cNvPicPr>
                <a:picLocks noChangeAspect="1"/>
              </p:cNvPicPr>
              <p:nvPr/>
            </p:nvPicPr>
            <p:blipFill>
              <a:blip r:embed="rId3"/>
              <a:stretch>
                <a:fillRect/>
              </a:stretch>
            </p:blipFill>
            <p:spPr>
              <a:xfrm>
                <a:off x="538521" y="2559278"/>
                <a:ext cx="594360" cy="516636"/>
              </a:xfrm>
              <a:prstGeom prst="rect">
                <a:avLst/>
              </a:prstGeom>
            </p:spPr>
          </p:pic>
        </p:grpSp>
        <p:cxnSp>
          <p:nvCxnSpPr>
            <p:cNvPr id="11" name="Straight Connector 10">
              <a:extLst>
                <a:ext uri="{FF2B5EF4-FFF2-40B4-BE49-F238E27FC236}">
                  <a16:creationId xmlns:a16="http://schemas.microsoft.com/office/drawing/2014/main" id="{00CDEAAD-358D-4F78-826C-C2F763E1633E}"/>
                </a:ext>
                <a:ext uri="{C183D7F6-B498-43B3-948B-1728B52AA6E4}">
                  <adec:decorative xmlns:adec="http://schemas.microsoft.com/office/drawing/2017/decorative" val="1"/>
                </a:ext>
              </a:extLst>
            </p:cNvPr>
            <p:cNvCxnSpPr/>
            <p:nvPr/>
          </p:nvCxnSpPr>
          <p:spPr>
            <a:xfrm>
              <a:off x="1356878" y="369241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DE6EA34-50B8-4E3F-8C5F-3DB9BD1FE4E1}"/>
                </a:ext>
              </a:extLst>
            </p:cNvPr>
            <p:cNvGrpSpPr/>
            <p:nvPr/>
          </p:nvGrpSpPr>
          <p:grpSpPr>
            <a:xfrm>
              <a:off x="572264" y="4013240"/>
              <a:ext cx="5325499" cy="1477328"/>
              <a:chOff x="572264" y="4013240"/>
              <a:chExt cx="5325499" cy="1477328"/>
            </a:xfrm>
          </p:grpSpPr>
          <p:sp>
            <p:nvSpPr>
              <p:cNvPr id="9" name="Text Placeholder 1">
                <a:extLst>
                  <a:ext uri="{FF2B5EF4-FFF2-40B4-BE49-F238E27FC236}">
                    <a16:creationId xmlns:a16="http://schemas.microsoft.com/office/drawing/2014/main" id="{BB759238-4414-4996-816F-7DE083DED42D}"/>
                  </a:ext>
                </a:extLst>
              </p:cNvPr>
              <p:cNvSpPr txBox="1">
                <a:spLocks/>
              </p:cNvSpPr>
              <p:nvPr/>
            </p:nvSpPr>
            <p:spPr>
              <a:xfrm>
                <a:off x="1356878" y="4013240"/>
                <a:ext cx="4540885"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Turn on “Track between topics”. This lets you trace your way through both this topic and any others you call</a:t>
                </a:r>
              </a:p>
            </p:txBody>
          </p:sp>
          <p:sp>
            <p:nvSpPr>
              <p:cNvPr id="28" name="Trackers_EADF" title="Icon of a clipboard with a checklist on it">
                <a:extLst>
                  <a:ext uri="{FF2B5EF4-FFF2-40B4-BE49-F238E27FC236}">
                    <a16:creationId xmlns:a16="http://schemas.microsoft.com/office/drawing/2014/main" id="{7AA09D02-D6D7-40E1-91BF-99EAC3A82E15}"/>
                  </a:ext>
                </a:extLst>
              </p:cNvPr>
              <p:cNvSpPr>
                <a:spLocks noChangeAspect="1" noEditPoints="1"/>
              </p:cNvSpPr>
              <p:nvPr/>
            </p:nvSpPr>
            <p:spPr bwMode="auto">
              <a:xfrm>
                <a:off x="572264" y="4451350"/>
                <a:ext cx="440842" cy="601108"/>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grpSp>
        <p:nvGrpSpPr>
          <p:cNvPr id="6" name="Group 5">
            <a:extLst>
              <a:ext uri="{FF2B5EF4-FFF2-40B4-BE49-F238E27FC236}">
                <a16:creationId xmlns:a16="http://schemas.microsoft.com/office/drawing/2014/main" id="{4E2F4FA0-BF65-45C5-BD3B-20B862995F1C}"/>
              </a:ext>
              <a:ext uri="{C183D7F6-B498-43B3-948B-1728B52AA6E4}">
                <adec:decorative xmlns:adec="http://schemas.microsoft.com/office/drawing/2017/decorative" val="1"/>
              </a:ext>
            </a:extLst>
          </p:cNvPr>
          <p:cNvGrpSpPr/>
          <p:nvPr/>
        </p:nvGrpSpPr>
        <p:grpSpPr>
          <a:xfrm>
            <a:off x="6345757" y="2205361"/>
            <a:ext cx="5757343" cy="3526776"/>
            <a:chOff x="6345757" y="2205361"/>
            <a:chExt cx="5757343" cy="3526776"/>
          </a:xfrm>
        </p:grpSpPr>
        <p:sp>
          <p:nvSpPr>
            <p:cNvPr id="12" name="Freeform: Shape 11">
              <a:extLst>
                <a:ext uri="{FF2B5EF4-FFF2-40B4-BE49-F238E27FC236}">
                  <a16:creationId xmlns:a16="http://schemas.microsoft.com/office/drawing/2014/main" id="{C724C64A-6058-44BC-9E38-99A02B978E14}"/>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sp>
          <p:nvSpPr>
            <p:cNvPr id="10" name="Rectangle 9">
              <a:extLst>
                <a:ext uri="{FF2B5EF4-FFF2-40B4-BE49-F238E27FC236}">
                  <a16:creationId xmlns:a16="http://schemas.microsoft.com/office/drawing/2014/main" id="{99E544BE-2234-400D-8350-D0990643FB7D}"/>
                </a:ext>
              </a:extLst>
            </p:cNvPr>
            <p:cNvSpPr/>
            <p:nvPr/>
          </p:nvSpPr>
          <p:spPr bwMode="auto">
            <a:xfrm>
              <a:off x="7180533" y="2611712"/>
              <a:ext cx="1612464" cy="7898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7" name="Picture 16">
            <a:extLst>
              <a:ext uri="{FF2B5EF4-FFF2-40B4-BE49-F238E27FC236}">
                <a16:creationId xmlns:a16="http://schemas.microsoft.com/office/drawing/2014/main" id="{11036E1C-A2D9-E5F3-5071-A68F92315CFC}"/>
              </a:ext>
            </a:extLst>
          </p:cNvPr>
          <p:cNvPicPr>
            <a:picLocks noChangeAspect="1"/>
          </p:cNvPicPr>
          <p:nvPr/>
        </p:nvPicPr>
        <p:blipFill rotWithShape="1">
          <a:blip r:embed="rId4"/>
          <a:srcRect r="9534"/>
          <a:stretch/>
        </p:blipFill>
        <p:spPr>
          <a:xfrm>
            <a:off x="6482626" y="2339754"/>
            <a:ext cx="5554304" cy="3227806"/>
          </a:xfrm>
          <a:prstGeom prst="rect">
            <a:avLst/>
          </a:prstGeom>
        </p:spPr>
      </p:pic>
    </p:spTree>
    <p:extLst>
      <p:ext uri="{BB962C8B-B14F-4D97-AF65-F5344CB8AC3E}">
        <p14:creationId xmlns:p14="http://schemas.microsoft.com/office/powerpoint/2010/main" val="3702118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42" presetClass="path" presetSubtype="0" decel="100000" fill="hold" nodeType="withEffect">
                                  <p:stCondLst>
                                    <p:cond delay="0"/>
                                  </p:stCondLst>
                                  <p:childTnLst>
                                    <p:animMotion origin="layout" path="M -3.33333E-6 -1.11111E-6 L -0.0345 -0.00092 " pathEditMode="relative" rAng="0" ptsTypes="AA">
                                      <p:cBhvr>
                                        <p:cTn id="17" dur="700" spd="-100000" fill="hold"/>
                                        <p:tgtEl>
                                          <p:spTgt spid="15"/>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1B5D0-394C-4784-85BE-08C03E2FF6A6}"/>
              </a:ext>
            </a:extLst>
          </p:cNvPr>
          <p:cNvSpPr>
            <a:spLocks noGrp="1"/>
          </p:cNvSpPr>
          <p:nvPr>
            <p:ph type="title"/>
          </p:nvPr>
        </p:nvSpPr>
        <p:spPr/>
        <p:txBody>
          <a:bodyPr/>
          <a:lstStyle/>
          <a:p>
            <a:r>
              <a:rPr lang="en-US" dirty="0">
                <a:solidFill>
                  <a:schemeClr val="tx1"/>
                </a:solidFill>
              </a:rPr>
              <a:t>Publish to demo website</a:t>
            </a:r>
          </a:p>
        </p:txBody>
      </p:sp>
      <p:sp>
        <p:nvSpPr>
          <p:cNvPr id="9" name="Freeform: Shape 8">
            <a:extLst>
              <a:ext uri="{FF2B5EF4-FFF2-40B4-BE49-F238E27FC236}">
                <a16:creationId xmlns:a16="http://schemas.microsoft.com/office/drawing/2014/main" id="{D759CC87-F49E-4E90-AE11-BEE1961CEB5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E95B09B7-76D8-4722-AA95-44026D61AB74}"/>
              </a:ext>
              <a:ext uri="{C183D7F6-B498-43B3-948B-1728B52AA6E4}">
                <adec:decorative xmlns:adec="http://schemas.microsoft.com/office/drawing/2017/decorative" val="1"/>
              </a:ext>
            </a:extLst>
          </p:cNvPr>
          <p:cNvGrpSpPr/>
          <p:nvPr/>
        </p:nvGrpSpPr>
        <p:grpSpPr>
          <a:xfrm>
            <a:off x="523768" y="2536648"/>
            <a:ext cx="6543333" cy="2857638"/>
            <a:chOff x="523768" y="2536648"/>
            <a:chExt cx="6543333" cy="2857638"/>
          </a:xfrm>
        </p:grpSpPr>
        <p:grpSp>
          <p:nvGrpSpPr>
            <p:cNvPr id="5" name="Group 4">
              <a:extLst>
                <a:ext uri="{FF2B5EF4-FFF2-40B4-BE49-F238E27FC236}">
                  <a16:creationId xmlns:a16="http://schemas.microsoft.com/office/drawing/2014/main" id="{C16DAEA7-E27E-4994-8291-511AC2587F8D}"/>
                </a:ext>
                <a:ext uri="{C183D7F6-B498-43B3-948B-1728B52AA6E4}">
                  <adec:decorative xmlns:adec="http://schemas.microsoft.com/office/drawing/2017/decorative" val="1"/>
                </a:ext>
              </a:extLst>
            </p:cNvPr>
            <p:cNvGrpSpPr/>
            <p:nvPr/>
          </p:nvGrpSpPr>
          <p:grpSpPr>
            <a:xfrm>
              <a:off x="524088" y="2536648"/>
              <a:ext cx="5392725" cy="1107996"/>
              <a:chOff x="524088" y="2536648"/>
              <a:chExt cx="5392725" cy="1107996"/>
            </a:xfrm>
          </p:grpSpPr>
          <p:sp>
            <p:nvSpPr>
              <p:cNvPr id="22" name="Browser" title="Icon of a browser window">
                <a:extLst>
                  <a:ext uri="{FF2B5EF4-FFF2-40B4-BE49-F238E27FC236}">
                    <a16:creationId xmlns:a16="http://schemas.microsoft.com/office/drawing/2014/main" id="{43ACF9BB-1D86-4C9C-8A1E-49BB13D5B826}"/>
                  </a:ext>
                </a:extLst>
              </p:cNvPr>
              <p:cNvSpPr>
                <a:spLocks noChangeAspect="1" noEditPoints="1"/>
              </p:cNvSpPr>
              <p:nvPr/>
            </p:nvSpPr>
            <p:spPr bwMode="auto">
              <a:xfrm>
                <a:off x="524088" y="2860437"/>
                <a:ext cx="575296" cy="460418"/>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6" name="Text Placeholder 1">
                <a:extLst>
                  <a:ext uri="{FF2B5EF4-FFF2-40B4-BE49-F238E27FC236}">
                    <a16:creationId xmlns:a16="http://schemas.microsoft.com/office/drawing/2014/main" id="{5B5C7595-A041-4A0C-A4CD-6128BC105C69}"/>
                  </a:ext>
                </a:extLst>
              </p:cNvPr>
              <p:cNvSpPr txBox="1">
                <a:spLocks/>
              </p:cNvSpPr>
              <p:nvPr/>
            </p:nvSpPr>
            <p:spPr>
              <a:xfrm>
                <a:off x="1375928" y="25366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Publish to demo website and share the URL with colleagues so they can try the bot</a:t>
                </a:r>
              </a:p>
            </p:txBody>
          </p:sp>
        </p:grpSp>
        <p:cxnSp>
          <p:nvCxnSpPr>
            <p:cNvPr id="11" name="Straight Connector 10">
              <a:extLst>
                <a:ext uri="{FF2B5EF4-FFF2-40B4-BE49-F238E27FC236}">
                  <a16:creationId xmlns:a16="http://schemas.microsoft.com/office/drawing/2014/main" id="{9DD3B9D0-27D7-4B43-A472-0E47F9F35B3F}"/>
                </a:ext>
                <a:ext uri="{C183D7F6-B498-43B3-948B-1728B52AA6E4}">
                  <adec:decorative xmlns:adec="http://schemas.microsoft.com/office/drawing/2017/decorative" val="1"/>
                </a:ext>
              </a:extLst>
            </p:cNvPr>
            <p:cNvCxnSpPr/>
            <p:nvPr/>
          </p:nvCxnSpPr>
          <p:spPr>
            <a:xfrm>
              <a:off x="1375928" y="396546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FA3870E0-3ADA-43F9-98E7-5C0BC593950B}"/>
                </a:ext>
                <a:ext uri="{C183D7F6-B498-43B3-948B-1728B52AA6E4}">
                  <adec:decorative xmlns:adec="http://schemas.microsoft.com/office/drawing/2017/decorative" val="1"/>
                </a:ext>
              </a:extLst>
            </p:cNvPr>
            <p:cNvGrpSpPr/>
            <p:nvPr/>
          </p:nvGrpSpPr>
          <p:grpSpPr>
            <a:xfrm>
              <a:off x="523768" y="4286290"/>
              <a:ext cx="5393045" cy="1107996"/>
              <a:chOff x="523768" y="4286290"/>
              <a:chExt cx="5393045" cy="1107996"/>
            </a:xfrm>
          </p:grpSpPr>
          <p:sp>
            <p:nvSpPr>
              <p:cNvPr id="23" name="PhotoCollection_E7AA" title="Icon of a stacked photo of a landscape">
                <a:extLst>
                  <a:ext uri="{FF2B5EF4-FFF2-40B4-BE49-F238E27FC236}">
                    <a16:creationId xmlns:a16="http://schemas.microsoft.com/office/drawing/2014/main" id="{5FEB8694-9516-43B4-B3E7-E180A4C28F24}"/>
                  </a:ext>
                </a:extLst>
              </p:cNvPr>
              <p:cNvSpPr>
                <a:spLocks noChangeAspect="1" noEditPoints="1"/>
              </p:cNvSpPr>
              <p:nvPr/>
            </p:nvSpPr>
            <p:spPr bwMode="auto">
              <a:xfrm>
                <a:off x="523768" y="4620260"/>
                <a:ext cx="575934" cy="440056"/>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sp>
            <p:nvSpPr>
              <p:cNvPr id="10" name="Text Placeholder 1">
                <a:extLst>
                  <a:ext uri="{FF2B5EF4-FFF2-40B4-BE49-F238E27FC236}">
                    <a16:creationId xmlns:a16="http://schemas.microsoft.com/office/drawing/2014/main" id="{ACA4C9AE-A518-42E8-B727-A93D370318C2}"/>
                  </a:ext>
                </a:extLst>
              </p:cNvPr>
              <p:cNvSpPr txBox="1">
                <a:spLocks/>
              </p:cNvSpPr>
              <p:nvPr/>
            </p:nvSpPr>
            <p:spPr>
              <a:xfrm>
                <a:off x="1375928" y="4286290"/>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Add screen shot with that publish to demo site show and demo page</a:t>
                </a:r>
              </a:p>
            </p:txBody>
          </p:sp>
        </p:grpSp>
      </p:grpSp>
      <p:sp>
        <p:nvSpPr>
          <p:cNvPr id="12" name="Freeform: Shape 11">
            <a:extLst>
              <a:ext uri="{FF2B5EF4-FFF2-40B4-BE49-F238E27FC236}">
                <a16:creationId xmlns:a16="http://schemas.microsoft.com/office/drawing/2014/main" id="{FE36E88F-66BF-47F8-B563-CFBD464DF18C}"/>
              </a:ext>
              <a:ext uri="{C183D7F6-B498-43B3-948B-1728B52AA6E4}">
                <adec:decorative xmlns:adec="http://schemas.microsoft.com/office/drawing/2017/decorative" val="1"/>
              </a:ext>
            </a:extLst>
          </p:cNvPr>
          <p:cNvSpPr/>
          <p:nvPr/>
        </p:nvSpPr>
        <p:spPr>
          <a:xfrm flipH="1">
            <a:off x="6356578" y="2202079"/>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8" name="Picture 7">
            <a:extLst>
              <a:ext uri="{FF2B5EF4-FFF2-40B4-BE49-F238E27FC236}">
                <a16:creationId xmlns:a16="http://schemas.microsoft.com/office/drawing/2014/main" id="{0A9C31E8-8E11-9F84-77C7-10DF3F375E80}"/>
              </a:ext>
            </a:extLst>
          </p:cNvPr>
          <p:cNvPicPr>
            <a:picLocks noChangeAspect="1"/>
          </p:cNvPicPr>
          <p:nvPr/>
        </p:nvPicPr>
        <p:blipFill rotWithShape="1">
          <a:blip r:embed="rId3"/>
          <a:srcRect r="10735"/>
          <a:stretch/>
        </p:blipFill>
        <p:spPr>
          <a:xfrm>
            <a:off x="6502816" y="2339722"/>
            <a:ext cx="5544935" cy="3265711"/>
          </a:xfrm>
          <a:prstGeom prst="rect">
            <a:avLst/>
          </a:prstGeom>
        </p:spPr>
      </p:pic>
    </p:spTree>
    <p:extLst>
      <p:ext uri="{BB962C8B-B14F-4D97-AF65-F5344CB8AC3E}">
        <p14:creationId xmlns:p14="http://schemas.microsoft.com/office/powerpoint/2010/main" val="431392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nodeType="withEffect">
                                  <p:stCondLst>
                                    <p:cond delay="0"/>
                                  </p:stCondLst>
                                  <p:childTnLst>
                                    <p:animMotion origin="layout" path="M -3.33333E-6 -1.11111E-6 L -0.0345 -0.00092 " pathEditMode="relative" rAng="0" ptsTypes="AA">
                                      <p:cBhvr>
                                        <p:cTn id="13"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Enhance your chatbot from Analytics</a:t>
            </a:r>
          </a:p>
        </p:txBody>
      </p:sp>
      <p:sp>
        <p:nvSpPr>
          <p:cNvPr id="9" name="Freeform: Shape 8">
            <a:extLst>
              <a:ext uri="{FF2B5EF4-FFF2-40B4-BE49-F238E27FC236}">
                <a16:creationId xmlns:a16="http://schemas.microsoft.com/office/drawing/2014/main" id="{E9CB38B5-2F14-4185-A1D4-27FD393FBB0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1" name="Text Placeholder 1">
            <a:extLst>
              <a:ext uri="{FF2B5EF4-FFF2-40B4-BE49-F238E27FC236}">
                <a16:creationId xmlns:a16="http://schemas.microsoft.com/office/drawing/2014/main" id="{F3D467EC-E39E-43A8-A51C-C6756C285F6F}"/>
              </a:ext>
            </a:extLst>
          </p:cNvPr>
          <p:cNvSpPr txBox="1">
            <a:spLocks/>
          </p:cNvSpPr>
          <p:nvPr/>
        </p:nvSpPr>
        <p:spPr>
          <a:xfrm>
            <a:off x="458201" y="1589375"/>
            <a:ext cx="5816988"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GAIN VISIBILITY OF MANY PARAMETERS</a:t>
            </a:r>
          </a:p>
        </p:txBody>
      </p:sp>
      <p:grpSp>
        <p:nvGrpSpPr>
          <p:cNvPr id="18" name="Group 17">
            <a:extLst>
              <a:ext uri="{FF2B5EF4-FFF2-40B4-BE49-F238E27FC236}">
                <a16:creationId xmlns:a16="http://schemas.microsoft.com/office/drawing/2014/main" id="{3D57BB4E-06A4-43C4-BECE-E4C0C293D8E6}"/>
              </a:ext>
              <a:ext uri="{C183D7F6-B498-43B3-948B-1728B52AA6E4}">
                <adec:decorative xmlns:adec="http://schemas.microsoft.com/office/drawing/2017/decorative" val="1"/>
              </a:ext>
            </a:extLst>
          </p:cNvPr>
          <p:cNvGrpSpPr/>
          <p:nvPr/>
        </p:nvGrpSpPr>
        <p:grpSpPr>
          <a:xfrm>
            <a:off x="559239" y="2348086"/>
            <a:ext cx="6507862" cy="3941080"/>
            <a:chOff x="559239" y="2348086"/>
            <a:chExt cx="6507862" cy="3941080"/>
          </a:xfrm>
        </p:grpSpPr>
        <p:cxnSp>
          <p:nvCxnSpPr>
            <p:cNvPr id="11" name="Straight Connector 10">
              <a:extLst>
                <a:ext uri="{FF2B5EF4-FFF2-40B4-BE49-F238E27FC236}">
                  <a16:creationId xmlns:a16="http://schemas.microsoft.com/office/drawing/2014/main" id="{89E695A0-D927-4F8D-B4E6-6AC90E8A0DB9}"/>
                </a:ext>
                <a:ext uri="{C183D7F6-B498-43B3-948B-1728B52AA6E4}">
                  <adec:decorative xmlns:adec="http://schemas.microsoft.com/office/drawing/2017/decorative" val="1"/>
                </a:ext>
              </a:extLst>
            </p:cNvPr>
            <p:cNvCxnSpPr/>
            <p:nvPr/>
          </p:nvCxnSpPr>
          <p:spPr>
            <a:xfrm>
              <a:off x="1375928" y="2911517"/>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298349D-DD37-4A7B-8E5E-B1CBEBF97E2C}"/>
                </a:ext>
                <a:ext uri="{C183D7F6-B498-43B3-948B-1728B52AA6E4}">
                  <adec:decorative xmlns:adec="http://schemas.microsoft.com/office/drawing/2017/decorative" val="1"/>
                </a:ext>
              </a:extLst>
            </p:cNvPr>
            <p:cNvCxnSpPr/>
            <p:nvPr/>
          </p:nvCxnSpPr>
          <p:spPr>
            <a:xfrm>
              <a:off x="1375928" y="502596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ECBEFD6-9789-4A21-A0FC-9FBF3F46AB02}"/>
                </a:ext>
                <a:ext uri="{C183D7F6-B498-43B3-948B-1728B52AA6E4}">
                  <adec:decorative xmlns:adec="http://schemas.microsoft.com/office/drawing/2017/decorative" val="1"/>
                </a:ext>
              </a:extLst>
            </p:cNvPr>
            <p:cNvCxnSpPr/>
            <p:nvPr/>
          </p:nvCxnSpPr>
          <p:spPr>
            <a:xfrm>
              <a:off x="1375928" y="3616333"/>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0E98E4-EB1E-4391-9B75-E68DBA672E9E}"/>
                </a:ext>
                <a:ext uri="{C183D7F6-B498-43B3-948B-1728B52AA6E4}">
                  <adec:decorative xmlns:adec="http://schemas.microsoft.com/office/drawing/2017/decorative" val="1"/>
                </a:ext>
              </a:extLst>
            </p:cNvPr>
            <p:cNvCxnSpPr/>
            <p:nvPr/>
          </p:nvCxnSpPr>
          <p:spPr>
            <a:xfrm>
              <a:off x="1375928" y="432114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7386ED6-D496-4C8A-90FC-41DCA7010A07}"/>
                </a:ext>
                <a:ext uri="{C183D7F6-B498-43B3-948B-1728B52AA6E4}">
                  <adec:decorative xmlns:adec="http://schemas.microsoft.com/office/drawing/2017/decorative" val="1"/>
                </a:ext>
              </a:extLst>
            </p:cNvPr>
            <p:cNvCxnSpPr/>
            <p:nvPr/>
          </p:nvCxnSpPr>
          <p:spPr>
            <a:xfrm>
              <a:off x="1375928" y="5730781"/>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87290B98-0E11-4C8A-A021-1BAF638C3A9B}"/>
                </a:ext>
                <a:ext uri="{C183D7F6-B498-43B3-948B-1728B52AA6E4}">
                  <adec:decorative xmlns:adec="http://schemas.microsoft.com/office/drawing/2017/decorative" val="1"/>
                </a:ext>
              </a:extLst>
            </p:cNvPr>
            <p:cNvGrpSpPr/>
            <p:nvPr/>
          </p:nvGrpSpPr>
          <p:grpSpPr>
            <a:xfrm>
              <a:off x="657327" y="2348086"/>
              <a:ext cx="5259486" cy="460248"/>
              <a:chOff x="657327" y="2348086"/>
              <a:chExt cx="5259486" cy="460248"/>
            </a:xfrm>
          </p:grpSpPr>
          <p:sp>
            <p:nvSpPr>
              <p:cNvPr id="31" name="Rectangle 30">
                <a:extLst>
                  <a:ext uri="{FF2B5EF4-FFF2-40B4-BE49-F238E27FC236}">
                    <a16:creationId xmlns:a16="http://schemas.microsoft.com/office/drawing/2014/main" id="{ECEFB23E-9F08-4593-B87A-E4B9D4C76E74}"/>
                  </a:ext>
                </a:extLst>
              </p:cNvPr>
              <p:cNvSpPr/>
              <p:nvPr/>
            </p:nvSpPr>
            <p:spPr>
              <a:xfrm>
                <a:off x="1375928" y="2430409"/>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Summary charts</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pic>
            <p:nvPicPr>
              <p:cNvPr id="6" name="Picture 5" descr="Icon of a paper sheet">
                <a:extLst>
                  <a:ext uri="{FF2B5EF4-FFF2-40B4-BE49-F238E27FC236}">
                    <a16:creationId xmlns:a16="http://schemas.microsoft.com/office/drawing/2014/main" id="{8DD45180-63C3-4D3E-9460-07EE67E9FA6D}"/>
                  </a:ext>
                </a:extLst>
              </p:cNvPr>
              <p:cNvPicPr>
                <a:picLocks noChangeAspect="1"/>
              </p:cNvPicPr>
              <p:nvPr/>
            </p:nvPicPr>
            <p:blipFill>
              <a:blip r:embed="rId4"/>
              <a:stretch>
                <a:fillRect/>
              </a:stretch>
            </p:blipFill>
            <p:spPr>
              <a:xfrm>
                <a:off x="657327" y="2348086"/>
                <a:ext cx="406908" cy="460248"/>
              </a:xfrm>
              <a:prstGeom prst="rect">
                <a:avLst/>
              </a:prstGeom>
            </p:spPr>
          </p:pic>
        </p:grpSp>
        <p:grpSp>
          <p:nvGrpSpPr>
            <p:cNvPr id="10" name="Group 9">
              <a:extLst>
                <a:ext uri="{FF2B5EF4-FFF2-40B4-BE49-F238E27FC236}">
                  <a16:creationId xmlns:a16="http://schemas.microsoft.com/office/drawing/2014/main" id="{53644EEB-2FE2-4E76-82FE-CE6F87E60E91}"/>
                </a:ext>
                <a:ext uri="{C183D7F6-B498-43B3-948B-1728B52AA6E4}">
                  <adec:decorative xmlns:adec="http://schemas.microsoft.com/office/drawing/2017/decorative" val="1"/>
                </a:ext>
              </a:extLst>
            </p:cNvPr>
            <p:cNvGrpSpPr/>
            <p:nvPr/>
          </p:nvGrpSpPr>
          <p:grpSpPr>
            <a:xfrm>
              <a:off x="559239" y="3094704"/>
              <a:ext cx="5357574" cy="394852"/>
              <a:chOff x="559239" y="3094704"/>
              <a:chExt cx="5357574" cy="394852"/>
            </a:xfrm>
          </p:grpSpPr>
          <p:sp>
            <p:nvSpPr>
              <p:cNvPr id="32" name="Rectangle 31">
                <a:extLst>
                  <a:ext uri="{FF2B5EF4-FFF2-40B4-BE49-F238E27FC236}">
                    <a16:creationId xmlns:a16="http://schemas.microsoft.com/office/drawing/2014/main" id="{84056FA8-DFA1-4EE5-840B-41BC090A9782}"/>
                  </a:ext>
                </a:extLst>
              </p:cNvPr>
              <p:cNvSpPr/>
              <p:nvPr/>
            </p:nvSpPr>
            <p:spPr>
              <a:xfrm>
                <a:off x="1375928" y="3135225"/>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Engagement over time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5" name="speech_5" title="Icon of two overlapping chat bubbles">
                <a:extLst>
                  <a:ext uri="{FF2B5EF4-FFF2-40B4-BE49-F238E27FC236}">
                    <a16:creationId xmlns:a16="http://schemas.microsoft.com/office/drawing/2014/main" id="{2435A8CF-B8D6-476D-9450-492253B9529F}"/>
                  </a:ext>
                </a:extLst>
              </p:cNvPr>
              <p:cNvSpPr>
                <a:spLocks noChangeAspect="1" noEditPoints="1"/>
              </p:cNvSpPr>
              <p:nvPr/>
            </p:nvSpPr>
            <p:spPr bwMode="auto">
              <a:xfrm>
                <a:off x="559239" y="3094704"/>
                <a:ext cx="504996" cy="394852"/>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3" name="Group 12">
              <a:extLst>
                <a:ext uri="{FF2B5EF4-FFF2-40B4-BE49-F238E27FC236}">
                  <a16:creationId xmlns:a16="http://schemas.microsoft.com/office/drawing/2014/main" id="{62C45FD2-F056-4DE0-B321-E7D1AA1D509D}"/>
                </a:ext>
                <a:ext uri="{C183D7F6-B498-43B3-948B-1728B52AA6E4}">
                  <adec:decorative xmlns:adec="http://schemas.microsoft.com/office/drawing/2017/decorative" val="1"/>
                </a:ext>
              </a:extLst>
            </p:cNvPr>
            <p:cNvGrpSpPr/>
            <p:nvPr/>
          </p:nvGrpSpPr>
          <p:grpSpPr>
            <a:xfrm>
              <a:off x="612841" y="3782617"/>
              <a:ext cx="5303972" cy="396212"/>
              <a:chOff x="612841" y="3782617"/>
              <a:chExt cx="5303972" cy="396212"/>
            </a:xfrm>
          </p:grpSpPr>
          <p:sp>
            <p:nvSpPr>
              <p:cNvPr id="33" name="Rectangle 32">
                <a:extLst>
                  <a:ext uri="{FF2B5EF4-FFF2-40B4-BE49-F238E27FC236}">
                    <a16:creationId xmlns:a16="http://schemas.microsoft.com/office/drawing/2014/main" id="{E62723C3-C035-4525-ADDB-4218617B17F0}"/>
                  </a:ext>
                </a:extLst>
              </p:cNvPr>
              <p:cNvSpPr/>
              <p:nvPr/>
            </p:nvSpPr>
            <p:spPr>
              <a:xfrm>
                <a:off x="1375928" y="3840041"/>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6">
                      <a:extLst>
                        <a:ext uri="{A12FA001-AC4F-418D-AE19-62706E023703}">
                          <ahyp:hlinkClr xmlns:ahyp="http://schemas.microsoft.com/office/drawing/2018/hyperlinkcolor" val="tx"/>
                        </a:ext>
                      </a:extLst>
                    </a:hlinkClick>
                  </a:rPr>
                  <a:t>Session outcomes over time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6" name="people_6" title="Icon of a person with a screen behind them">
                <a:extLst>
                  <a:ext uri="{FF2B5EF4-FFF2-40B4-BE49-F238E27FC236}">
                    <a16:creationId xmlns:a16="http://schemas.microsoft.com/office/drawing/2014/main" id="{25D865CF-F9B0-43B5-9AD8-1754DF54D56E}"/>
                  </a:ext>
                </a:extLst>
              </p:cNvPr>
              <p:cNvSpPr>
                <a:spLocks noChangeAspect="1" noEditPoints="1"/>
              </p:cNvSpPr>
              <p:nvPr/>
            </p:nvSpPr>
            <p:spPr bwMode="auto">
              <a:xfrm>
                <a:off x="612841" y="3782617"/>
                <a:ext cx="397792" cy="396212"/>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11 w 347"/>
                  <a:gd name="T11" fmla="*/ 347 h 347"/>
                  <a:gd name="T12" fmla="*/ 174 w 347"/>
                  <a:gd name="T13" fmla="*/ 209 h 347"/>
                  <a:gd name="T14" fmla="*/ 36 w 347"/>
                  <a:gd name="T15" fmla="*/ 347 h 347"/>
                  <a:gd name="T16" fmla="*/ 293 w 347"/>
                  <a:gd name="T17" fmla="*/ 239 h 347"/>
                  <a:gd name="T18" fmla="*/ 347 w 347"/>
                  <a:gd name="T19" fmla="*/ 239 h 347"/>
                  <a:gd name="T20" fmla="*/ 347 w 347"/>
                  <a:gd name="T21" fmla="*/ 0 h 347"/>
                  <a:gd name="T22" fmla="*/ 0 w 347"/>
                  <a:gd name="T23" fmla="*/ 0 h 347"/>
                  <a:gd name="T24" fmla="*/ 0 w 347"/>
                  <a:gd name="T25" fmla="*/ 239 h 347"/>
                  <a:gd name="T26" fmla="*/ 54 w 347"/>
                  <a:gd name="T27" fmla="*/ 239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11" y="347"/>
                    </a:moveTo>
                    <a:cubicBezTo>
                      <a:pt x="311" y="271"/>
                      <a:pt x="249" y="209"/>
                      <a:pt x="174" y="209"/>
                    </a:cubicBezTo>
                    <a:cubicBezTo>
                      <a:pt x="98" y="209"/>
                      <a:pt x="36" y="271"/>
                      <a:pt x="36" y="347"/>
                    </a:cubicBezTo>
                    <a:moveTo>
                      <a:pt x="293" y="239"/>
                    </a:moveTo>
                    <a:cubicBezTo>
                      <a:pt x="347" y="239"/>
                      <a:pt x="347" y="239"/>
                      <a:pt x="347" y="239"/>
                    </a:cubicBezTo>
                    <a:cubicBezTo>
                      <a:pt x="347" y="0"/>
                      <a:pt x="347" y="0"/>
                      <a:pt x="347" y="0"/>
                    </a:cubicBezTo>
                    <a:cubicBezTo>
                      <a:pt x="0" y="0"/>
                      <a:pt x="0" y="0"/>
                      <a:pt x="0" y="0"/>
                    </a:cubicBezTo>
                    <a:cubicBezTo>
                      <a:pt x="0" y="239"/>
                      <a:pt x="0" y="239"/>
                      <a:pt x="0" y="239"/>
                    </a:cubicBezTo>
                    <a:cubicBezTo>
                      <a:pt x="54" y="239"/>
                      <a:pt x="54" y="239"/>
                      <a:pt x="54" y="2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4" name="Group 13">
              <a:extLst>
                <a:ext uri="{FF2B5EF4-FFF2-40B4-BE49-F238E27FC236}">
                  <a16:creationId xmlns:a16="http://schemas.microsoft.com/office/drawing/2014/main" id="{4F8A028F-BDA3-478C-B53A-005BE7A53BD8}"/>
                </a:ext>
                <a:ext uri="{C183D7F6-B498-43B3-948B-1728B52AA6E4}">
                  <adec:decorative xmlns:adec="http://schemas.microsoft.com/office/drawing/2017/decorative" val="1"/>
                </a:ext>
              </a:extLst>
            </p:cNvPr>
            <p:cNvGrpSpPr/>
            <p:nvPr/>
          </p:nvGrpSpPr>
          <p:grpSpPr>
            <a:xfrm>
              <a:off x="559239" y="4502896"/>
              <a:ext cx="5357574" cy="341322"/>
              <a:chOff x="559239" y="4502896"/>
              <a:chExt cx="5357574" cy="341322"/>
            </a:xfrm>
          </p:grpSpPr>
          <p:sp>
            <p:nvSpPr>
              <p:cNvPr id="34" name="Rectangle 33">
                <a:extLst>
                  <a:ext uri="{FF2B5EF4-FFF2-40B4-BE49-F238E27FC236}">
                    <a16:creationId xmlns:a16="http://schemas.microsoft.com/office/drawing/2014/main" id="{E5BD09C3-C264-4CA5-8191-92C4EE931A0C}"/>
                  </a:ext>
                </a:extLst>
              </p:cNvPr>
              <p:cNvSpPr/>
              <p:nvPr/>
            </p:nvSpPr>
            <p:spPr>
              <a:xfrm>
                <a:off x="1375928" y="4544857"/>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7">
                      <a:extLst>
                        <a:ext uri="{A12FA001-AC4F-418D-AE19-62706E023703}">
                          <ahyp:hlinkClr xmlns:ahyp="http://schemas.microsoft.com/office/drawing/2018/hyperlinkcolor" val="tx"/>
                        </a:ext>
                      </a:extLst>
                    </a:hlinkClick>
                  </a:rPr>
                  <a:t>Resolution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7" name="list_4" title="Icon of a checklist">
                <a:extLst>
                  <a:ext uri="{FF2B5EF4-FFF2-40B4-BE49-F238E27FC236}">
                    <a16:creationId xmlns:a16="http://schemas.microsoft.com/office/drawing/2014/main" id="{B02BAA19-0F8F-412E-9748-FAD0A78109F8}"/>
                  </a:ext>
                </a:extLst>
              </p:cNvPr>
              <p:cNvSpPr>
                <a:spLocks noChangeAspect="1" noEditPoints="1"/>
              </p:cNvSpPr>
              <p:nvPr/>
            </p:nvSpPr>
            <p:spPr bwMode="auto">
              <a:xfrm>
                <a:off x="559239" y="4502896"/>
                <a:ext cx="504996" cy="341322"/>
              </a:xfrm>
              <a:custGeom>
                <a:avLst/>
                <a:gdLst>
                  <a:gd name="T0" fmla="*/ 90 w 253"/>
                  <a:gd name="T1" fmla="*/ 24 h 171"/>
                  <a:gd name="T2" fmla="*/ 253 w 253"/>
                  <a:gd name="T3" fmla="*/ 24 h 171"/>
                  <a:gd name="T4" fmla="*/ 90 w 253"/>
                  <a:gd name="T5" fmla="*/ 73 h 171"/>
                  <a:gd name="T6" fmla="*/ 253 w 253"/>
                  <a:gd name="T7" fmla="*/ 73 h 171"/>
                  <a:gd name="T8" fmla="*/ 90 w 253"/>
                  <a:gd name="T9" fmla="*/ 121 h 171"/>
                  <a:gd name="T10" fmla="*/ 253 w 253"/>
                  <a:gd name="T11" fmla="*/ 121 h 171"/>
                  <a:gd name="T12" fmla="*/ 90 w 253"/>
                  <a:gd name="T13" fmla="*/ 171 h 171"/>
                  <a:gd name="T14" fmla="*/ 253 w 253"/>
                  <a:gd name="T15" fmla="*/ 171 h 171"/>
                  <a:gd name="T16" fmla="*/ 0 w 253"/>
                  <a:gd name="T17" fmla="*/ 23 h 171"/>
                  <a:gd name="T18" fmla="*/ 17 w 253"/>
                  <a:gd name="T19" fmla="*/ 40 h 171"/>
                  <a:gd name="T20" fmla="*/ 58 w 253"/>
                  <a:gd name="T21" fmla="*/ 0 h 171"/>
                  <a:gd name="T22" fmla="*/ 0 w 253"/>
                  <a:gd name="T23" fmla="*/ 121 h 171"/>
                  <a:gd name="T24" fmla="*/ 17 w 253"/>
                  <a:gd name="T25" fmla="*/ 138 h 171"/>
                  <a:gd name="T26" fmla="*/ 58 w 253"/>
                  <a:gd name="T27" fmla="*/ 98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3" h="171">
                    <a:moveTo>
                      <a:pt x="90" y="24"/>
                    </a:moveTo>
                    <a:lnTo>
                      <a:pt x="253" y="24"/>
                    </a:lnTo>
                    <a:moveTo>
                      <a:pt x="90" y="73"/>
                    </a:moveTo>
                    <a:lnTo>
                      <a:pt x="253" y="73"/>
                    </a:lnTo>
                    <a:moveTo>
                      <a:pt x="90" y="121"/>
                    </a:moveTo>
                    <a:lnTo>
                      <a:pt x="253" y="121"/>
                    </a:lnTo>
                    <a:moveTo>
                      <a:pt x="90" y="171"/>
                    </a:moveTo>
                    <a:lnTo>
                      <a:pt x="253" y="171"/>
                    </a:lnTo>
                    <a:moveTo>
                      <a:pt x="0" y="23"/>
                    </a:moveTo>
                    <a:lnTo>
                      <a:pt x="17" y="40"/>
                    </a:lnTo>
                    <a:lnTo>
                      <a:pt x="58" y="0"/>
                    </a:lnTo>
                    <a:moveTo>
                      <a:pt x="0" y="121"/>
                    </a:moveTo>
                    <a:lnTo>
                      <a:pt x="17" y="138"/>
                    </a:lnTo>
                    <a:lnTo>
                      <a:pt x="58" y="98"/>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6" name="Group 15">
              <a:extLst>
                <a:ext uri="{FF2B5EF4-FFF2-40B4-BE49-F238E27FC236}">
                  <a16:creationId xmlns:a16="http://schemas.microsoft.com/office/drawing/2014/main" id="{387CC566-75B2-4055-9DCB-8EC63B3D7B3A}"/>
                </a:ext>
                <a:ext uri="{C183D7F6-B498-43B3-948B-1728B52AA6E4}">
                  <adec:decorative xmlns:adec="http://schemas.microsoft.com/office/drawing/2017/decorative" val="1"/>
                </a:ext>
              </a:extLst>
            </p:cNvPr>
            <p:cNvGrpSpPr/>
            <p:nvPr/>
          </p:nvGrpSpPr>
          <p:grpSpPr>
            <a:xfrm>
              <a:off x="606722" y="5195494"/>
              <a:ext cx="5310091" cy="365758"/>
              <a:chOff x="606722" y="5195494"/>
              <a:chExt cx="5310091" cy="365758"/>
            </a:xfrm>
          </p:grpSpPr>
          <p:sp>
            <p:nvSpPr>
              <p:cNvPr id="35" name="Rectangle 34">
                <a:extLst>
                  <a:ext uri="{FF2B5EF4-FFF2-40B4-BE49-F238E27FC236}">
                    <a16:creationId xmlns:a16="http://schemas.microsoft.com/office/drawing/2014/main" id="{20DFFE58-ADE3-4C25-89A6-7FDF99470B69}"/>
                  </a:ext>
                </a:extLst>
              </p:cNvPr>
              <p:cNvSpPr/>
              <p:nvPr/>
            </p:nvSpPr>
            <p:spPr>
              <a:xfrm>
                <a:off x="1375928" y="5249673"/>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8">
                      <a:extLst>
                        <a:ext uri="{A12FA001-AC4F-418D-AE19-62706E023703}">
                          <ahyp:hlinkClr xmlns:ahyp="http://schemas.microsoft.com/office/drawing/2018/hyperlinkcolor" val="tx"/>
                        </a:ext>
                      </a:extLst>
                    </a:hlinkClick>
                  </a:rPr>
                  <a:t>Escalation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8" name="Financial_E7BB" title="Icon of a chart made of vertical lines with a line tracing the top of each, turning into an arrow pointing up">
                <a:extLst>
                  <a:ext uri="{FF2B5EF4-FFF2-40B4-BE49-F238E27FC236}">
                    <a16:creationId xmlns:a16="http://schemas.microsoft.com/office/drawing/2014/main" id="{989C9344-950E-47D0-9D48-11AE6E2E8DD7}"/>
                  </a:ext>
                </a:extLst>
              </p:cNvPr>
              <p:cNvSpPr>
                <a:spLocks noChangeAspect="1" noEditPoints="1"/>
              </p:cNvSpPr>
              <p:nvPr/>
            </p:nvSpPr>
            <p:spPr bwMode="auto">
              <a:xfrm>
                <a:off x="606722" y="5195494"/>
                <a:ext cx="410030" cy="365758"/>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17" name="Group 16">
              <a:extLst>
                <a:ext uri="{FF2B5EF4-FFF2-40B4-BE49-F238E27FC236}">
                  <a16:creationId xmlns:a16="http://schemas.microsoft.com/office/drawing/2014/main" id="{0425E67A-89FF-48FD-91AE-F069C96F976B}"/>
                </a:ext>
                <a:ext uri="{C183D7F6-B498-43B3-948B-1728B52AA6E4}">
                  <adec:decorative xmlns:adec="http://schemas.microsoft.com/office/drawing/2017/decorative" val="1"/>
                </a:ext>
              </a:extLst>
            </p:cNvPr>
            <p:cNvGrpSpPr/>
            <p:nvPr/>
          </p:nvGrpSpPr>
          <p:grpSpPr>
            <a:xfrm>
              <a:off x="605190" y="5877206"/>
              <a:ext cx="5311623" cy="411960"/>
              <a:chOff x="605190" y="5877206"/>
              <a:chExt cx="5311623" cy="411960"/>
            </a:xfrm>
          </p:grpSpPr>
          <p:sp>
            <p:nvSpPr>
              <p:cNvPr id="36" name="Rectangle 35">
                <a:extLst>
                  <a:ext uri="{FF2B5EF4-FFF2-40B4-BE49-F238E27FC236}">
                    <a16:creationId xmlns:a16="http://schemas.microsoft.com/office/drawing/2014/main" id="{F2A0F23D-9646-4900-8FE4-C8BFF3BED53B}"/>
                  </a:ext>
                </a:extLst>
              </p:cNvPr>
              <p:cNvSpPr/>
              <p:nvPr/>
            </p:nvSpPr>
            <p:spPr>
              <a:xfrm>
                <a:off x="1375928" y="5954486"/>
                <a:ext cx="4540885" cy="25740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50665" rIns="50665" bIns="50665" numCol="1" spcCol="1270" anchor="ctr" anchorCtr="0">
                <a:noAutofit/>
              </a:bodyPr>
              <a:lstStyle/>
              <a:p>
                <a:pPr marL="0" marR="0" lvl="0" indent="0" algn="l" defTabSz="444500"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mj-lt"/>
                    <a:ea typeface="+mn-ea"/>
                    <a:cs typeface="+mn-cs"/>
                    <a:hlinkClick r:id="rId9">
                      <a:extLst>
                        <a:ext uri="{A12FA001-AC4F-418D-AE19-62706E023703}">
                          <ahyp:hlinkClr xmlns:ahyp="http://schemas.microsoft.com/office/drawing/2018/hyperlinkcolor" val="tx"/>
                        </a:ext>
                      </a:extLst>
                    </a:hlinkClick>
                  </a:rPr>
                  <a:t>Abandon rate drivers chart</a:t>
                </a:r>
                <a:endParaRPr kumimoji="0" lang="en-IN" sz="2000" b="0" i="0" u="none" strike="noStrike" kern="1200" cap="none" spc="0" normalizeH="0" baseline="0" noProof="0" dirty="0">
                  <a:ln>
                    <a:noFill/>
                  </a:ln>
                  <a:solidFill>
                    <a:schemeClr val="bg1"/>
                  </a:solidFill>
                  <a:effectLst/>
                  <a:uLnTx/>
                  <a:uFillTx/>
                  <a:latin typeface="+mj-lt"/>
                  <a:ea typeface="+mn-ea"/>
                  <a:cs typeface="+mn-cs"/>
                </a:endParaRPr>
              </a:p>
            </p:txBody>
          </p:sp>
          <p:sp>
            <p:nvSpPr>
              <p:cNvPr id="49" name="illegal" title="Icon of a circle with a diagonal line through it">
                <a:extLst>
                  <a:ext uri="{FF2B5EF4-FFF2-40B4-BE49-F238E27FC236}">
                    <a16:creationId xmlns:a16="http://schemas.microsoft.com/office/drawing/2014/main" id="{1B020B87-28F7-4E8D-AB99-4611FDA876D7}"/>
                  </a:ext>
                </a:extLst>
              </p:cNvPr>
              <p:cNvSpPr>
                <a:spLocks noChangeAspect="1" noEditPoints="1"/>
              </p:cNvSpPr>
              <p:nvPr/>
            </p:nvSpPr>
            <p:spPr bwMode="auto">
              <a:xfrm>
                <a:off x="605190" y="5877206"/>
                <a:ext cx="413094" cy="4119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sp>
        <p:nvSpPr>
          <p:cNvPr id="12" name="Freeform: Shape 11">
            <a:extLst>
              <a:ext uri="{FF2B5EF4-FFF2-40B4-BE49-F238E27FC236}">
                <a16:creationId xmlns:a16="http://schemas.microsoft.com/office/drawing/2014/main" id="{76D6CCFA-BEB0-42E3-B9D8-984A4356E010}"/>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4" name="Picture 3">
            <a:extLst>
              <a:ext uri="{FF2B5EF4-FFF2-40B4-BE49-F238E27FC236}">
                <a16:creationId xmlns:a16="http://schemas.microsoft.com/office/drawing/2014/main" id="{5C1E8396-F0CA-C59E-8005-A0A6FE043668}"/>
              </a:ext>
            </a:extLst>
          </p:cNvPr>
          <p:cNvPicPr>
            <a:picLocks noChangeAspect="1"/>
          </p:cNvPicPr>
          <p:nvPr/>
        </p:nvPicPr>
        <p:blipFill rotWithShape="1">
          <a:blip r:embed="rId10"/>
          <a:srcRect r="7894"/>
          <a:stretch/>
        </p:blipFill>
        <p:spPr>
          <a:xfrm>
            <a:off x="6438777" y="2348086"/>
            <a:ext cx="5629364" cy="3213165"/>
          </a:xfrm>
          <a:prstGeom prst="rect">
            <a:avLst/>
          </a:prstGeom>
        </p:spPr>
      </p:pic>
    </p:spTree>
    <p:extLst>
      <p:ext uri="{BB962C8B-B14F-4D97-AF65-F5344CB8AC3E}">
        <p14:creationId xmlns:p14="http://schemas.microsoft.com/office/powerpoint/2010/main" val="2857676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par>
                                <p:cTn id="12" presetID="42" presetClass="path" presetSubtype="0" decel="100000" fill="hold" nodeType="withEffect">
                                  <p:stCondLst>
                                    <p:cond delay="0"/>
                                  </p:stCondLst>
                                  <p:childTnLst>
                                    <p:animMotion origin="layout" path="M -3.33333E-6 -1.11111E-6 L -0.0345 -0.00092 " pathEditMode="relative" rAng="0" ptsTypes="AA">
                                      <p:cBhvr>
                                        <p:cTn id="13" dur="700" spd="-100000" fill="hold"/>
                                        <p:tgtEl>
                                          <p:spTgt spid="1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cs typeface="Segoe UI"/>
              </a:rPr>
              <a:t>Instructors &amp; Leaders – Please Start Here</a:t>
            </a:r>
            <a:endParaRPr lang="en-US" dirty="0"/>
          </a:p>
        </p:txBody>
      </p:sp>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0AAD954-5EE3-494A-9B1E-A3134FA9D589}"/>
              </a:ext>
            </a:extLst>
          </p:cNvPr>
          <p:cNvSpPr txBox="1">
            <a:spLocks/>
          </p:cNvSpPr>
          <p:nvPr/>
        </p:nvSpPr>
        <p:spPr>
          <a:xfrm>
            <a:off x="588262" y="1663700"/>
            <a:ext cx="10168637" cy="2031325"/>
          </a:xfrm>
          <a:prstGeom prst="rect">
            <a:avLst/>
          </a:prstGeom>
        </p:spPr>
        <p:txBody>
          <a:bodyPr vert="horz" wrap="square" lIns="0" tIns="91440" rIns="146304" bIns="9144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chemeClr val="accent4"/>
              </a:buClr>
            </a:pPr>
            <a:r>
              <a:rPr lang="en-US" sz="2400" dirty="0">
                <a:latin typeface="Segoe UI"/>
                <a:cs typeface="Segoe UI"/>
              </a:rPr>
              <a:t>Please ensure you have read the Train the Trainer deck for PVA in a Day Preview. This contains how to run in a day and includes updates for the latest preview version of the material.</a:t>
            </a:r>
          </a:p>
          <a:p>
            <a:pPr>
              <a:buClr>
                <a:schemeClr val="accent4"/>
              </a:buClr>
            </a:pPr>
            <a:endParaRPr lang="en-US" sz="2400" dirty="0">
              <a:latin typeface="Segoe UI"/>
              <a:cs typeface="Segoe UI"/>
            </a:endParaRPr>
          </a:p>
          <a:p>
            <a:pPr>
              <a:buClr>
                <a:schemeClr val="accent4"/>
              </a:buClr>
            </a:pPr>
            <a:r>
              <a:rPr lang="en-US" sz="2400">
                <a:latin typeface="Segoe UI"/>
                <a:cs typeface="Segoe UI"/>
              </a:rPr>
              <a:t>Please delete </a:t>
            </a:r>
            <a:r>
              <a:rPr lang="en-US" sz="2400" dirty="0">
                <a:latin typeface="Segoe UI"/>
                <a:cs typeface="Segoe UI"/>
              </a:rPr>
              <a:t>or hide this slide once you have completed this.</a:t>
            </a:r>
          </a:p>
        </p:txBody>
      </p:sp>
    </p:spTree>
    <p:extLst>
      <p:ext uri="{BB962C8B-B14F-4D97-AF65-F5344CB8AC3E}">
        <p14:creationId xmlns:p14="http://schemas.microsoft.com/office/powerpoint/2010/main" val="11652310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11BC9-FCA1-DAB7-8B2A-D9D2BD4710F2}"/>
              </a:ext>
            </a:extLst>
          </p:cNvPr>
          <p:cNvSpPr>
            <a:spLocks noGrp="1"/>
          </p:cNvSpPr>
          <p:nvPr>
            <p:ph type="title"/>
          </p:nvPr>
        </p:nvSpPr>
        <p:spPr/>
        <p:txBody>
          <a:bodyPr/>
          <a:lstStyle/>
          <a:p>
            <a:r>
              <a:rPr lang="en-US" sz="3600" dirty="0"/>
              <a:t>Introduction to NLU </a:t>
            </a:r>
            <a:endParaRPr lang="en-US" dirty="0"/>
          </a:p>
        </p:txBody>
      </p:sp>
      <p:sp>
        <p:nvSpPr>
          <p:cNvPr id="4" name="TextBox 3">
            <a:extLst>
              <a:ext uri="{FF2B5EF4-FFF2-40B4-BE49-F238E27FC236}">
                <a16:creationId xmlns:a16="http://schemas.microsoft.com/office/drawing/2014/main" id="{C6661836-01D7-D3E0-38C7-A89BF520E68E}"/>
              </a:ext>
            </a:extLst>
          </p:cNvPr>
          <p:cNvSpPr txBox="1"/>
          <p:nvPr/>
        </p:nvSpPr>
        <p:spPr>
          <a:xfrm>
            <a:off x="476955" y="2200376"/>
            <a:ext cx="10656711" cy="1939249"/>
          </a:xfrm>
          <a:prstGeom prst="rect">
            <a:avLst/>
          </a:prstGeom>
          <a:noFill/>
        </p:spPr>
        <p:txBody>
          <a:bodyPr wrap="square">
            <a:spAutoFit/>
          </a:bodyPr>
          <a:lstStyle/>
          <a:p>
            <a:pPr marL="0" marR="0" lvl="0" indent="0" algn="l" defTabSz="1219170" rtl="0" eaLnBrk="0" fontAlgn="base" latinLnBrk="0" hangingPunct="0">
              <a:lnSpc>
                <a:spcPct val="100000"/>
              </a:lnSpc>
              <a:spcBef>
                <a:spcPct val="0"/>
              </a:spcBef>
              <a:spcAft>
                <a:spcPts val="1600"/>
              </a:spcAft>
              <a:buClrTx/>
              <a:buSzTx/>
              <a:buFontTx/>
              <a:buNone/>
              <a:tabLst/>
              <a:defRPr/>
            </a:pPr>
            <a:r>
              <a:rPr kumimoji="0" lang="en-US" sz="2667" b="0" i="0" u="none" strike="noStrike" kern="1200" cap="none" spc="0" normalizeH="0" baseline="0" noProof="0" dirty="0">
                <a:ln>
                  <a:noFill/>
                </a:ln>
                <a:solidFill>
                  <a:schemeClr val="tx1">
                    <a:lumMod val="50000"/>
                  </a:schemeClr>
                </a:solidFill>
                <a:effectLst/>
                <a:uLnTx/>
                <a:uFillTx/>
                <a:latin typeface="Segoe UI"/>
                <a:ea typeface="+mn-ea"/>
                <a:cs typeface="+mn-cs"/>
              </a:rPr>
              <a:t>Natural Language Understanding (NLU) is a subfield in </a:t>
            </a:r>
            <a:br>
              <a:rPr kumimoji="0" lang="en-US" sz="2667" b="0" i="0" u="none" strike="noStrike" kern="1200" cap="none" spc="0" normalizeH="0" baseline="0" noProof="0" dirty="0">
                <a:ln>
                  <a:noFill/>
                </a:ln>
                <a:solidFill>
                  <a:schemeClr val="tx1">
                    <a:lumMod val="50000"/>
                  </a:schemeClr>
                </a:solidFill>
                <a:effectLst/>
                <a:uLnTx/>
                <a:uFillTx/>
                <a:latin typeface="Segoe UI"/>
                <a:ea typeface="+mn-ea"/>
                <a:cs typeface="+mn-cs"/>
              </a:rPr>
            </a:br>
            <a:r>
              <a:rPr kumimoji="0" lang="en-US" sz="2667" b="0" i="0" u="none" strike="noStrike" kern="1200" cap="none" spc="0" normalizeH="0" baseline="0" noProof="0" dirty="0">
                <a:ln>
                  <a:noFill/>
                </a:ln>
                <a:solidFill>
                  <a:schemeClr val="tx1">
                    <a:lumMod val="50000"/>
                  </a:schemeClr>
                </a:solidFill>
                <a:effectLst/>
                <a:uLnTx/>
                <a:uFillTx/>
                <a:latin typeface="Segoe UI"/>
                <a:ea typeface="+mn-ea"/>
                <a:cs typeface="+mn-cs"/>
              </a:rPr>
              <a:t>Natural Language Processing (NLP).</a:t>
            </a:r>
          </a:p>
          <a:p>
            <a:pPr marL="0" marR="0" lvl="0" indent="0" algn="l" defTabSz="1219170" rtl="0" eaLnBrk="0" fontAlgn="base" latinLnBrk="0" hangingPunct="0">
              <a:lnSpc>
                <a:spcPct val="100000"/>
              </a:lnSpc>
              <a:spcBef>
                <a:spcPct val="0"/>
              </a:spcBef>
              <a:spcAft>
                <a:spcPts val="1600"/>
              </a:spcAft>
              <a:buClrTx/>
              <a:buSzTx/>
              <a:buFontTx/>
              <a:buNone/>
              <a:tabLst/>
              <a:defRPr/>
            </a:pPr>
            <a:r>
              <a:rPr kumimoji="0" lang="en-US" sz="2667" b="0" i="0" u="none" strike="noStrike" kern="1200" cap="none" spc="0" normalizeH="0" baseline="0" noProof="0" dirty="0">
                <a:ln>
                  <a:noFill/>
                </a:ln>
                <a:solidFill>
                  <a:schemeClr val="tx1">
                    <a:lumMod val="50000"/>
                  </a:schemeClr>
                </a:solidFill>
                <a:effectLst/>
                <a:uLnTx/>
                <a:uFillTx/>
                <a:latin typeface="Segoe UI"/>
                <a:ea typeface="+mn-ea"/>
                <a:cs typeface="+mn-cs"/>
              </a:rPr>
              <a:t>It focuses on </a:t>
            </a:r>
            <a:r>
              <a:rPr kumimoji="0" lang="en-US" sz="2667" b="0" i="0" u="none" strike="noStrike" kern="1200" cap="none" spc="0" normalizeH="0" baseline="0" noProof="0" dirty="0">
                <a:ln>
                  <a:noFill/>
                </a:ln>
                <a:solidFill>
                  <a:schemeClr val="tx1">
                    <a:lumMod val="50000"/>
                  </a:schemeClr>
                </a:solidFill>
                <a:effectLst/>
                <a:uLnTx/>
                <a:uFillTx/>
                <a:latin typeface="Segoe UI Semibold"/>
                <a:ea typeface="+mn-ea"/>
                <a:cs typeface="+mn-cs"/>
              </a:rPr>
              <a:t>organizing the user’s unstructured inputs </a:t>
            </a:r>
            <a:r>
              <a:rPr kumimoji="0" lang="en-US" sz="2667" b="0" i="0" u="none" strike="noStrike" kern="1200" cap="none" spc="0" normalizeH="0" baseline="0" noProof="0" dirty="0">
                <a:ln>
                  <a:noFill/>
                </a:ln>
                <a:solidFill>
                  <a:schemeClr val="tx1">
                    <a:lumMod val="50000"/>
                  </a:schemeClr>
                </a:solidFill>
                <a:effectLst/>
                <a:uLnTx/>
                <a:uFillTx/>
                <a:latin typeface="Segoe UI"/>
                <a:ea typeface="+mn-ea"/>
                <a:cs typeface="+mn-cs"/>
              </a:rPr>
              <a:t>(utterences) so that the bot can understand and analyze it.</a:t>
            </a:r>
          </a:p>
        </p:txBody>
      </p:sp>
    </p:spTree>
    <p:extLst>
      <p:ext uri="{BB962C8B-B14F-4D97-AF65-F5344CB8AC3E}">
        <p14:creationId xmlns:p14="http://schemas.microsoft.com/office/powerpoint/2010/main" val="64609505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6711BC9-FCA1-DAB7-8B2A-D9D2BD4710F2}"/>
              </a:ext>
            </a:extLst>
          </p:cNvPr>
          <p:cNvSpPr>
            <a:spLocks noGrp="1"/>
          </p:cNvSpPr>
          <p:nvPr>
            <p:ph type="title"/>
          </p:nvPr>
        </p:nvSpPr>
        <p:spPr/>
        <p:txBody>
          <a:bodyPr/>
          <a:lstStyle/>
          <a:p>
            <a:r>
              <a:rPr lang="en-US" dirty="0"/>
              <a:t>Example in action: topic triggering and slot filling</a:t>
            </a:r>
          </a:p>
        </p:txBody>
      </p:sp>
      <p:sp>
        <p:nvSpPr>
          <p:cNvPr id="2" name="TextBox 1">
            <a:extLst>
              <a:ext uri="{FF2B5EF4-FFF2-40B4-BE49-F238E27FC236}">
                <a16:creationId xmlns:a16="http://schemas.microsoft.com/office/drawing/2014/main" id="{3CEF35B9-5912-13BE-2A47-9ACE6EE287A4}"/>
              </a:ext>
            </a:extLst>
          </p:cNvPr>
          <p:cNvSpPr txBox="1"/>
          <p:nvPr/>
        </p:nvSpPr>
        <p:spPr>
          <a:xfrm>
            <a:off x="1004836" y="3215313"/>
            <a:ext cx="9781698" cy="738664"/>
          </a:xfrm>
          <a:prstGeom prst="rect">
            <a:avLst/>
          </a:prstGeom>
          <a:noFill/>
        </p:spPr>
        <p:txBody>
          <a:bodyPr wrap="square" lIns="0" tIns="0" rIns="0" bIns="0"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US" sz="4800" b="1" i="0" u="none" strike="noStrike" kern="1200" cap="none" spc="0" normalizeH="0" baseline="0" noProof="0" dirty="0">
                <a:ln>
                  <a:noFill/>
                </a:ln>
                <a:solidFill>
                  <a:schemeClr val="tx2"/>
                </a:solidFill>
                <a:effectLst/>
                <a:uLnTx/>
                <a:uFillTx/>
                <a:latin typeface="Segoe UI"/>
                <a:ea typeface="+mn-ea"/>
                <a:cs typeface="+mn-cs"/>
              </a:rPr>
              <a:t>“What’s the weather in Orlando?”</a:t>
            </a:r>
          </a:p>
        </p:txBody>
      </p:sp>
      <p:sp>
        <p:nvSpPr>
          <p:cNvPr id="5" name="TextBox 4">
            <a:extLst>
              <a:ext uri="{FF2B5EF4-FFF2-40B4-BE49-F238E27FC236}">
                <a16:creationId xmlns:a16="http://schemas.microsoft.com/office/drawing/2014/main" id="{FD2DD9CF-FAEA-C139-B64E-A352856AE3C0}"/>
              </a:ext>
            </a:extLst>
          </p:cNvPr>
          <p:cNvSpPr txBox="1"/>
          <p:nvPr/>
        </p:nvSpPr>
        <p:spPr>
          <a:xfrm>
            <a:off x="5122333" y="1942440"/>
            <a:ext cx="1993900" cy="369332"/>
          </a:xfrm>
          <a:prstGeom prst="rect">
            <a:avLst/>
          </a:prstGeom>
          <a:noFill/>
        </p:spPr>
        <p:txBody>
          <a:bodyPr wrap="square" lIns="0" tIns="0" rIns="0" bIns="0"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lumMod val="50000"/>
                  </a:schemeClr>
                </a:solidFill>
                <a:effectLst/>
                <a:uLnTx/>
                <a:uFillTx/>
                <a:latin typeface="Segoe UI"/>
                <a:ea typeface="+mn-ea"/>
                <a:cs typeface="+mn-cs"/>
              </a:rPr>
              <a:t>Utterance</a:t>
            </a:r>
          </a:p>
        </p:txBody>
      </p:sp>
      <p:sp>
        <p:nvSpPr>
          <p:cNvPr id="6" name="Right Brace 5">
            <a:extLst>
              <a:ext uri="{FF2B5EF4-FFF2-40B4-BE49-F238E27FC236}">
                <a16:creationId xmlns:a16="http://schemas.microsoft.com/office/drawing/2014/main" id="{184E586C-D730-8780-AE43-5C00393B4E5C}"/>
              </a:ext>
            </a:extLst>
          </p:cNvPr>
          <p:cNvSpPr/>
          <p:nvPr/>
        </p:nvSpPr>
        <p:spPr>
          <a:xfrm rot="5400000">
            <a:off x="4238863" y="1797375"/>
            <a:ext cx="480000" cy="5113863"/>
          </a:xfrm>
          <a:prstGeom prst="rightBrac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lumMod val="50000"/>
                </a:schemeClr>
              </a:solidFill>
              <a:effectLst/>
              <a:uLnTx/>
              <a:uFillTx/>
              <a:latin typeface="Segoe UI"/>
              <a:ea typeface="+mn-ea"/>
              <a:cs typeface="+mn-cs"/>
            </a:endParaRPr>
          </a:p>
        </p:txBody>
      </p:sp>
      <p:sp>
        <p:nvSpPr>
          <p:cNvPr id="7" name="Right Brace 6">
            <a:extLst>
              <a:ext uri="{FF2B5EF4-FFF2-40B4-BE49-F238E27FC236}">
                <a16:creationId xmlns:a16="http://schemas.microsoft.com/office/drawing/2014/main" id="{B11C6DCA-62B9-CD1A-6BC7-8B5608327F42}"/>
              </a:ext>
            </a:extLst>
          </p:cNvPr>
          <p:cNvSpPr/>
          <p:nvPr/>
        </p:nvSpPr>
        <p:spPr>
          <a:xfrm rot="16200000">
            <a:off x="5856000" y="-1625479"/>
            <a:ext cx="480000" cy="8940800"/>
          </a:xfrm>
          <a:prstGeom prst="rightBrac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lumMod val="50000"/>
                </a:schemeClr>
              </a:solidFill>
              <a:effectLst/>
              <a:uLnTx/>
              <a:uFillTx/>
              <a:latin typeface="Segoe UI"/>
              <a:ea typeface="+mn-ea"/>
              <a:cs typeface="+mn-cs"/>
            </a:endParaRPr>
          </a:p>
        </p:txBody>
      </p:sp>
      <p:sp>
        <p:nvSpPr>
          <p:cNvPr id="8" name="TextBox 7">
            <a:extLst>
              <a:ext uri="{FF2B5EF4-FFF2-40B4-BE49-F238E27FC236}">
                <a16:creationId xmlns:a16="http://schemas.microsoft.com/office/drawing/2014/main" id="{5B339F1A-6779-EFB6-8A44-BCF1FBADC07D}"/>
              </a:ext>
            </a:extLst>
          </p:cNvPr>
          <p:cNvSpPr txBox="1"/>
          <p:nvPr/>
        </p:nvSpPr>
        <p:spPr>
          <a:xfrm>
            <a:off x="2713560" y="4807243"/>
            <a:ext cx="3530605" cy="369332"/>
          </a:xfrm>
          <a:prstGeom prst="rect">
            <a:avLst/>
          </a:prstGeom>
          <a:noFill/>
        </p:spPr>
        <p:txBody>
          <a:bodyPr wrap="square" lIns="0" tIns="0" rIns="0" bIns="0"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lumMod val="50000"/>
                  </a:schemeClr>
                </a:solidFill>
                <a:effectLst/>
                <a:uLnTx/>
                <a:uFillTx/>
                <a:latin typeface="Segoe UI"/>
                <a:ea typeface="+mn-ea"/>
                <a:cs typeface="+mn-cs"/>
              </a:rPr>
              <a:t>Topic: Check Weather</a:t>
            </a:r>
          </a:p>
        </p:txBody>
      </p:sp>
      <p:sp>
        <p:nvSpPr>
          <p:cNvPr id="9" name="Right Brace 8">
            <a:extLst>
              <a:ext uri="{FF2B5EF4-FFF2-40B4-BE49-F238E27FC236}">
                <a16:creationId xmlns:a16="http://schemas.microsoft.com/office/drawing/2014/main" id="{B2B09FB4-F728-E7CF-3E10-87CFE94F1433}"/>
              </a:ext>
            </a:extLst>
          </p:cNvPr>
          <p:cNvSpPr/>
          <p:nvPr/>
        </p:nvSpPr>
        <p:spPr>
          <a:xfrm rot="5400000">
            <a:off x="8764299" y="3274808"/>
            <a:ext cx="480003" cy="2159001"/>
          </a:xfrm>
          <a:prstGeom prst="rightBrac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917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chemeClr val="tx1">
                  <a:lumMod val="50000"/>
                </a:schemeClr>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BBDDE2DF-D806-009C-839C-E21F3507C061}"/>
              </a:ext>
            </a:extLst>
          </p:cNvPr>
          <p:cNvSpPr txBox="1"/>
          <p:nvPr/>
        </p:nvSpPr>
        <p:spPr>
          <a:xfrm>
            <a:off x="7238998" y="4807243"/>
            <a:ext cx="3530605" cy="369332"/>
          </a:xfrm>
          <a:prstGeom prst="rect">
            <a:avLst/>
          </a:prstGeom>
          <a:noFill/>
        </p:spPr>
        <p:txBody>
          <a:bodyPr wrap="square" lIns="0" tIns="0" rIns="0" bIns="0" rtlCol="0">
            <a:spAutoFit/>
          </a:bodyPr>
          <a:lstStyle/>
          <a:p>
            <a:pPr marL="0" marR="0" lvl="0" indent="0" algn="ctr" defTabSz="121917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chemeClr val="tx1">
                    <a:lumMod val="50000"/>
                  </a:schemeClr>
                </a:solidFill>
                <a:effectLst/>
                <a:uLnTx/>
                <a:uFillTx/>
                <a:latin typeface="Segoe UI"/>
                <a:ea typeface="+mn-ea"/>
                <a:cs typeface="+mn-cs"/>
              </a:rPr>
              <a:t>Entity: Location = Orlando</a:t>
            </a:r>
          </a:p>
        </p:txBody>
      </p:sp>
    </p:spTree>
    <p:extLst>
      <p:ext uri="{BB962C8B-B14F-4D97-AF65-F5344CB8AC3E}">
        <p14:creationId xmlns:p14="http://schemas.microsoft.com/office/powerpoint/2010/main" val="33384812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Shape 56">
            <a:extLst>
              <a:ext uri="{FF2B5EF4-FFF2-40B4-BE49-F238E27FC236}">
                <a16:creationId xmlns:a16="http://schemas.microsoft.com/office/drawing/2014/main" id="{B2140710-9CE4-4B17-8996-A1B619611768}"/>
              </a:ext>
              <a:ext uri="{C183D7F6-B498-43B3-948B-1728B52AA6E4}">
                <adec:decorative xmlns:adec="http://schemas.microsoft.com/office/drawing/2017/decorative" val="1"/>
              </a:ext>
            </a:extLst>
          </p:cNvPr>
          <p:cNvSpPr/>
          <p:nvPr/>
        </p:nvSpPr>
        <p:spPr bwMode="auto">
          <a:xfrm>
            <a:off x="0" y="1"/>
            <a:ext cx="8734086" cy="6857999"/>
          </a:xfrm>
          <a:custGeom>
            <a:avLst/>
            <a:gdLst>
              <a:gd name="connsiteX0" fmla="*/ 0 w 8734086"/>
              <a:gd name="connsiteY0" fmla="*/ 0 h 6857999"/>
              <a:gd name="connsiteX1" fmla="*/ 1876087 w 8734086"/>
              <a:gd name="connsiteY1" fmla="*/ 0 h 6857999"/>
              <a:gd name="connsiteX2" fmla="*/ 8734086 w 8734086"/>
              <a:gd name="connsiteY2" fmla="*/ 6857999 h 6857999"/>
              <a:gd name="connsiteX3" fmla="*/ 5467493 w 8734086"/>
              <a:gd name="connsiteY3" fmla="*/ 6857999 h 6857999"/>
              <a:gd name="connsiteX4" fmla="*/ 0 w 8734086"/>
              <a:gd name="connsiteY4" fmla="*/ 1390506 h 68579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34086" h="6857999">
                <a:moveTo>
                  <a:pt x="0" y="0"/>
                </a:moveTo>
                <a:lnTo>
                  <a:pt x="1876087" y="0"/>
                </a:lnTo>
                <a:lnTo>
                  <a:pt x="8734086" y="6857999"/>
                </a:lnTo>
                <a:lnTo>
                  <a:pt x="5467493" y="6857999"/>
                </a:lnTo>
                <a:lnTo>
                  <a:pt x="0" y="1390506"/>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2" name="Title 1">
            <a:extLst>
              <a:ext uri="{FF2B5EF4-FFF2-40B4-BE49-F238E27FC236}">
                <a16:creationId xmlns:a16="http://schemas.microsoft.com/office/drawing/2014/main" id="{5CB435C4-E793-4A6D-B367-2BB9AE15EF54}"/>
              </a:ext>
            </a:extLst>
          </p:cNvPr>
          <p:cNvSpPr>
            <a:spLocks noGrp="1"/>
          </p:cNvSpPr>
          <p:nvPr>
            <p:ph type="title"/>
          </p:nvPr>
        </p:nvSpPr>
        <p:spPr>
          <a:xfrm>
            <a:off x="455995" y="620428"/>
            <a:ext cx="11306469" cy="984885"/>
          </a:xfrm>
        </p:spPr>
        <p:txBody>
          <a:bodyPr/>
          <a:lstStyle/>
          <a:p>
            <a:r>
              <a:rPr lang="en-US" dirty="0">
                <a:solidFill>
                  <a:schemeClr val="bg1"/>
                </a:solidFill>
              </a:rPr>
              <a:t>SECTION</a:t>
            </a:r>
            <a:br>
              <a:rPr lang="en-US" dirty="0">
                <a:solidFill>
                  <a:schemeClr val="bg1"/>
                </a:solidFill>
              </a:rPr>
            </a:br>
            <a:r>
              <a:rPr lang="en-US" dirty="0">
                <a:solidFill>
                  <a:schemeClr val="bg1"/>
                </a:solidFill>
              </a:rPr>
              <a:t>SUMMARY </a:t>
            </a:r>
          </a:p>
        </p:txBody>
      </p:sp>
      <p:sp>
        <p:nvSpPr>
          <p:cNvPr id="9" name="Isosceles Triangle 8">
            <a:extLst>
              <a:ext uri="{FF2B5EF4-FFF2-40B4-BE49-F238E27FC236}">
                <a16:creationId xmlns:a16="http://schemas.microsoft.com/office/drawing/2014/main" id="{A1368E03-BF21-47F6-8E48-C7DEE6D6539D}"/>
              </a:ext>
              <a:ext uri="{C183D7F6-B498-43B3-948B-1728B52AA6E4}">
                <adec:decorative xmlns:adec="http://schemas.microsoft.com/office/drawing/2017/decorative" val="1"/>
              </a:ext>
            </a:extLst>
          </p:cNvPr>
          <p:cNvSpPr/>
          <p:nvPr/>
        </p:nvSpPr>
        <p:spPr bwMode="auto">
          <a:xfrm>
            <a:off x="-92364" y="2004290"/>
            <a:ext cx="4976880" cy="4932869"/>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8" name="Group 67">
            <a:extLst>
              <a:ext uri="{FF2B5EF4-FFF2-40B4-BE49-F238E27FC236}">
                <a16:creationId xmlns:a16="http://schemas.microsoft.com/office/drawing/2014/main" id="{C6B61EA8-89B3-472E-893A-3E52E02F778A}"/>
              </a:ext>
              <a:ext uri="{C183D7F6-B498-43B3-948B-1728B52AA6E4}">
                <adec:decorative xmlns:adec="http://schemas.microsoft.com/office/drawing/2017/decorative" val="1"/>
              </a:ext>
            </a:extLst>
          </p:cNvPr>
          <p:cNvGrpSpPr/>
          <p:nvPr/>
        </p:nvGrpSpPr>
        <p:grpSpPr>
          <a:xfrm>
            <a:off x="2200574" y="1924405"/>
            <a:ext cx="10006666" cy="4175923"/>
            <a:chOff x="2200574" y="1924405"/>
            <a:chExt cx="10006666" cy="4175923"/>
          </a:xfrm>
        </p:grpSpPr>
        <p:grpSp>
          <p:nvGrpSpPr>
            <p:cNvPr id="65" name="Group 64">
              <a:extLst>
                <a:ext uri="{FF2B5EF4-FFF2-40B4-BE49-F238E27FC236}">
                  <a16:creationId xmlns:a16="http://schemas.microsoft.com/office/drawing/2014/main" id="{4B497BFA-FDA2-4859-B054-1FD237F1B952}"/>
                </a:ext>
                <a:ext uri="{C183D7F6-B498-43B3-948B-1728B52AA6E4}">
                  <adec:decorative xmlns:adec="http://schemas.microsoft.com/office/drawing/2017/decorative" val="1"/>
                </a:ext>
              </a:extLst>
            </p:cNvPr>
            <p:cNvGrpSpPr/>
            <p:nvPr/>
          </p:nvGrpSpPr>
          <p:grpSpPr>
            <a:xfrm>
              <a:off x="2200574" y="1924405"/>
              <a:ext cx="10006666" cy="921259"/>
              <a:chOff x="2200574" y="1924405"/>
              <a:chExt cx="10006666" cy="921259"/>
            </a:xfrm>
          </p:grpSpPr>
          <p:grpSp>
            <p:nvGrpSpPr>
              <p:cNvPr id="26" name="Group 25">
                <a:extLst>
                  <a:ext uri="{FF2B5EF4-FFF2-40B4-BE49-F238E27FC236}">
                    <a16:creationId xmlns:a16="http://schemas.microsoft.com/office/drawing/2014/main" id="{84EE63E8-160E-49A4-B16F-662E6322ADC2}"/>
                  </a:ext>
                  <a:ext uri="{C183D7F6-B498-43B3-948B-1728B52AA6E4}">
                    <adec:decorative xmlns:adec="http://schemas.microsoft.com/office/drawing/2017/decorative" val="1"/>
                  </a:ext>
                </a:extLst>
              </p:cNvPr>
              <p:cNvGrpSpPr/>
              <p:nvPr/>
            </p:nvGrpSpPr>
            <p:grpSpPr>
              <a:xfrm>
                <a:off x="4453890" y="2845664"/>
                <a:ext cx="7753350" cy="0"/>
                <a:chOff x="4453890" y="2845664"/>
                <a:chExt cx="7753350" cy="0"/>
              </a:xfrm>
            </p:grpSpPr>
            <p:cxnSp>
              <p:nvCxnSpPr>
                <p:cNvPr id="36" name="Straight Connector 35">
                  <a:extLst>
                    <a:ext uri="{FF2B5EF4-FFF2-40B4-BE49-F238E27FC236}">
                      <a16:creationId xmlns:a16="http://schemas.microsoft.com/office/drawing/2014/main" id="{9DACB844-9344-45B4-807F-A85CC792ACA3}"/>
                    </a:ext>
                    <a:ext uri="{C183D7F6-B498-43B3-948B-1728B52AA6E4}">
                      <adec:decorative xmlns:adec="http://schemas.microsoft.com/office/drawing/2017/decorative" val="1"/>
                    </a:ext>
                  </a:extLst>
                </p:cNvPr>
                <p:cNvCxnSpPr>
                  <a:cxnSpLocks/>
                </p:cNvCxnSpPr>
                <p:nvPr/>
              </p:nvCxnSpPr>
              <p:spPr>
                <a:xfrm>
                  <a:off x="4764851" y="2845664"/>
                  <a:ext cx="7442389"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F61ECE3-A683-47C9-8077-6EF6DC04E419}"/>
                    </a:ext>
                    <a:ext uri="{C183D7F6-B498-43B3-948B-1728B52AA6E4}">
                      <adec:decorative xmlns:adec="http://schemas.microsoft.com/office/drawing/2017/decorative" val="1"/>
                    </a:ext>
                  </a:extLst>
                </p:cNvPr>
                <p:cNvCxnSpPr>
                  <a:cxnSpLocks/>
                </p:cNvCxnSpPr>
                <p:nvPr/>
              </p:nvCxnSpPr>
              <p:spPr>
                <a:xfrm>
                  <a:off x="4453890" y="2845664"/>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0713C2A4-1BBC-407F-8B75-ECF7E058A16C}"/>
                  </a:ext>
                  <a:ext uri="{C183D7F6-B498-43B3-948B-1728B52AA6E4}">
                    <adec:decorative xmlns:adec="http://schemas.microsoft.com/office/drawing/2017/decorative" val="1"/>
                  </a:ext>
                </a:extLst>
              </p:cNvPr>
              <p:cNvGrpSpPr/>
              <p:nvPr/>
            </p:nvGrpSpPr>
            <p:grpSpPr>
              <a:xfrm>
                <a:off x="2200574" y="1924405"/>
                <a:ext cx="8554007" cy="722376"/>
                <a:chOff x="2200574" y="1924405"/>
                <a:chExt cx="8554007" cy="722376"/>
              </a:xfrm>
            </p:grpSpPr>
            <p:sp>
              <p:nvSpPr>
                <p:cNvPr id="28" name="TextBox 27">
                  <a:extLst>
                    <a:ext uri="{FF2B5EF4-FFF2-40B4-BE49-F238E27FC236}">
                      <a16:creationId xmlns:a16="http://schemas.microsoft.com/office/drawing/2014/main" id="{361012E7-9AED-4934-9FF3-EA1D69AB398F}"/>
                    </a:ext>
                  </a:extLst>
                </p:cNvPr>
                <p:cNvSpPr txBox="1"/>
                <p:nvPr/>
              </p:nvSpPr>
              <p:spPr>
                <a:xfrm>
                  <a:off x="4764851" y="1966826"/>
                  <a:ext cx="5989730" cy="615553"/>
                </a:xfrm>
                <a:prstGeom prst="rect">
                  <a:avLst/>
                </a:prstGeom>
                <a:noFill/>
              </p:spPr>
              <p:txBody>
                <a:bodyPr wrap="square" lIns="0" tIns="0" rIns="0" bIns="0" rtlCol="0" anchor="ctr">
                  <a:noAutofit/>
                </a:bodyPr>
                <a:lstStyle/>
                <a:p>
                  <a:r>
                    <a:rPr lang="en-US" sz="2000" dirty="0">
                      <a:solidFill>
                        <a:schemeClr val="tx2"/>
                      </a:solidFill>
                      <a:latin typeface="+mj-lt"/>
                    </a:rPr>
                    <a:t>Power Virtual Agents enables users to create a chatbot in just minutes</a:t>
                  </a:r>
                </a:p>
              </p:txBody>
            </p:sp>
            <p:pic>
              <p:nvPicPr>
                <p:cNvPr id="16" name="Picture 15" descr="an icon of a wrench and a screw driver">
                  <a:extLst>
                    <a:ext uri="{FF2B5EF4-FFF2-40B4-BE49-F238E27FC236}">
                      <a16:creationId xmlns:a16="http://schemas.microsoft.com/office/drawing/2014/main" id="{49692A7B-94F6-4165-B5B5-5F721BCCB3F0}"/>
                    </a:ext>
                  </a:extLst>
                </p:cNvPr>
                <p:cNvPicPr>
                  <a:picLocks noChangeAspect="1"/>
                </p:cNvPicPr>
                <p:nvPr/>
              </p:nvPicPr>
              <p:blipFill>
                <a:blip r:embed="rId3"/>
                <a:stretch>
                  <a:fillRect/>
                </a:stretch>
              </p:blipFill>
              <p:spPr>
                <a:xfrm>
                  <a:off x="2200574" y="1924405"/>
                  <a:ext cx="701040" cy="722376"/>
                </a:xfrm>
                <a:prstGeom prst="rect">
                  <a:avLst/>
                </a:prstGeom>
              </p:spPr>
            </p:pic>
          </p:grpSp>
        </p:grpSp>
        <p:grpSp>
          <p:nvGrpSpPr>
            <p:cNvPr id="66" name="Group 65">
              <a:extLst>
                <a:ext uri="{FF2B5EF4-FFF2-40B4-BE49-F238E27FC236}">
                  <a16:creationId xmlns:a16="http://schemas.microsoft.com/office/drawing/2014/main" id="{9A8AE13D-C6BA-45F0-9649-D082B870A431}"/>
                </a:ext>
                <a:ext uri="{C183D7F6-B498-43B3-948B-1728B52AA6E4}">
                  <adec:decorative xmlns:adec="http://schemas.microsoft.com/office/drawing/2017/decorative" val="1"/>
                </a:ext>
              </a:extLst>
            </p:cNvPr>
            <p:cNvGrpSpPr/>
            <p:nvPr/>
          </p:nvGrpSpPr>
          <p:grpSpPr>
            <a:xfrm>
              <a:off x="3310177" y="3066528"/>
              <a:ext cx="8897063" cy="921259"/>
              <a:chOff x="3310177" y="3066528"/>
              <a:chExt cx="8897063" cy="921259"/>
            </a:xfrm>
          </p:grpSpPr>
          <p:grpSp>
            <p:nvGrpSpPr>
              <p:cNvPr id="32" name="Group 31">
                <a:extLst>
                  <a:ext uri="{FF2B5EF4-FFF2-40B4-BE49-F238E27FC236}">
                    <a16:creationId xmlns:a16="http://schemas.microsoft.com/office/drawing/2014/main" id="{6022E387-A6D4-41A5-A50E-75923245291D}"/>
                  </a:ext>
                  <a:ext uri="{C183D7F6-B498-43B3-948B-1728B52AA6E4}">
                    <adec:decorative xmlns:adec="http://schemas.microsoft.com/office/drawing/2017/decorative" val="1"/>
                  </a:ext>
                </a:extLst>
              </p:cNvPr>
              <p:cNvGrpSpPr/>
              <p:nvPr/>
            </p:nvGrpSpPr>
            <p:grpSpPr>
              <a:xfrm>
                <a:off x="5594985" y="3987787"/>
                <a:ext cx="6612255" cy="0"/>
                <a:chOff x="5594985" y="3987787"/>
                <a:chExt cx="6612255" cy="0"/>
              </a:xfrm>
            </p:grpSpPr>
            <p:cxnSp>
              <p:nvCxnSpPr>
                <p:cNvPr id="43" name="Straight Connector 42">
                  <a:extLst>
                    <a:ext uri="{FF2B5EF4-FFF2-40B4-BE49-F238E27FC236}">
                      <a16:creationId xmlns:a16="http://schemas.microsoft.com/office/drawing/2014/main" id="{5489410D-C583-47D0-B715-0591CBB93AB0}"/>
                    </a:ext>
                    <a:ext uri="{C183D7F6-B498-43B3-948B-1728B52AA6E4}">
                      <adec:decorative xmlns:adec="http://schemas.microsoft.com/office/drawing/2017/decorative" val="1"/>
                    </a:ext>
                  </a:extLst>
                </p:cNvPr>
                <p:cNvCxnSpPr>
                  <a:cxnSpLocks/>
                </p:cNvCxnSpPr>
                <p:nvPr/>
              </p:nvCxnSpPr>
              <p:spPr>
                <a:xfrm>
                  <a:off x="5594985" y="3987787"/>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1D2E52-B1A8-4C2A-8275-95064FDAEF37}"/>
                    </a:ext>
                    <a:ext uri="{C183D7F6-B498-43B3-948B-1728B52AA6E4}">
                      <adec:decorative xmlns:adec="http://schemas.microsoft.com/office/drawing/2017/decorative" val="1"/>
                    </a:ext>
                  </a:extLst>
                </p:cNvPr>
                <p:cNvCxnSpPr>
                  <a:cxnSpLocks/>
                </p:cNvCxnSpPr>
                <p:nvPr/>
              </p:nvCxnSpPr>
              <p:spPr>
                <a:xfrm>
                  <a:off x="5940989" y="3987787"/>
                  <a:ext cx="6266251"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1A2BBA64-C3AC-40C0-B190-72FD3B56FD54}"/>
                  </a:ext>
                  <a:ext uri="{C183D7F6-B498-43B3-948B-1728B52AA6E4}">
                    <adec:decorative xmlns:adec="http://schemas.microsoft.com/office/drawing/2017/decorative" val="1"/>
                  </a:ext>
                </a:extLst>
              </p:cNvPr>
              <p:cNvGrpSpPr/>
              <p:nvPr/>
            </p:nvGrpSpPr>
            <p:grpSpPr>
              <a:xfrm>
                <a:off x="3310177" y="3066528"/>
                <a:ext cx="8589723" cy="717804"/>
                <a:chOff x="3310177" y="3066528"/>
                <a:chExt cx="8589723" cy="717804"/>
              </a:xfrm>
            </p:grpSpPr>
            <p:sp>
              <p:nvSpPr>
                <p:cNvPr id="29" name="TextBox 28">
                  <a:extLst>
                    <a:ext uri="{FF2B5EF4-FFF2-40B4-BE49-F238E27FC236}">
                      <a16:creationId xmlns:a16="http://schemas.microsoft.com/office/drawing/2014/main" id="{FC6B5385-C40E-419D-AD54-5CC638522499}"/>
                    </a:ext>
                  </a:extLst>
                </p:cNvPr>
                <p:cNvSpPr txBox="1"/>
                <p:nvPr/>
              </p:nvSpPr>
              <p:spPr>
                <a:xfrm>
                  <a:off x="5940989" y="3108949"/>
                  <a:ext cx="5958911" cy="615553"/>
                </a:xfrm>
                <a:prstGeom prst="rect">
                  <a:avLst/>
                </a:prstGeom>
                <a:noFill/>
              </p:spPr>
              <p:txBody>
                <a:bodyPr wrap="square" lIns="0" tIns="0" rIns="0" bIns="0" rtlCol="0" anchor="ctr">
                  <a:noAutofit/>
                </a:bodyPr>
                <a:lstStyle/>
                <a:p>
                  <a:r>
                    <a:rPr lang="en-US" sz="2000" dirty="0">
                      <a:solidFill>
                        <a:schemeClr val="tx2"/>
                      </a:solidFill>
                      <a:latin typeface="+mj-lt"/>
                    </a:rPr>
                    <a:t>Offers an easy to use designer to help create unique customer chatbot experiences</a:t>
                  </a:r>
                </a:p>
              </p:txBody>
            </p:sp>
            <p:pic>
              <p:nvPicPr>
                <p:cNvPr id="13" name="Picture 12" descr="icon of a finger touching">
                  <a:extLst>
                    <a:ext uri="{FF2B5EF4-FFF2-40B4-BE49-F238E27FC236}">
                      <a16:creationId xmlns:a16="http://schemas.microsoft.com/office/drawing/2014/main" id="{350D39AB-1451-4FB2-B8E3-ABEB391128B1}"/>
                    </a:ext>
                  </a:extLst>
                </p:cNvPr>
                <p:cNvPicPr>
                  <a:picLocks noChangeAspect="1"/>
                </p:cNvPicPr>
                <p:nvPr/>
              </p:nvPicPr>
              <p:blipFill>
                <a:blip r:embed="rId4"/>
                <a:stretch>
                  <a:fillRect/>
                </a:stretch>
              </p:blipFill>
              <p:spPr>
                <a:xfrm>
                  <a:off x="3310177" y="3066528"/>
                  <a:ext cx="492252" cy="717804"/>
                </a:xfrm>
                <a:prstGeom prst="rect">
                  <a:avLst/>
                </a:prstGeom>
              </p:spPr>
            </p:pic>
          </p:grpSp>
        </p:grpSp>
        <p:grpSp>
          <p:nvGrpSpPr>
            <p:cNvPr id="67" name="Group 66">
              <a:extLst>
                <a:ext uri="{FF2B5EF4-FFF2-40B4-BE49-F238E27FC236}">
                  <a16:creationId xmlns:a16="http://schemas.microsoft.com/office/drawing/2014/main" id="{BA8D36A4-D198-430B-A0BA-B599CE563231}"/>
                </a:ext>
                <a:ext uri="{C183D7F6-B498-43B3-948B-1728B52AA6E4}">
                  <adec:decorative xmlns:adec="http://schemas.microsoft.com/office/drawing/2017/decorative" val="1"/>
                </a:ext>
              </a:extLst>
            </p:cNvPr>
            <p:cNvGrpSpPr/>
            <p:nvPr/>
          </p:nvGrpSpPr>
          <p:grpSpPr>
            <a:xfrm>
              <a:off x="4427143" y="4207484"/>
              <a:ext cx="7780097" cy="922426"/>
              <a:chOff x="4427143" y="4207484"/>
              <a:chExt cx="7780097" cy="922426"/>
            </a:xfrm>
          </p:grpSpPr>
          <p:grpSp>
            <p:nvGrpSpPr>
              <p:cNvPr id="64" name="Group 63">
                <a:extLst>
                  <a:ext uri="{FF2B5EF4-FFF2-40B4-BE49-F238E27FC236}">
                    <a16:creationId xmlns:a16="http://schemas.microsoft.com/office/drawing/2014/main" id="{91BD2531-C560-4844-A904-3F291B5E5732}"/>
                  </a:ext>
                  <a:ext uri="{C183D7F6-B498-43B3-948B-1728B52AA6E4}">
                    <adec:decorative xmlns:adec="http://schemas.microsoft.com/office/drawing/2017/decorative" val="1"/>
                  </a:ext>
                </a:extLst>
              </p:cNvPr>
              <p:cNvGrpSpPr/>
              <p:nvPr/>
            </p:nvGrpSpPr>
            <p:grpSpPr>
              <a:xfrm>
                <a:off x="6750824" y="5129910"/>
                <a:ext cx="5456416" cy="0"/>
                <a:chOff x="6750824" y="5129910"/>
                <a:chExt cx="5456416" cy="0"/>
              </a:xfrm>
            </p:grpSpPr>
            <p:cxnSp>
              <p:nvCxnSpPr>
                <p:cNvPr id="44" name="Straight Connector 43">
                  <a:extLst>
                    <a:ext uri="{FF2B5EF4-FFF2-40B4-BE49-F238E27FC236}">
                      <a16:creationId xmlns:a16="http://schemas.microsoft.com/office/drawing/2014/main" id="{AB2B0DB7-91F8-4652-8995-2977341AE13D}"/>
                    </a:ext>
                    <a:ext uri="{C183D7F6-B498-43B3-948B-1728B52AA6E4}">
                      <adec:decorative xmlns:adec="http://schemas.microsoft.com/office/drawing/2017/decorative" val="1"/>
                    </a:ext>
                  </a:extLst>
                </p:cNvPr>
                <p:cNvCxnSpPr>
                  <a:cxnSpLocks/>
                </p:cNvCxnSpPr>
                <p:nvPr/>
              </p:nvCxnSpPr>
              <p:spPr>
                <a:xfrm>
                  <a:off x="6750824" y="5129910"/>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D147AFC-DA51-4DBD-BB05-7F9AAB24E104}"/>
                    </a:ext>
                    <a:ext uri="{C183D7F6-B498-43B3-948B-1728B52AA6E4}">
                      <adec:decorative xmlns:adec="http://schemas.microsoft.com/office/drawing/2017/decorative" val="1"/>
                    </a:ext>
                  </a:extLst>
                </p:cNvPr>
                <p:cNvCxnSpPr>
                  <a:cxnSpLocks/>
                </p:cNvCxnSpPr>
                <p:nvPr/>
              </p:nvCxnSpPr>
              <p:spPr>
                <a:xfrm>
                  <a:off x="7025144" y="5129910"/>
                  <a:ext cx="5182096" cy="0"/>
                </a:xfrm>
                <a:prstGeom prst="line">
                  <a:avLst/>
                </a:prstGeom>
                <a:ln w="12700" cap="rnd">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229D4D1C-946A-480B-A4B0-2FF7A763E4B4}"/>
                  </a:ext>
                  <a:ext uri="{C183D7F6-B498-43B3-948B-1728B52AA6E4}">
                    <adec:decorative xmlns:adec="http://schemas.microsoft.com/office/drawing/2017/decorative" val="1"/>
                  </a:ext>
                </a:extLst>
              </p:cNvPr>
              <p:cNvGrpSpPr/>
              <p:nvPr/>
            </p:nvGrpSpPr>
            <p:grpSpPr>
              <a:xfrm>
                <a:off x="4427143" y="4207484"/>
                <a:ext cx="6908803" cy="701252"/>
                <a:chOff x="4427143" y="4207484"/>
                <a:chExt cx="6908803" cy="701252"/>
              </a:xfrm>
            </p:grpSpPr>
            <p:sp>
              <p:nvSpPr>
                <p:cNvPr id="30" name="TextBox 29">
                  <a:extLst>
                    <a:ext uri="{FF2B5EF4-FFF2-40B4-BE49-F238E27FC236}">
                      <a16:creationId xmlns:a16="http://schemas.microsoft.com/office/drawing/2014/main" id="{42176865-6857-4892-9395-7A4F8E7AC7DC}"/>
                    </a:ext>
                  </a:extLst>
                </p:cNvPr>
                <p:cNvSpPr txBox="1"/>
                <p:nvPr/>
              </p:nvSpPr>
              <p:spPr>
                <a:xfrm>
                  <a:off x="6996817" y="4251072"/>
                  <a:ext cx="4339129" cy="615553"/>
                </a:xfrm>
                <a:prstGeom prst="rect">
                  <a:avLst/>
                </a:prstGeom>
                <a:noFill/>
              </p:spPr>
              <p:txBody>
                <a:bodyPr wrap="square" lIns="0" tIns="0" rIns="0" bIns="0" rtlCol="0" anchor="ctr">
                  <a:noAutofit/>
                </a:bodyPr>
                <a:lstStyle/>
                <a:p>
                  <a:r>
                    <a:rPr lang="en-US" sz="2000" dirty="0">
                      <a:solidFill>
                        <a:schemeClr val="tx2"/>
                      </a:solidFill>
                      <a:latin typeface="+mj-lt"/>
                    </a:rPr>
                    <a:t>Part of the Microsoft Power Platform</a:t>
                  </a:r>
                </a:p>
              </p:txBody>
            </p:sp>
            <p:pic>
              <p:nvPicPr>
                <p:cNvPr id="11" name="Picture 10" descr="icon of a hand with medical sign">
                  <a:extLst>
                    <a:ext uri="{FF2B5EF4-FFF2-40B4-BE49-F238E27FC236}">
                      <a16:creationId xmlns:a16="http://schemas.microsoft.com/office/drawing/2014/main" id="{66F2CAA1-6F64-4C04-B0C7-9ED1D0BFAC85}"/>
                    </a:ext>
                  </a:extLst>
                </p:cNvPr>
                <p:cNvPicPr>
                  <a:picLocks noChangeAspect="1"/>
                </p:cNvPicPr>
                <p:nvPr/>
              </p:nvPicPr>
              <p:blipFill>
                <a:blip r:embed="rId5"/>
                <a:stretch>
                  <a:fillRect/>
                </a:stretch>
              </p:blipFill>
              <p:spPr>
                <a:xfrm>
                  <a:off x="4427143" y="4207484"/>
                  <a:ext cx="693613" cy="701252"/>
                </a:xfrm>
                <a:prstGeom prst="rect">
                  <a:avLst/>
                </a:prstGeom>
              </p:spPr>
            </p:pic>
          </p:grpSp>
        </p:grpSp>
        <p:grpSp>
          <p:nvGrpSpPr>
            <p:cNvPr id="63" name="Group 62">
              <a:extLst>
                <a:ext uri="{FF2B5EF4-FFF2-40B4-BE49-F238E27FC236}">
                  <a16:creationId xmlns:a16="http://schemas.microsoft.com/office/drawing/2014/main" id="{2040D8AB-9110-446B-80C8-450D1F46E29E}"/>
                </a:ext>
                <a:ext uri="{C183D7F6-B498-43B3-948B-1728B52AA6E4}">
                  <adec:decorative xmlns:adec="http://schemas.microsoft.com/office/drawing/2017/decorative" val="1"/>
                </a:ext>
              </a:extLst>
            </p:cNvPr>
            <p:cNvGrpSpPr/>
            <p:nvPr/>
          </p:nvGrpSpPr>
          <p:grpSpPr>
            <a:xfrm>
              <a:off x="5691210" y="5393192"/>
              <a:ext cx="6071254" cy="707136"/>
              <a:chOff x="5691210" y="5393192"/>
              <a:chExt cx="6071254" cy="707136"/>
            </a:xfrm>
          </p:grpSpPr>
          <p:sp>
            <p:nvSpPr>
              <p:cNvPr id="31" name="TextBox 30">
                <a:extLst>
                  <a:ext uri="{FF2B5EF4-FFF2-40B4-BE49-F238E27FC236}">
                    <a16:creationId xmlns:a16="http://schemas.microsoft.com/office/drawing/2014/main" id="{7A508835-524B-4EB0-807E-CED0ECF39329}"/>
                  </a:ext>
                </a:extLst>
              </p:cNvPr>
              <p:cNvSpPr txBox="1"/>
              <p:nvPr/>
            </p:nvSpPr>
            <p:spPr>
              <a:xfrm>
                <a:off x="8172196" y="5393192"/>
                <a:ext cx="3590268" cy="615553"/>
              </a:xfrm>
              <a:prstGeom prst="rect">
                <a:avLst/>
              </a:prstGeom>
              <a:noFill/>
            </p:spPr>
            <p:txBody>
              <a:bodyPr wrap="square" lIns="0" tIns="0" rIns="0" bIns="0" rtlCol="0" anchor="ctr">
                <a:noAutofit/>
              </a:bodyPr>
              <a:lstStyle/>
              <a:p>
                <a:r>
                  <a:rPr lang="en-US" sz="2000" dirty="0">
                    <a:solidFill>
                      <a:schemeClr val="tx2"/>
                    </a:solidFill>
                    <a:latin typeface="+mj-lt"/>
                  </a:rPr>
                  <a:t>Built on Microsoft </a:t>
                </a:r>
                <a:r>
                  <a:rPr lang="en-US" sz="2000" dirty="0" err="1">
                    <a:solidFill>
                      <a:schemeClr val="tx2"/>
                    </a:solidFill>
                    <a:latin typeface="+mj-lt"/>
                  </a:rPr>
                  <a:t>Dataverse</a:t>
                </a:r>
                <a:endParaRPr lang="en-US" sz="2000" dirty="0">
                  <a:solidFill>
                    <a:schemeClr val="tx2"/>
                  </a:solidFill>
                  <a:latin typeface="+mj-lt"/>
                </a:endParaRPr>
              </a:p>
            </p:txBody>
          </p:sp>
          <p:pic>
            <p:nvPicPr>
              <p:cNvPr id="6" name="Picture 5" descr="icon of a cloud with a security">
                <a:extLst>
                  <a:ext uri="{FF2B5EF4-FFF2-40B4-BE49-F238E27FC236}">
                    <a16:creationId xmlns:a16="http://schemas.microsoft.com/office/drawing/2014/main" id="{9E73A9F9-F57B-481E-A091-6BEF2CCBA638}"/>
                  </a:ext>
                </a:extLst>
              </p:cNvPr>
              <p:cNvPicPr>
                <a:picLocks noChangeAspect="1"/>
              </p:cNvPicPr>
              <p:nvPr/>
            </p:nvPicPr>
            <p:blipFill>
              <a:blip r:embed="rId6"/>
              <a:stretch>
                <a:fillRect/>
              </a:stretch>
            </p:blipFill>
            <p:spPr>
              <a:xfrm>
                <a:off x="5691210" y="5393192"/>
                <a:ext cx="856488" cy="707136"/>
              </a:xfrm>
              <a:prstGeom prst="rect">
                <a:avLst/>
              </a:prstGeom>
            </p:spPr>
          </p:pic>
        </p:grpSp>
      </p:grpSp>
      <p:grpSp>
        <p:nvGrpSpPr>
          <p:cNvPr id="59" name="Group 58">
            <a:extLst>
              <a:ext uri="{FF2B5EF4-FFF2-40B4-BE49-F238E27FC236}">
                <a16:creationId xmlns:a16="http://schemas.microsoft.com/office/drawing/2014/main" id="{3E1DA32C-4959-4E98-BD0F-2CE79CD71754}"/>
              </a:ext>
              <a:ext uri="{C183D7F6-B498-43B3-948B-1728B52AA6E4}">
                <adec:decorative xmlns:adec="http://schemas.microsoft.com/office/drawing/2017/decorative" val="1"/>
              </a:ext>
            </a:extLst>
          </p:cNvPr>
          <p:cNvGrpSpPr/>
          <p:nvPr/>
        </p:nvGrpSpPr>
        <p:grpSpPr>
          <a:xfrm>
            <a:off x="0" y="2324100"/>
            <a:ext cx="4574351" cy="4533900"/>
            <a:chOff x="0" y="2324100"/>
            <a:chExt cx="4574351" cy="4533900"/>
          </a:xfrm>
        </p:grpSpPr>
        <p:sp>
          <p:nvSpPr>
            <p:cNvPr id="15" name="Isosceles Triangle 14">
              <a:extLst>
                <a:ext uri="{FF2B5EF4-FFF2-40B4-BE49-F238E27FC236}">
                  <a16:creationId xmlns:a16="http://schemas.microsoft.com/office/drawing/2014/main" id="{C86B1AA8-9683-4587-BC00-1D331F6BC6F7}"/>
                </a:ext>
                <a:ext uri="{C183D7F6-B498-43B3-948B-1728B52AA6E4}">
                  <adec:decorative xmlns:adec="http://schemas.microsoft.com/office/drawing/2017/decorative" val="1"/>
                </a:ext>
              </a:extLst>
            </p:cNvPr>
            <p:cNvSpPr/>
            <p:nvPr/>
          </p:nvSpPr>
          <p:spPr bwMode="auto">
            <a:xfrm>
              <a:off x="0" y="2324100"/>
              <a:ext cx="4574351" cy="4533900"/>
            </a:xfrm>
            <a:prstGeom prst="triangle">
              <a:avLst>
                <a:gd name="adj" fmla="val 0"/>
              </a:avLst>
            </a:pr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8" name="Group 57">
              <a:extLst>
                <a:ext uri="{FF2B5EF4-FFF2-40B4-BE49-F238E27FC236}">
                  <a16:creationId xmlns:a16="http://schemas.microsoft.com/office/drawing/2014/main" id="{097BA1B5-B77E-4D71-85C6-33CE9C170B87}"/>
                </a:ext>
                <a:ext uri="{C183D7F6-B498-43B3-948B-1728B52AA6E4}">
                  <adec:decorative xmlns:adec="http://schemas.microsoft.com/office/drawing/2017/decorative" val="1"/>
                </a:ext>
              </a:extLst>
            </p:cNvPr>
            <p:cNvGrpSpPr/>
            <p:nvPr/>
          </p:nvGrpSpPr>
          <p:grpSpPr>
            <a:xfrm>
              <a:off x="457201" y="4792663"/>
              <a:ext cx="1536462" cy="1747837"/>
              <a:chOff x="457201" y="4792663"/>
              <a:chExt cx="1536462" cy="1747837"/>
            </a:xfrm>
          </p:grpSpPr>
          <p:sp>
            <p:nvSpPr>
              <p:cNvPr id="18" name="Freeform: Shape 17">
                <a:extLst>
                  <a:ext uri="{FF2B5EF4-FFF2-40B4-BE49-F238E27FC236}">
                    <a16:creationId xmlns:a16="http://schemas.microsoft.com/office/drawing/2014/main" id="{0A05C514-2FA8-4512-8BCE-89EFACA9A27F}"/>
                  </a:ext>
                  <a:ext uri="{C183D7F6-B498-43B3-948B-1728B52AA6E4}">
                    <adec:decorative xmlns:adec="http://schemas.microsoft.com/office/drawing/2017/decorative" val="1"/>
                  </a:ext>
                </a:extLst>
              </p:cNvPr>
              <p:cNvSpPr/>
              <p:nvPr/>
            </p:nvSpPr>
            <p:spPr>
              <a:xfrm>
                <a:off x="457201" y="4792663"/>
                <a:ext cx="1269053" cy="1515165"/>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659" h="386429">
                    <a:moveTo>
                      <a:pt x="58865" y="386429"/>
                    </a:moveTo>
                    <a:lnTo>
                      <a:pt x="0" y="386429"/>
                    </a:lnTo>
                    <a:lnTo>
                      <a:pt x="0" y="0"/>
                    </a:lnTo>
                    <a:lnTo>
                      <a:pt x="323660" y="0"/>
                    </a:lnTo>
                    <a:lnTo>
                      <a:pt x="323660"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Freeform: Shape 18">
                <a:extLst>
                  <a:ext uri="{FF2B5EF4-FFF2-40B4-BE49-F238E27FC236}">
                    <a16:creationId xmlns:a16="http://schemas.microsoft.com/office/drawing/2014/main" id="{E10C2C2E-E4F4-4B73-B7FF-24D566811844}"/>
                  </a:ext>
                  <a:ext uri="{C183D7F6-B498-43B3-948B-1728B52AA6E4}">
                    <adec:decorative xmlns:adec="http://schemas.microsoft.com/office/drawing/2017/decorative" val="1"/>
                  </a:ext>
                </a:extLst>
              </p:cNvPr>
              <p:cNvSpPr/>
              <p:nvPr/>
            </p:nvSpPr>
            <p:spPr>
              <a:xfrm>
                <a:off x="1494704" y="5025708"/>
                <a:ext cx="461609" cy="466085"/>
              </a:xfrm>
              <a:custGeom>
                <a:avLst/>
                <a:gdLst>
                  <a:gd name="connsiteX0" fmla="*/ 0 w 117729"/>
                  <a:gd name="connsiteY0" fmla="*/ 0 h 118871"/>
                  <a:gd name="connsiteX1" fmla="*/ 0 w 117729"/>
                  <a:gd name="connsiteY1" fmla="*/ 118872 h 118871"/>
                  <a:gd name="connsiteX2" fmla="*/ 117729 w 117729"/>
                  <a:gd name="connsiteY2" fmla="*/ 118872 h 118871"/>
                </a:gdLst>
                <a:ahLst/>
                <a:cxnLst>
                  <a:cxn ang="0">
                    <a:pos x="connsiteX0" y="connsiteY0"/>
                  </a:cxn>
                  <a:cxn ang="0">
                    <a:pos x="connsiteX1" y="connsiteY1"/>
                  </a:cxn>
                  <a:cxn ang="0">
                    <a:pos x="connsiteX2" y="connsiteY2"/>
                  </a:cxn>
                </a:cxnLst>
                <a:rect l="l" t="t" r="r" b="b"/>
                <a:pathLst>
                  <a:path w="117729" h="118871">
                    <a:moveTo>
                      <a:pt x="0" y="0"/>
                    </a:moveTo>
                    <a:lnTo>
                      <a:pt x="0" y="118872"/>
                    </a:lnTo>
                    <a:lnTo>
                      <a:pt x="117729" y="118872"/>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Shape 19">
                <a:extLst>
                  <a:ext uri="{FF2B5EF4-FFF2-40B4-BE49-F238E27FC236}">
                    <a16:creationId xmlns:a16="http://schemas.microsoft.com/office/drawing/2014/main" id="{C313DCBB-EBC4-41A3-A725-E6E66F4CFE7B}"/>
                  </a:ext>
                  <a:ext uri="{C183D7F6-B498-43B3-948B-1728B52AA6E4}">
                    <adec:decorative xmlns:adec="http://schemas.microsoft.com/office/drawing/2017/decorative" val="1"/>
                  </a:ext>
                </a:extLst>
              </p:cNvPr>
              <p:cNvSpPr/>
              <p:nvPr/>
            </p:nvSpPr>
            <p:spPr>
              <a:xfrm>
                <a:off x="1956318" y="5491797"/>
                <a:ext cx="37345" cy="922841"/>
              </a:xfrm>
              <a:custGeom>
                <a:avLst/>
                <a:gdLst>
                  <a:gd name="connsiteX0" fmla="*/ 0 w 9525"/>
                  <a:gd name="connsiteY0" fmla="*/ 235363 h 235362"/>
                  <a:gd name="connsiteX1" fmla="*/ 0 w 9525"/>
                  <a:gd name="connsiteY1" fmla="*/ 0 h 235362"/>
                </a:gdLst>
                <a:ahLst/>
                <a:cxnLst>
                  <a:cxn ang="0">
                    <a:pos x="connsiteX0" y="connsiteY0"/>
                  </a:cxn>
                  <a:cxn ang="0">
                    <a:pos x="connsiteX1" y="connsiteY1"/>
                  </a:cxn>
                </a:cxnLst>
                <a:rect l="l" t="t" r="r" b="b"/>
                <a:pathLst>
                  <a:path w="9525" h="235362">
                    <a:moveTo>
                      <a:pt x="0" y="235363"/>
                    </a:moveTo>
                    <a:lnTo>
                      <a:pt x="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Shape 20">
                <a:extLst>
                  <a:ext uri="{FF2B5EF4-FFF2-40B4-BE49-F238E27FC236}">
                    <a16:creationId xmlns:a16="http://schemas.microsoft.com/office/drawing/2014/main" id="{4C1741F4-B37D-48E8-AC13-21EF66D108A9}"/>
                  </a:ext>
                  <a:ext uri="{C183D7F6-B498-43B3-948B-1728B52AA6E4}">
                    <adec:decorative xmlns:adec="http://schemas.microsoft.com/office/drawing/2017/decorative" val="1"/>
                  </a:ext>
                </a:extLst>
              </p:cNvPr>
              <p:cNvSpPr/>
              <p:nvPr/>
            </p:nvSpPr>
            <p:spPr>
              <a:xfrm>
                <a:off x="688010" y="5025708"/>
                <a:ext cx="1268308" cy="1514792"/>
              </a:xfrm>
              <a:custGeom>
                <a:avLst/>
                <a:gdLst>
                  <a:gd name="connsiteX0" fmla="*/ 323469 w 323469"/>
                  <a:gd name="connsiteY0" fmla="*/ 118872 h 386334"/>
                  <a:gd name="connsiteX1" fmla="*/ 205740 w 323469"/>
                  <a:gd name="connsiteY1" fmla="*/ 0 h 386334"/>
                  <a:gd name="connsiteX2" fmla="*/ 0 w 323469"/>
                  <a:gd name="connsiteY2" fmla="*/ 0 h 386334"/>
                  <a:gd name="connsiteX3" fmla="*/ 0 w 323469"/>
                  <a:gd name="connsiteY3" fmla="*/ 386334 h 386334"/>
                  <a:gd name="connsiteX4" fmla="*/ 203740 w 323469"/>
                  <a:gd name="connsiteY4" fmla="*/ 386334 h 3863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469" h="386334">
                    <a:moveTo>
                      <a:pt x="323469" y="118872"/>
                    </a:moveTo>
                    <a:lnTo>
                      <a:pt x="205740" y="0"/>
                    </a:lnTo>
                    <a:lnTo>
                      <a:pt x="0" y="0"/>
                    </a:lnTo>
                    <a:lnTo>
                      <a:pt x="0" y="386334"/>
                    </a:lnTo>
                    <a:lnTo>
                      <a:pt x="203740" y="386334"/>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Shape 21">
                <a:extLst>
                  <a:ext uri="{FF2B5EF4-FFF2-40B4-BE49-F238E27FC236}">
                    <a16:creationId xmlns:a16="http://schemas.microsoft.com/office/drawing/2014/main" id="{F4AAC5B3-9B10-483D-87B1-DA5E51BCE6AE}"/>
                  </a:ext>
                  <a:ext uri="{C183D7F6-B498-43B3-948B-1728B52AA6E4}">
                    <adec:decorative xmlns:adec="http://schemas.microsoft.com/office/drawing/2017/decorative" val="1"/>
                  </a:ext>
                </a:extLst>
              </p:cNvPr>
              <p:cNvSpPr/>
              <p:nvPr/>
            </p:nvSpPr>
            <p:spPr>
              <a:xfrm>
                <a:off x="860927" y="5897759"/>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Freeform: Shape 22">
                <a:extLst>
                  <a:ext uri="{FF2B5EF4-FFF2-40B4-BE49-F238E27FC236}">
                    <a16:creationId xmlns:a16="http://schemas.microsoft.com/office/drawing/2014/main" id="{E621CC11-34FF-431E-A5B6-DFE905780434}"/>
                  </a:ext>
                  <a:ext uri="{C183D7F6-B498-43B3-948B-1728B52AA6E4}">
                    <adec:decorative xmlns:adec="http://schemas.microsoft.com/office/drawing/2017/decorative" val="1"/>
                  </a:ext>
                </a:extLst>
              </p:cNvPr>
              <p:cNvSpPr/>
              <p:nvPr/>
            </p:nvSpPr>
            <p:spPr>
              <a:xfrm>
                <a:off x="860927" y="5695343"/>
                <a:ext cx="807071" cy="37345"/>
              </a:xfrm>
              <a:custGeom>
                <a:avLst/>
                <a:gdLst>
                  <a:gd name="connsiteX0" fmla="*/ 0 w 205835"/>
                  <a:gd name="connsiteY0" fmla="*/ 0 h 9525"/>
                  <a:gd name="connsiteX1" fmla="*/ 205835 w 205835"/>
                  <a:gd name="connsiteY1" fmla="*/ 0 h 9525"/>
                </a:gdLst>
                <a:ahLst/>
                <a:cxnLst>
                  <a:cxn ang="0">
                    <a:pos x="connsiteX0" y="connsiteY0"/>
                  </a:cxn>
                  <a:cxn ang="0">
                    <a:pos x="connsiteX1" y="connsiteY1"/>
                  </a:cxn>
                </a:cxnLst>
                <a:rect l="l" t="t" r="r" b="b"/>
                <a:pathLst>
                  <a:path w="205835" h="9525">
                    <a:moveTo>
                      <a:pt x="0" y="0"/>
                    </a:moveTo>
                    <a:lnTo>
                      <a:pt x="205835"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Shape 23">
                <a:extLst>
                  <a:ext uri="{FF2B5EF4-FFF2-40B4-BE49-F238E27FC236}">
                    <a16:creationId xmlns:a16="http://schemas.microsoft.com/office/drawing/2014/main" id="{76B286D0-9105-44AA-9835-73410BF7DD76}"/>
                  </a:ext>
                  <a:ext uri="{C183D7F6-B498-43B3-948B-1728B52AA6E4}">
                    <adec:decorative xmlns:adec="http://schemas.microsoft.com/office/drawing/2017/decorative" val="1"/>
                  </a:ext>
                </a:extLst>
              </p:cNvPr>
              <p:cNvSpPr/>
              <p:nvPr/>
            </p:nvSpPr>
            <p:spPr>
              <a:xfrm>
                <a:off x="860927" y="5491797"/>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Shape 24">
                <a:extLst>
                  <a:ext uri="{FF2B5EF4-FFF2-40B4-BE49-F238E27FC236}">
                    <a16:creationId xmlns:a16="http://schemas.microsoft.com/office/drawing/2014/main" id="{D5C395C7-BBF8-47A0-81AF-EE08125C3BAE}"/>
                  </a:ext>
                  <a:ext uri="{C183D7F6-B498-43B3-948B-1728B52AA6E4}">
                    <adec:decorative xmlns:adec="http://schemas.microsoft.com/office/drawing/2017/decorative" val="1"/>
                  </a:ext>
                </a:extLst>
              </p:cNvPr>
              <p:cNvSpPr/>
              <p:nvPr/>
            </p:nvSpPr>
            <p:spPr>
              <a:xfrm>
                <a:off x="860927" y="5258752"/>
                <a:ext cx="461609" cy="37345"/>
              </a:xfrm>
              <a:custGeom>
                <a:avLst/>
                <a:gdLst>
                  <a:gd name="connsiteX0" fmla="*/ 0 w 117729"/>
                  <a:gd name="connsiteY0" fmla="*/ 0 h 9525"/>
                  <a:gd name="connsiteX1" fmla="*/ 117729 w 117729"/>
                  <a:gd name="connsiteY1" fmla="*/ 0 h 9525"/>
                </a:gdLst>
                <a:ahLst/>
                <a:cxnLst>
                  <a:cxn ang="0">
                    <a:pos x="connsiteX0" y="connsiteY0"/>
                  </a:cxn>
                  <a:cxn ang="0">
                    <a:pos x="connsiteX1" y="connsiteY1"/>
                  </a:cxn>
                </a:cxnLst>
                <a:rect l="l" t="t" r="r" b="b"/>
                <a:pathLst>
                  <a:path w="117729" h="9525">
                    <a:moveTo>
                      <a:pt x="0" y="0"/>
                    </a:moveTo>
                    <a:lnTo>
                      <a:pt x="117729"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Shape 26">
                <a:extLst>
                  <a:ext uri="{FF2B5EF4-FFF2-40B4-BE49-F238E27FC236}">
                    <a16:creationId xmlns:a16="http://schemas.microsoft.com/office/drawing/2014/main" id="{998F8502-5331-46AA-B4CF-DFE729FAA72D}"/>
                  </a:ext>
                  <a:ext uri="{C183D7F6-B498-43B3-948B-1728B52AA6E4}">
                    <adec:decorative xmlns:adec="http://schemas.microsoft.com/office/drawing/2017/decorative" val="1"/>
                  </a:ext>
                </a:extLst>
              </p:cNvPr>
              <p:cNvSpPr/>
              <p:nvPr/>
            </p:nvSpPr>
            <p:spPr>
              <a:xfrm rot="5400000" flipH="1">
                <a:off x="1250082" y="5834260"/>
                <a:ext cx="642737" cy="769722"/>
              </a:xfrm>
              <a:custGeom>
                <a:avLst/>
                <a:gdLst>
                  <a:gd name="connsiteX0" fmla="*/ 58865 w 323659"/>
                  <a:gd name="connsiteY0" fmla="*/ 386429 h 386429"/>
                  <a:gd name="connsiteX1" fmla="*/ 0 w 323659"/>
                  <a:gd name="connsiteY1" fmla="*/ 386429 h 386429"/>
                  <a:gd name="connsiteX2" fmla="*/ 0 w 323659"/>
                  <a:gd name="connsiteY2" fmla="*/ 0 h 386429"/>
                  <a:gd name="connsiteX3" fmla="*/ 323660 w 323659"/>
                  <a:gd name="connsiteY3" fmla="*/ 0 h 386429"/>
                  <a:gd name="connsiteX4" fmla="*/ 323660 w 323659"/>
                  <a:gd name="connsiteY4" fmla="*/ 118872 h 386429"/>
                  <a:gd name="connsiteX0" fmla="*/ 58865 w 323660"/>
                  <a:gd name="connsiteY0" fmla="*/ 386429 h 386429"/>
                  <a:gd name="connsiteX1" fmla="*/ 0 w 323660"/>
                  <a:gd name="connsiteY1" fmla="*/ 386429 h 386429"/>
                  <a:gd name="connsiteX2" fmla="*/ 0 w 323660"/>
                  <a:gd name="connsiteY2" fmla="*/ 0 h 386429"/>
                  <a:gd name="connsiteX3" fmla="*/ 323660 w 323660"/>
                  <a:gd name="connsiteY3" fmla="*/ 0 h 386429"/>
                  <a:gd name="connsiteX0" fmla="*/ 0 w 323660"/>
                  <a:gd name="connsiteY0" fmla="*/ 386429 h 386429"/>
                  <a:gd name="connsiteX1" fmla="*/ 0 w 323660"/>
                  <a:gd name="connsiteY1" fmla="*/ 0 h 386429"/>
                  <a:gd name="connsiteX2" fmla="*/ 323660 w 323660"/>
                  <a:gd name="connsiteY2" fmla="*/ 0 h 386429"/>
                </a:gdLst>
                <a:ahLst/>
                <a:cxnLst>
                  <a:cxn ang="0">
                    <a:pos x="connsiteX0" y="connsiteY0"/>
                  </a:cxn>
                  <a:cxn ang="0">
                    <a:pos x="connsiteX1" y="connsiteY1"/>
                  </a:cxn>
                  <a:cxn ang="0">
                    <a:pos x="connsiteX2" y="connsiteY2"/>
                  </a:cxn>
                </a:cxnLst>
                <a:rect l="l" t="t" r="r" b="b"/>
                <a:pathLst>
                  <a:path w="323660" h="386429">
                    <a:moveTo>
                      <a:pt x="0" y="386429"/>
                    </a:moveTo>
                    <a:lnTo>
                      <a:pt x="0" y="0"/>
                    </a:lnTo>
                    <a:lnTo>
                      <a:pt x="323660" y="0"/>
                    </a:lnTo>
                  </a:path>
                </a:pathLst>
              </a:custGeom>
              <a:noFill/>
              <a:ln w="38100" cap="flat">
                <a:solidFill>
                  <a:schemeClr val="bg1">
                    <a:lumMod val="85000"/>
                    <a:alpha val="63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55" name="Isosceles Triangle 54">
            <a:extLst>
              <a:ext uri="{FF2B5EF4-FFF2-40B4-BE49-F238E27FC236}">
                <a16:creationId xmlns:a16="http://schemas.microsoft.com/office/drawing/2014/main" id="{9C81563E-B467-45B8-AFB3-B5EA89C9C03F}"/>
              </a:ext>
              <a:ext uri="{C183D7F6-B498-43B3-948B-1728B52AA6E4}">
                <adec:decorative xmlns:adec="http://schemas.microsoft.com/office/drawing/2017/decorative" val="1"/>
              </a:ext>
            </a:extLst>
          </p:cNvPr>
          <p:cNvSpPr/>
          <p:nvPr/>
        </p:nvSpPr>
        <p:spPr bwMode="auto">
          <a:xfrm flipH="1" flipV="1">
            <a:off x="11335946" y="-15107"/>
            <a:ext cx="871294" cy="863590"/>
          </a:xfrm>
          <a:prstGeom prst="triangle">
            <a:avLst>
              <a:gd name="adj" fmla="val 0"/>
            </a:avLst>
          </a:prstGeom>
          <a:noFill/>
          <a:ln>
            <a:solidFill>
              <a:srgbClr val="EBEBE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3025323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42" presetClass="path" presetSubtype="0" decel="100000" fill="hold" nodeType="withEffect">
                                  <p:stCondLst>
                                    <p:cond delay="0"/>
                                  </p:stCondLst>
                                  <p:childTnLst>
                                    <p:animMotion origin="layout" path="M -3.33333E-6 -2.22222E-6 L -0.0345 -0.00092 " pathEditMode="relative" rAng="0" ptsTypes="AA">
                                      <p:cBhvr>
                                        <p:cTn id="9" dur="700" spd="-100000" fill="hold"/>
                                        <p:tgtEl>
                                          <p:spTgt spid="68"/>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BA2992-02D2-4D74-8ADD-682194C2A15B}"/>
              </a:ext>
            </a:extLst>
          </p:cNvPr>
          <p:cNvSpPr>
            <a:spLocks noGrp="1"/>
          </p:cNvSpPr>
          <p:nvPr>
            <p:ph type="body" sz="quarter" idx="10"/>
          </p:nvPr>
        </p:nvSpPr>
        <p:spPr>
          <a:xfrm>
            <a:off x="469901" y="3247911"/>
            <a:ext cx="6756400" cy="891013"/>
          </a:xfrm>
        </p:spPr>
        <p:txBody>
          <a:bodyPr/>
          <a:lstStyle/>
          <a:p>
            <a:r>
              <a:rPr lang="en-US" altLang="zh-CN" dirty="0"/>
              <a:t>Lab Introduction</a:t>
            </a:r>
            <a:endParaRPr lang="en-IN" dirty="0"/>
          </a:p>
        </p:txBody>
      </p:sp>
    </p:spTree>
    <p:extLst>
      <p:ext uri="{BB962C8B-B14F-4D97-AF65-F5344CB8AC3E}">
        <p14:creationId xmlns:p14="http://schemas.microsoft.com/office/powerpoint/2010/main" val="129754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4ECC7FC-1B85-4713-98D1-CA80EEC5B5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338834"/>
            <a:ext cx="1703832" cy="4180332"/>
          </a:xfrm>
          <a:prstGeom prst="rect">
            <a:avLst/>
          </a:prstGeom>
        </p:spPr>
      </p:pic>
      <p:sp>
        <p:nvSpPr>
          <p:cNvPr id="6" name="Title 5">
            <a:extLst>
              <a:ext uri="{FF2B5EF4-FFF2-40B4-BE49-F238E27FC236}">
                <a16:creationId xmlns:a16="http://schemas.microsoft.com/office/drawing/2014/main" id="{1D12F5F4-5B0A-4A5B-9CCD-FAD3E48E1AFD}"/>
              </a:ext>
            </a:extLst>
          </p:cNvPr>
          <p:cNvSpPr>
            <a:spLocks noGrp="1"/>
          </p:cNvSpPr>
          <p:nvPr>
            <p:ph type="title"/>
          </p:nvPr>
        </p:nvSpPr>
        <p:spPr>
          <a:xfrm>
            <a:off x="455995" y="620428"/>
            <a:ext cx="11306469" cy="492443"/>
          </a:xfrm>
        </p:spPr>
        <p:txBody>
          <a:bodyPr/>
          <a:lstStyle/>
          <a:p>
            <a:r>
              <a:rPr lang="en-US" dirty="0"/>
              <a:t>Introducing Contoso Coffee</a:t>
            </a:r>
            <a:endParaRPr lang="en-IN" dirty="0">
              <a:solidFill>
                <a:schemeClr val="tx1"/>
              </a:solidFill>
            </a:endParaRPr>
          </a:p>
        </p:txBody>
      </p:sp>
      <p:grpSp>
        <p:nvGrpSpPr>
          <p:cNvPr id="43" name="Group 42">
            <a:extLst>
              <a:ext uri="{FF2B5EF4-FFF2-40B4-BE49-F238E27FC236}">
                <a16:creationId xmlns:a16="http://schemas.microsoft.com/office/drawing/2014/main" id="{43968CCF-2D00-4146-87D4-04A13C9863E9}"/>
              </a:ext>
              <a:ext uri="{C183D7F6-B498-43B3-948B-1728B52AA6E4}">
                <adec:decorative xmlns:adec="http://schemas.microsoft.com/office/drawing/2017/decorative" val="1"/>
              </a:ext>
            </a:extLst>
          </p:cNvPr>
          <p:cNvGrpSpPr/>
          <p:nvPr/>
        </p:nvGrpSpPr>
        <p:grpSpPr>
          <a:xfrm rot="16200000">
            <a:off x="11082066" y="696530"/>
            <a:ext cx="1614975" cy="604899"/>
            <a:chOff x="10314145" y="6155531"/>
            <a:chExt cx="1875474" cy="702470"/>
          </a:xfrm>
        </p:grpSpPr>
        <p:sp>
          <p:nvSpPr>
            <p:cNvPr id="44" name="Freeform: Shape 43">
              <a:extLst>
                <a:ext uri="{FF2B5EF4-FFF2-40B4-BE49-F238E27FC236}">
                  <a16:creationId xmlns:a16="http://schemas.microsoft.com/office/drawing/2014/main" id="{CF838411-AC3F-4837-A8B9-0054881029A5}"/>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FAE0269E-6597-4C95-9826-B123FAB7944F}"/>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D42A91D9-D5FE-089F-84A8-2CC1A316B9DA}"/>
              </a:ext>
            </a:extLst>
          </p:cNvPr>
          <p:cNvSpPr txBox="1"/>
          <p:nvPr/>
        </p:nvSpPr>
        <p:spPr>
          <a:xfrm>
            <a:off x="2139332" y="1541807"/>
            <a:ext cx="4428780" cy="1938992"/>
          </a:xfrm>
          <a:prstGeom prst="rect">
            <a:avLst/>
          </a:prstGeom>
          <a:noFill/>
        </p:spPr>
        <p:txBody>
          <a:bodyPr wrap="square">
            <a:spAutoFit/>
          </a:bodyPr>
          <a:lstStyle/>
          <a:p>
            <a:pPr fontAlgn="base"/>
            <a:r>
              <a:rPr lang="en-US" sz="2000" dirty="0">
                <a:solidFill>
                  <a:srgbClr val="171717"/>
                </a:solidFill>
                <a:effectLst/>
                <a:latin typeface="Segoe UI" panose="020B0502040204020203" pitchFamily="34" charset="0"/>
                <a:ea typeface="Times New Roman" panose="02020603050405020304" pitchFamily="18" charset="0"/>
              </a:rPr>
              <a:t>Welcome to Contoso Coffee! At Contoso Coffee, we are passionate about providing efficient, environmentally sustainable, and innovative coffee products, barista experiences, and services. </a:t>
            </a:r>
          </a:p>
        </p:txBody>
      </p:sp>
      <p:pic>
        <p:nvPicPr>
          <p:cNvPr id="9" name="Picture 2">
            <a:extLst>
              <a:ext uri="{FF2B5EF4-FFF2-40B4-BE49-F238E27FC236}">
                <a16:creationId xmlns:a16="http://schemas.microsoft.com/office/drawing/2014/main" id="{458E7652-70AD-4E02-5ED6-E8AE3FC47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296" y="1045156"/>
            <a:ext cx="2359501" cy="23595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915A3A6B-4DA3-7429-F234-64DA407EBC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056" t="8930" r="30654" b="12327"/>
          <a:stretch/>
        </p:blipFill>
        <p:spPr bwMode="auto">
          <a:xfrm>
            <a:off x="10268477" y="1028545"/>
            <a:ext cx="1154443" cy="23741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3ECDF834-A236-BA97-3704-739A127FD8F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015" t="16009" r="24793"/>
          <a:stretch/>
        </p:blipFill>
        <p:spPr bwMode="auto">
          <a:xfrm>
            <a:off x="8261426" y="3618879"/>
            <a:ext cx="1925112" cy="277858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402407AA-7EC6-039E-9CFA-715D238676D6}"/>
              </a:ext>
            </a:extLst>
          </p:cNvPr>
          <p:cNvSpPr txBox="1"/>
          <p:nvPr/>
        </p:nvSpPr>
        <p:spPr>
          <a:xfrm>
            <a:off x="2114183" y="3618879"/>
            <a:ext cx="3981817" cy="2554545"/>
          </a:xfrm>
          <a:prstGeom prst="rect">
            <a:avLst/>
          </a:prstGeom>
          <a:noFill/>
        </p:spPr>
        <p:txBody>
          <a:bodyPr wrap="square">
            <a:spAutoFit/>
          </a:bodyPr>
          <a:lstStyle/>
          <a:p>
            <a:pPr marL="0" marR="0" lvl="0" indent="0" algn="l" defTabSz="914367"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171717"/>
                </a:solidFill>
                <a:effectLst/>
                <a:uLnTx/>
                <a:uFillTx/>
                <a:latin typeface="Segoe UI" panose="020B0502040204020203" pitchFamily="34" charset="0"/>
                <a:ea typeface="Times New Roman" panose="02020603050405020304" pitchFamily="18" charset="0"/>
                <a:cs typeface="+mn-cs"/>
              </a:rPr>
              <a:t>Customer support costs have continued to rise as the customer base has grown, and the company can no longer continue to expand the Customer Support team. You have been tasked with finding a solution using Power Virtual Agents.</a:t>
            </a:r>
            <a:endParaRPr kumimoji="0" lang="en-AU" sz="2000" b="0" i="0" u="none" strike="noStrike" kern="1200" cap="none" spc="0" normalizeH="0" baseline="0" noProof="0" dirty="0">
              <a:ln>
                <a:noFill/>
              </a:ln>
              <a:solidFill>
                <a:srgbClr val="3C3C41"/>
              </a:solidFill>
              <a:effectLst/>
              <a:uLnTx/>
              <a:uFillTx/>
              <a:latin typeface="Times New Roman" panose="02020603050405020304" pitchFamily="18" charset="0"/>
              <a:ea typeface="Times New Roman" panose="02020603050405020304" pitchFamily="18" charset="0"/>
              <a:cs typeface="+mn-cs"/>
            </a:endParaRPr>
          </a:p>
        </p:txBody>
      </p:sp>
    </p:spTree>
    <p:extLst>
      <p:ext uri="{BB962C8B-B14F-4D97-AF65-F5344CB8AC3E}">
        <p14:creationId xmlns:p14="http://schemas.microsoft.com/office/powerpoint/2010/main" val="196343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4ECC7FC-1B85-4713-98D1-CA80EEC5B51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1338834"/>
            <a:ext cx="1703832" cy="4180332"/>
          </a:xfrm>
          <a:prstGeom prst="rect">
            <a:avLst/>
          </a:prstGeom>
        </p:spPr>
      </p:pic>
      <p:sp>
        <p:nvSpPr>
          <p:cNvPr id="6" name="Title 5">
            <a:extLst>
              <a:ext uri="{FF2B5EF4-FFF2-40B4-BE49-F238E27FC236}">
                <a16:creationId xmlns:a16="http://schemas.microsoft.com/office/drawing/2014/main" id="{1D12F5F4-5B0A-4A5B-9CCD-FAD3E48E1AFD}"/>
              </a:ext>
            </a:extLst>
          </p:cNvPr>
          <p:cNvSpPr>
            <a:spLocks noGrp="1"/>
          </p:cNvSpPr>
          <p:nvPr>
            <p:ph type="title"/>
          </p:nvPr>
        </p:nvSpPr>
        <p:spPr>
          <a:xfrm>
            <a:off x="455995" y="620428"/>
            <a:ext cx="11306469" cy="492443"/>
          </a:xfrm>
        </p:spPr>
        <p:txBody>
          <a:bodyPr/>
          <a:lstStyle/>
          <a:p>
            <a:r>
              <a:rPr lang="en-US" dirty="0">
                <a:solidFill>
                  <a:schemeClr val="tx1"/>
                </a:solidFill>
              </a:rPr>
              <a:t>Lab Material</a:t>
            </a:r>
            <a:endParaRPr lang="en-IN" dirty="0">
              <a:solidFill>
                <a:schemeClr val="tx1"/>
              </a:solidFill>
            </a:endParaRPr>
          </a:p>
        </p:txBody>
      </p:sp>
      <p:grpSp>
        <p:nvGrpSpPr>
          <p:cNvPr id="43" name="Group 42">
            <a:extLst>
              <a:ext uri="{FF2B5EF4-FFF2-40B4-BE49-F238E27FC236}">
                <a16:creationId xmlns:a16="http://schemas.microsoft.com/office/drawing/2014/main" id="{43968CCF-2D00-4146-87D4-04A13C9863E9}"/>
              </a:ext>
              <a:ext uri="{C183D7F6-B498-43B3-948B-1728B52AA6E4}">
                <adec:decorative xmlns:adec="http://schemas.microsoft.com/office/drawing/2017/decorative" val="1"/>
              </a:ext>
            </a:extLst>
          </p:cNvPr>
          <p:cNvGrpSpPr/>
          <p:nvPr/>
        </p:nvGrpSpPr>
        <p:grpSpPr>
          <a:xfrm rot="16200000">
            <a:off x="11082066" y="696530"/>
            <a:ext cx="1614975" cy="604899"/>
            <a:chOff x="10314145" y="6155531"/>
            <a:chExt cx="1875474" cy="702470"/>
          </a:xfrm>
        </p:grpSpPr>
        <p:sp>
          <p:nvSpPr>
            <p:cNvPr id="44" name="Freeform: Shape 43">
              <a:extLst>
                <a:ext uri="{FF2B5EF4-FFF2-40B4-BE49-F238E27FC236}">
                  <a16:creationId xmlns:a16="http://schemas.microsoft.com/office/drawing/2014/main" id="{CF838411-AC3F-4837-A8B9-0054881029A5}"/>
                </a:ext>
              </a:extLst>
            </p:cNvPr>
            <p:cNvSpPr/>
            <p:nvPr/>
          </p:nvSpPr>
          <p:spPr bwMode="auto">
            <a:xfrm>
              <a:off x="10739438" y="6155531"/>
              <a:ext cx="1450181" cy="702469"/>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FAE0269E-6597-4C95-9826-B123FAB7944F}"/>
                </a:ext>
              </a:extLst>
            </p:cNvPr>
            <p:cNvSpPr/>
            <p:nvPr/>
          </p:nvSpPr>
          <p:spPr bwMode="auto">
            <a:xfrm>
              <a:off x="10314145" y="6420394"/>
              <a:ext cx="903402" cy="437607"/>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6" name="Title 5">
            <a:extLst>
              <a:ext uri="{FF2B5EF4-FFF2-40B4-BE49-F238E27FC236}">
                <a16:creationId xmlns:a16="http://schemas.microsoft.com/office/drawing/2014/main" id="{9FF6F55B-B027-A00B-4C2C-A8707951E552}"/>
              </a:ext>
            </a:extLst>
          </p:cNvPr>
          <p:cNvSpPr txBox="1">
            <a:spLocks/>
          </p:cNvSpPr>
          <p:nvPr/>
        </p:nvSpPr>
        <p:spPr>
          <a:xfrm>
            <a:off x="0" y="2080814"/>
            <a:ext cx="12191999" cy="984885"/>
          </a:xfrm>
          <a:prstGeom prst="rect">
            <a:avLst/>
          </a:prstGeom>
        </p:spPr>
        <p:txBody>
          <a:bodyPr vert="horz" wrap="square" lIns="0" tIns="0" rIns="0" bIns="0" rtlCol="0" anchor="t">
            <a:spAutoFit/>
          </a:bodyPr>
          <a:lstStyle>
            <a:lvl1pPr algn="l" defTabSz="914367" rtl="0" eaLnBrk="1" latinLnBrk="0" hangingPunct="1">
              <a:lnSpc>
                <a:spcPct val="100000"/>
              </a:lnSpc>
              <a:spcBef>
                <a:spcPct val="0"/>
              </a:spcBef>
              <a:buNone/>
              <a:defRPr lang="en-US" sz="3200" b="0" strike="noStrike" kern="1200" cap="none" spc="-49" baseline="0">
                <a:ln w="3175">
                  <a:noFill/>
                </a:ln>
                <a:solidFill>
                  <a:schemeClr val="tx1"/>
                </a:solidFill>
                <a:effectLst/>
                <a:latin typeface="+mj-lt"/>
                <a:ea typeface="+mn-ea"/>
                <a:cs typeface="Segoe UI" pitchFamily="34" charset="0"/>
              </a:defRPr>
            </a:lvl1pPr>
          </a:lstStyle>
          <a:p>
            <a:pPr algn="ctr"/>
            <a:r>
              <a:rPr lang="en-AU" dirty="0"/>
              <a:t>Download and unzip the package:</a:t>
            </a:r>
          </a:p>
          <a:p>
            <a:pPr algn="ctr"/>
            <a:r>
              <a:rPr lang="en-AU" b="0" i="0" u="sng" dirty="0">
                <a:effectLst/>
                <a:latin typeface="-apple-system"/>
                <a:hlinkClick r:id="rId4" tooltip="https://aka.ms/pvainadaypackage"/>
              </a:rPr>
              <a:t>https://aka.ms/</a:t>
            </a:r>
            <a:r>
              <a:rPr lang="en-AU" b="0" i="0" u="sng" dirty="0">
                <a:effectLst/>
                <a:latin typeface="-apple-system"/>
              </a:rPr>
              <a:t>pvapreviewlabs</a:t>
            </a:r>
            <a:endParaRPr lang="en-AU" b="0" i="0" dirty="0">
              <a:effectLst/>
              <a:latin typeface="-apple-system"/>
            </a:endParaRPr>
          </a:p>
        </p:txBody>
      </p:sp>
      <p:sp>
        <p:nvSpPr>
          <p:cNvPr id="2" name="Title 5">
            <a:extLst>
              <a:ext uri="{FF2B5EF4-FFF2-40B4-BE49-F238E27FC236}">
                <a16:creationId xmlns:a16="http://schemas.microsoft.com/office/drawing/2014/main" id="{42E31D8B-544F-0641-72D3-3B438F5C6E95}"/>
              </a:ext>
            </a:extLst>
          </p:cNvPr>
          <p:cNvSpPr txBox="1">
            <a:spLocks/>
          </p:cNvSpPr>
          <p:nvPr/>
        </p:nvSpPr>
        <p:spPr>
          <a:xfrm>
            <a:off x="-1" y="4033642"/>
            <a:ext cx="12191999" cy="984885"/>
          </a:xfrm>
          <a:prstGeom prst="rect">
            <a:avLst/>
          </a:prstGeom>
        </p:spPr>
        <p:txBody>
          <a:bodyPr vert="horz" wrap="square" lIns="0" tIns="0" rIns="0" bIns="0" rtlCol="0" anchor="t">
            <a:spAutoFit/>
          </a:bodyPr>
          <a:lstStyle>
            <a:lvl1pPr algn="l" defTabSz="914367" rtl="0" eaLnBrk="1" latinLnBrk="0" hangingPunct="1">
              <a:lnSpc>
                <a:spcPct val="100000"/>
              </a:lnSpc>
              <a:spcBef>
                <a:spcPct val="0"/>
              </a:spcBef>
              <a:buNone/>
              <a:defRPr lang="en-US" sz="3200" b="0" strike="noStrike" kern="1200" cap="none" spc="-49" baseline="0">
                <a:ln w="3175">
                  <a:noFill/>
                </a:ln>
                <a:solidFill>
                  <a:schemeClr val="tx1"/>
                </a:solidFill>
                <a:effectLst/>
                <a:latin typeface="+mj-lt"/>
                <a:ea typeface="+mn-ea"/>
                <a:cs typeface="Segoe UI" pitchFamily="34" charset="0"/>
              </a:defRPr>
            </a:lvl1pPr>
          </a:lstStyle>
          <a:p>
            <a:pPr algn="ctr"/>
            <a:r>
              <a:rPr lang="en-AU" dirty="0"/>
              <a:t>Download the Bot Building Handbook:</a:t>
            </a:r>
          </a:p>
          <a:p>
            <a:pPr algn="ctr"/>
            <a:r>
              <a:rPr lang="en-AU" b="0" i="0" u="sng" dirty="0">
                <a:effectLst/>
                <a:latin typeface="-apple-system"/>
                <a:hlinkClick r:id="rId4" tooltip="https://aka.ms/pvainadaypackage"/>
              </a:rPr>
              <a:t>https://aka.ms/</a:t>
            </a:r>
            <a:r>
              <a:rPr lang="en-AU" b="0" i="0" u="sng" dirty="0">
                <a:effectLst/>
                <a:latin typeface="-apple-system"/>
              </a:rPr>
              <a:t>PVAPlaybook</a:t>
            </a:r>
            <a:endParaRPr lang="en-AU" b="0" i="0" dirty="0">
              <a:effectLst/>
              <a:latin typeface="-apple-system"/>
            </a:endParaRPr>
          </a:p>
        </p:txBody>
      </p:sp>
    </p:spTree>
    <p:extLst>
      <p:ext uri="{BB962C8B-B14F-4D97-AF65-F5344CB8AC3E}">
        <p14:creationId xmlns:p14="http://schemas.microsoft.com/office/powerpoint/2010/main" val="2442675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00:</a:t>
            </a:r>
            <a:endParaRPr lang="en-US" dirty="0">
              <a:solidFill>
                <a:schemeClr val="tx2"/>
              </a:solidFill>
            </a:endParaRPr>
          </a:p>
        </p:txBody>
      </p:sp>
      <p:sp>
        <p:nvSpPr>
          <p:cNvPr id="2" name="Text Placeholder 1">
            <a:extLst>
              <a:ext uri="{FF2B5EF4-FFF2-40B4-BE49-F238E27FC236}">
                <a16:creationId xmlns:a16="http://schemas.microsoft.com/office/drawing/2014/main" id="{17BA2992-02D2-4D74-8ADD-682194C2A15B}"/>
              </a:ext>
            </a:extLst>
          </p:cNvPr>
          <p:cNvSpPr>
            <a:spLocks noGrp="1"/>
          </p:cNvSpPr>
          <p:nvPr>
            <p:ph type="body" sz="quarter" idx="10"/>
          </p:nvPr>
        </p:nvSpPr>
        <p:spPr>
          <a:xfrm>
            <a:off x="431801" y="2679792"/>
            <a:ext cx="6756400" cy="1597360"/>
          </a:xfrm>
        </p:spPr>
        <p:txBody>
          <a:bodyPr/>
          <a:lstStyle/>
          <a:p>
            <a:r>
              <a:rPr lang="en-US" altLang="zh-CN" dirty="0"/>
              <a:t>Getting Setup and Access</a:t>
            </a:r>
            <a:endParaRPr lang="en-IN" dirty="0"/>
          </a:p>
        </p:txBody>
      </p:sp>
    </p:spTree>
    <p:extLst>
      <p:ext uri="{BB962C8B-B14F-4D97-AF65-F5344CB8AC3E}">
        <p14:creationId xmlns:p14="http://schemas.microsoft.com/office/powerpoint/2010/main" val="132364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D7573-890D-184D-E20C-67BC3A864BB5}"/>
              </a:ext>
            </a:extLst>
          </p:cNvPr>
          <p:cNvSpPr>
            <a:spLocks noGrp="1"/>
          </p:cNvSpPr>
          <p:nvPr>
            <p:ph type="title"/>
          </p:nvPr>
        </p:nvSpPr>
        <p:spPr/>
        <p:txBody>
          <a:bodyPr/>
          <a:lstStyle/>
          <a:p>
            <a:r>
              <a:rPr lang="en-US" dirty="0"/>
              <a:t>Setup your Public Preview Instance and logging in – Lab 00</a:t>
            </a:r>
          </a:p>
        </p:txBody>
      </p:sp>
      <p:sp>
        <p:nvSpPr>
          <p:cNvPr id="4" name="TextBox 3">
            <a:extLst>
              <a:ext uri="{FF2B5EF4-FFF2-40B4-BE49-F238E27FC236}">
                <a16:creationId xmlns:a16="http://schemas.microsoft.com/office/drawing/2014/main" id="{6F55A8A2-1C8A-F6DC-3194-3DD21F9A2350}"/>
              </a:ext>
            </a:extLst>
          </p:cNvPr>
          <p:cNvSpPr txBox="1"/>
          <p:nvPr/>
        </p:nvSpPr>
        <p:spPr>
          <a:xfrm>
            <a:off x="948516" y="1660842"/>
            <a:ext cx="10294967" cy="400110"/>
          </a:xfrm>
          <a:prstGeom prst="rect">
            <a:avLst/>
          </a:prstGeom>
          <a:noFill/>
        </p:spPr>
        <p:txBody>
          <a:bodyPr wrap="square">
            <a:spAutoFit/>
          </a:bodyPr>
          <a:lstStyle/>
          <a:p>
            <a:pPr fontAlgn="base"/>
            <a:r>
              <a:rPr lang="en-US" sz="2000" dirty="0">
                <a:solidFill>
                  <a:srgbClr val="171717"/>
                </a:solidFill>
                <a:effectLst/>
                <a:latin typeface="Segoe UI" panose="020B0502040204020203" pitchFamily="34" charset="0"/>
                <a:ea typeface="Times New Roman" panose="02020603050405020304" pitchFamily="18" charset="0"/>
              </a:rPr>
              <a:t>You should </a:t>
            </a:r>
            <a:r>
              <a:rPr lang="en-US" sz="2000" dirty="0">
                <a:solidFill>
                  <a:srgbClr val="171717"/>
                </a:solidFill>
                <a:latin typeface="Segoe UI" panose="020B0502040204020203" pitchFamily="34" charset="0"/>
                <a:ea typeface="Times New Roman" panose="02020603050405020304" pitchFamily="18" charset="0"/>
              </a:rPr>
              <a:t>be able to login to your environment using the instructor provided logins</a:t>
            </a:r>
            <a:endParaRPr lang="en-US" sz="2000" dirty="0">
              <a:solidFill>
                <a:srgbClr val="171717"/>
              </a:solidFill>
              <a:effectLst/>
              <a:latin typeface="Segoe UI" panose="020B0502040204020203" pitchFamily="34" charset="0"/>
              <a:ea typeface="Times New Roman" panose="02020603050405020304" pitchFamily="18" charset="0"/>
            </a:endParaRPr>
          </a:p>
        </p:txBody>
      </p:sp>
      <p:sp>
        <p:nvSpPr>
          <p:cNvPr id="5" name="TextBox 4">
            <a:extLst>
              <a:ext uri="{FF2B5EF4-FFF2-40B4-BE49-F238E27FC236}">
                <a16:creationId xmlns:a16="http://schemas.microsoft.com/office/drawing/2014/main" id="{23DAFDB2-C637-C7BF-38F2-5F4981812A87}"/>
              </a:ext>
            </a:extLst>
          </p:cNvPr>
          <p:cNvSpPr txBox="1"/>
          <p:nvPr/>
        </p:nvSpPr>
        <p:spPr>
          <a:xfrm>
            <a:off x="961745" y="2803390"/>
            <a:ext cx="10294967" cy="400110"/>
          </a:xfrm>
          <a:prstGeom prst="rect">
            <a:avLst/>
          </a:prstGeom>
          <a:noFill/>
        </p:spPr>
        <p:txBody>
          <a:bodyPr wrap="square">
            <a:spAutoFit/>
          </a:bodyPr>
          <a:lstStyle/>
          <a:p>
            <a:pPr fontAlgn="base"/>
            <a:r>
              <a:rPr lang="en-US" sz="2000" dirty="0">
                <a:solidFill>
                  <a:srgbClr val="171717"/>
                </a:solidFill>
                <a:effectLst/>
                <a:latin typeface="Segoe UI" panose="020B0502040204020203" pitchFamily="34" charset="0"/>
                <a:ea typeface="Times New Roman" panose="02020603050405020304" pitchFamily="18" charset="0"/>
              </a:rPr>
              <a:t>You will have a Power Virtual Agents trial license assigned to you</a:t>
            </a:r>
          </a:p>
        </p:txBody>
      </p:sp>
      <p:sp>
        <p:nvSpPr>
          <p:cNvPr id="6" name="TextBox 5">
            <a:extLst>
              <a:ext uri="{FF2B5EF4-FFF2-40B4-BE49-F238E27FC236}">
                <a16:creationId xmlns:a16="http://schemas.microsoft.com/office/drawing/2014/main" id="{858C78AA-9F23-74D5-B4E8-D727552405EF}"/>
              </a:ext>
            </a:extLst>
          </p:cNvPr>
          <p:cNvSpPr txBox="1"/>
          <p:nvPr/>
        </p:nvSpPr>
        <p:spPr>
          <a:xfrm>
            <a:off x="961745" y="4124491"/>
            <a:ext cx="10294967" cy="1015663"/>
          </a:xfrm>
          <a:prstGeom prst="rect">
            <a:avLst/>
          </a:prstGeom>
          <a:noFill/>
        </p:spPr>
        <p:txBody>
          <a:bodyPr wrap="square">
            <a:spAutoFit/>
          </a:bodyPr>
          <a:lstStyle/>
          <a:p>
            <a:pPr fontAlgn="base"/>
            <a:r>
              <a:rPr lang="en-US" sz="2000" dirty="0">
                <a:solidFill>
                  <a:srgbClr val="171717"/>
                </a:solidFill>
                <a:effectLst/>
                <a:latin typeface="Segoe UI" panose="020B0502040204020203" pitchFamily="34" charset="0"/>
                <a:ea typeface="Times New Roman" panose="02020603050405020304" pitchFamily="18" charset="0"/>
              </a:rPr>
              <a:t>To test you have access to the latest Power Virtual Agents Preview functionality, navigate to web.powerva.microsoft.com and you should see the following features when you first log in (displayed on the next slide; you may need to create </a:t>
            </a:r>
            <a:r>
              <a:rPr lang="en-US" sz="2000">
                <a:solidFill>
                  <a:srgbClr val="171717"/>
                </a:solidFill>
                <a:effectLst/>
                <a:latin typeface="Segoe UI" panose="020B0502040204020203" pitchFamily="34" charset="0"/>
                <a:ea typeface="Times New Roman" panose="02020603050405020304" pitchFamily="18" charset="0"/>
              </a:rPr>
              <a:t>a GA bot first)</a:t>
            </a:r>
            <a:endParaRPr lang="en-US" sz="2000" dirty="0">
              <a:solidFill>
                <a:srgbClr val="171717"/>
              </a:solidFill>
              <a:effectLst/>
              <a:latin typeface="Segoe UI" panose="020B0502040204020203" pitchFamily="34" charset="0"/>
              <a:ea typeface="Times New Roman" panose="02020603050405020304" pitchFamily="18" charset="0"/>
            </a:endParaRPr>
          </a:p>
        </p:txBody>
      </p:sp>
      <p:pic>
        <p:nvPicPr>
          <p:cNvPr id="11" name="Graphic 10" descr="Clipboard Partially Checked outline">
            <a:extLst>
              <a:ext uri="{FF2B5EF4-FFF2-40B4-BE49-F238E27FC236}">
                <a16:creationId xmlns:a16="http://schemas.microsoft.com/office/drawing/2014/main" id="{779893F3-BECB-CB77-DA94-E71CBCE7D0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22" y="1632297"/>
            <a:ext cx="457200" cy="457200"/>
          </a:xfrm>
          <a:prstGeom prst="rect">
            <a:avLst/>
          </a:prstGeom>
        </p:spPr>
      </p:pic>
      <p:pic>
        <p:nvPicPr>
          <p:cNvPr id="12" name="Graphic 11" descr="Clipboard Partially Checked outline">
            <a:extLst>
              <a:ext uri="{FF2B5EF4-FFF2-40B4-BE49-F238E27FC236}">
                <a16:creationId xmlns:a16="http://schemas.microsoft.com/office/drawing/2014/main" id="{B2344B9C-8CF9-8929-6D26-E490A8725F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522" y="2746300"/>
            <a:ext cx="457200" cy="457200"/>
          </a:xfrm>
          <a:prstGeom prst="rect">
            <a:avLst/>
          </a:prstGeom>
        </p:spPr>
      </p:pic>
      <p:pic>
        <p:nvPicPr>
          <p:cNvPr id="13" name="Graphic 12" descr="Clipboard Partially Checked outline">
            <a:extLst>
              <a:ext uri="{FF2B5EF4-FFF2-40B4-BE49-F238E27FC236}">
                <a16:creationId xmlns:a16="http://schemas.microsoft.com/office/drawing/2014/main" id="{6EAB6471-8C58-5898-DF17-F2D00C30598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5995" y="4311304"/>
            <a:ext cx="457200" cy="457200"/>
          </a:xfrm>
          <a:prstGeom prst="rect">
            <a:avLst/>
          </a:prstGeom>
        </p:spPr>
      </p:pic>
    </p:spTree>
    <p:extLst>
      <p:ext uri="{BB962C8B-B14F-4D97-AF65-F5344CB8AC3E}">
        <p14:creationId xmlns:p14="http://schemas.microsoft.com/office/powerpoint/2010/main" val="275020263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9FBC45-2325-6B24-9A6D-2F01CB88F881}"/>
              </a:ext>
            </a:extLst>
          </p:cNvPr>
          <p:cNvPicPr>
            <a:picLocks noChangeAspect="1"/>
          </p:cNvPicPr>
          <p:nvPr/>
        </p:nvPicPr>
        <p:blipFill rotWithShape="1">
          <a:blip r:embed="rId2"/>
          <a:srcRect l="11641"/>
          <a:stretch/>
        </p:blipFill>
        <p:spPr>
          <a:xfrm>
            <a:off x="394978" y="1282324"/>
            <a:ext cx="5619863" cy="3343783"/>
          </a:xfrm>
          <a:prstGeom prst="rect">
            <a:avLst/>
          </a:prstGeom>
        </p:spPr>
      </p:pic>
      <p:pic>
        <p:nvPicPr>
          <p:cNvPr id="1026" name="Picture 2">
            <a:extLst>
              <a:ext uri="{FF2B5EF4-FFF2-40B4-BE49-F238E27FC236}">
                <a16:creationId xmlns:a16="http://schemas.microsoft.com/office/drawing/2014/main" id="{C5465620-E69A-D60A-78E9-5300537669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544" b="47211"/>
          <a:stretch/>
        </p:blipFill>
        <p:spPr bwMode="auto">
          <a:xfrm>
            <a:off x="6373968" y="1282324"/>
            <a:ext cx="5061608" cy="33008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D0E3E0-DDB7-1F82-DF3E-FF4A97CF1490}"/>
              </a:ext>
            </a:extLst>
          </p:cNvPr>
          <p:cNvSpPr txBox="1"/>
          <p:nvPr/>
        </p:nvSpPr>
        <p:spPr>
          <a:xfrm>
            <a:off x="537307" y="4750324"/>
            <a:ext cx="5203394" cy="707886"/>
          </a:xfrm>
          <a:prstGeom prst="rect">
            <a:avLst/>
          </a:prstGeom>
          <a:noFill/>
        </p:spPr>
        <p:txBody>
          <a:bodyPr wrap="square">
            <a:spAutoFit/>
          </a:bodyPr>
          <a:lstStyle/>
          <a:p>
            <a:pPr algn="ctr" fontAlgn="base"/>
            <a:r>
              <a:rPr lang="en-US" sz="2000" dirty="0">
                <a:solidFill>
                  <a:srgbClr val="171717"/>
                </a:solidFill>
                <a:effectLst/>
                <a:latin typeface="Segoe UI" panose="020B0502040204020203" pitchFamily="34" charset="0"/>
                <a:ea typeface="Times New Roman" panose="02020603050405020304" pitchFamily="18" charset="0"/>
              </a:rPr>
              <a:t>A welcome dialog highlighting the latest version of Power Virtual Agents</a:t>
            </a:r>
          </a:p>
        </p:txBody>
      </p:sp>
      <p:sp>
        <p:nvSpPr>
          <p:cNvPr id="6" name="TextBox 5">
            <a:extLst>
              <a:ext uri="{FF2B5EF4-FFF2-40B4-BE49-F238E27FC236}">
                <a16:creationId xmlns:a16="http://schemas.microsoft.com/office/drawing/2014/main" id="{A6EF9112-3DA3-E3DF-00B7-493A754F9FF4}"/>
              </a:ext>
            </a:extLst>
          </p:cNvPr>
          <p:cNvSpPr txBox="1"/>
          <p:nvPr/>
        </p:nvSpPr>
        <p:spPr>
          <a:xfrm>
            <a:off x="6303075" y="4750324"/>
            <a:ext cx="5203394" cy="1323439"/>
          </a:xfrm>
          <a:prstGeom prst="rect">
            <a:avLst/>
          </a:prstGeom>
          <a:noFill/>
        </p:spPr>
        <p:txBody>
          <a:bodyPr wrap="square">
            <a:spAutoFit/>
          </a:bodyPr>
          <a:lstStyle/>
          <a:p>
            <a:pPr algn="ctr" fontAlgn="base"/>
            <a:r>
              <a:rPr lang="en-US" sz="2000" dirty="0">
                <a:solidFill>
                  <a:srgbClr val="171717"/>
                </a:solidFill>
                <a:effectLst/>
                <a:latin typeface="Segoe UI" panose="020B0502040204020203" pitchFamily="34" charset="0"/>
                <a:ea typeface="Times New Roman" panose="02020603050405020304" pitchFamily="18" charset="0"/>
              </a:rPr>
              <a:t>Click ‘Create’ and you should see a window as shown above with two selections. You need to select ‘Try the Unified Canvas (preview)</a:t>
            </a:r>
          </a:p>
        </p:txBody>
      </p:sp>
    </p:spTree>
    <p:extLst>
      <p:ext uri="{BB962C8B-B14F-4D97-AF65-F5344CB8AC3E}">
        <p14:creationId xmlns:p14="http://schemas.microsoft.com/office/powerpoint/2010/main" val="36233299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01:</a:t>
            </a:r>
            <a:endParaRPr lang="en-US" dirty="0">
              <a:solidFill>
                <a:schemeClr val="tx2"/>
              </a:solidFill>
            </a:endParaRPr>
          </a:p>
        </p:txBody>
      </p:sp>
      <p:sp>
        <p:nvSpPr>
          <p:cNvPr id="2" name="Text Placeholder 1">
            <a:extLst>
              <a:ext uri="{FF2B5EF4-FFF2-40B4-BE49-F238E27FC236}">
                <a16:creationId xmlns:a16="http://schemas.microsoft.com/office/drawing/2014/main" id="{17BA2992-02D2-4D74-8ADD-682194C2A15B}"/>
              </a:ext>
            </a:extLst>
          </p:cNvPr>
          <p:cNvSpPr>
            <a:spLocks noGrp="1"/>
          </p:cNvSpPr>
          <p:nvPr>
            <p:ph type="body" sz="quarter" idx="10"/>
          </p:nvPr>
        </p:nvSpPr>
        <p:spPr>
          <a:xfrm>
            <a:off x="431801" y="2679792"/>
            <a:ext cx="6756400" cy="2303708"/>
          </a:xfrm>
        </p:spPr>
        <p:txBody>
          <a:bodyPr/>
          <a:lstStyle/>
          <a:p>
            <a:r>
              <a:rPr lang="en-US" dirty="0"/>
              <a:t>Conversational Design and Planning your first Bot</a:t>
            </a:r>
            <a:endParaRPr lang="en-IN" dirty="0"/>
          </a:p>
        </p:txBody>
      </p:sp>
    </p:spTree>
    <p:extLst>
      <p:ext uri="{BB962C8B-B14F-4D97-AF65-F5344CB8AC3E}">
        <p14:creationId xmlns:p14="http://schemas.microsoft.com/office/powerpoint/2010/main" val="405091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Agenda</a:t>
            </a:r>
          </a:p>
        </p:txBody>
      </p:sp>
      <p:graphicFrame>
        <p:nvGraphicFramePr>
          <p:cNvPr id="10" name="Table 9">
            <a:extLst>
              <a:ext uri="{FF2B5EF4-FFF2-40B4-BE49-F238E27FC236}">
                <a16:creationId xmlns:a16="http://schemas.microsoft.com/office/drawing/2014/main" id="{92D09502-F9CD-4B3D-B647-A07CA780ADFF}"/>
              </a:ext>
            </a:extLst>
          </p:cNvPr>
          <p:cNvGraphicFramePr>
            <a:graphicFrameLocks noGrp="1"/>
          </p:cNvGraphicFramePr>
          <p:nvPr>
            <p:extLst>
              <p:ext uri="{D42A27DB-BD31-4B8C-83A1-F6EECF244321}">
                <p14:modId xmlns:p14="http://schemas.microsoft.com/office/powerpoint/2010/main" val="4153890348"/>
              </p:ext>
            </p:extLst>
          </p:nvPr>
        </p:nvGraphicFramePr>
        <p:xfrm>
          <a:off x="436295" y="1404169"/>
          <a:ext cx="11298236" cy="2516236"/>
        </p:xfrm>
        <a:graphic>
          <a:graphicData uri="http://schemas.openxmlformats.org/drawingml/2006/table">
            <a:tbl>
              <a:tblPr firstRow="1" bandRow="1">
                <a:tableStyleId>{BC89EF96-8CEA-46FF-86C4-4CE0E7609802}</a:tableStyleId>
              </a:tblPr>
              <a:tblGrid>
                <a:gridCol w="2411709">
                  <a:extLst>
                    <a:ext uri="{9D8B030D-6E8A-4147-A177-3AD203B41FA5}">
                      <a16:colId xmlns:a16="http://schemas.microsoft.com/office/drawing/2014/main" val="556834979"/>
                    </a:ext>
                  </a:extLst>
                </a:gridCol>
                <a:gridCol w="470759">
                  <a:extLst>
                    <a:ext uri="{9D8B030D-6E8A-4147-A177-3AD203B41FA5}">
                      <a16:colId xmlns:a16="http://schemas.microsoft.com/office/drawing/2014/main" val="2307703135"/>
                    </a:ext>
                  </a:extLst>
                </a:gridCol>
                <a:gridCol w="5812199">
                  <a:extLst>
                    <a:ext uri="{9D8B030D-6E8A-4147-A177-3AD203B41FA5}">
                      <a16:colId xmlns:a16="http://schemas.microsoft.com/office/drawing/2014/main" val="41497132"/>
                    </a:ext>
                  </a:extLst>
                </a:gridCol>
                <a:gridCol w="2603569">
                  <a:extLst>
                    <a:ext uri="{9D8B030D-6E8A-4147-A177-3AD203B41FA5}">
                      <a16:colId xmlns:a16="http://schemas.microsoft.com/office/drawing/2014/main" val="529555573"/>
                    </a:ext>
                  </a:extLst>
                </a:gridCol>
              </a:tblGrid>
              <a:tr h="373384">
                <a:tc>
                  <a:txBody>
                    <a:bodyPr/>
                    <a:lstStyle/>
                    <a:p>
                      <a:pPr algn="ctr"/>
                      <a:r>
                        <a:rPr lang="en-US" sz="2000" dirty="0">
                          <a:solidFill>
                            <a:schemeClr val="tx1"/>
                          </a:solidFill>
                          <a:latin typeface="+mj-lt"/>
                        </a:rPr>
                        <a:t>Module</a:t>
                      </a:r>
                      <a:endParaRPr lang="en-US" sz="2000" b="1" i="0" dirty="0">
                        <a:solidFill>
                          <a:schemeClr val="tx1"/>
                        </a:solidFill>
                        <a:latin typeface="+mj-lt"/>
                      </a:endParaRPr>
                    </a:p>
                  </a:txBody>
                  <a:tcPr marL="0" marR="0" marT="0" marB="0"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dirty="0">
                          <a:solidFill>
                            <a:schemeClr val="tx1"/>
                          </a:solidFill>
                          <a:latin typeface="+mj-lt"/>
                        </a:rPr>
                        <a:t>ID</a:t>
                      </a:r>
                      <a:endParaRPr lang="en-US" sz="2000" b="1" dirty="0">
                        <a:solidFill>
                          <a:schemeClr val="tx1"/>
                        </a:solidFill>
                        <a:latin typeface="+mj-lt"/>
                      </a:endParaRPr>
                    </a:p>
                  </a:txBody>
                  <a:tcPr marL="0" marR="0" marT="0" marB="0"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Name</a:t>
                      </a:r>
                      <a:endParaRPr lang="en-US" sz="2000" b="1" dirty="0">
                        <a:solidFill>
                          <a:schemeClr val="tx1"/>
                        </a:solidFill>
                        <a:latin typeface="+mj-lt"/>
                      </a:endParaRPr>
                    </a:p>
                  </a:txBody>
                  <a:tcPr marR="0" marT="0" marB="0" anchor="ctr">
                    <a:lnL w="12700" cmpd="sng">
                      <a:noFill/>
                    </a:lnL>
                    <a:lnR w="12700" cmpd="sng">
                      <a:noFill/>
                    </a:lnR>
                    <a:lnT w="12700" cap="flat" cmpd="sng" algn="ctr">
                      <a:solidFill>
                        <a:schemeClr val="tx1"/>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dirty="0">
                          <a:solidFill>
                            <a:schemeClr val="tx1"/>
                          </a:solidFill>
                          <a:latin typeface="+mj-lt"/>
                        </a:rPr>
                        <a:t>Length</a:t>
                      </a:r>
                      <a:endParaRPr lang="en-US" sz="2000" b="1" dirty="0">
                        <a:solidFill>
                          <a:schemeClr val="tx1"/>
                        </a:solidFill>
                        <a:latin typeface="+mj-lt"/>
                      </a:endParaRPr>
                    </a:p>
                  </a:txBody>
                  <a:tcPr marR="0" marT="0" marB="0"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329184"/>
                  </a:ext>
                </a:extLst>
              </a:tr>
              <a:tr h="296634">
                <a:tc>
                  <a:txBody>
                    <a:bodyPr/>
                    <a:lstStyle/>
                    <a:p>
                      <a:pPr marL="0" indent="0" algn="ctr">
                        <a:buNone/>
                      </a:pPr>
                      <a:r>
                        <a:rPr lang="en-US" altLang="zh-CN" sz="1100" kern="1200" dirty="0">
                          <a:solidFill>
                            <a:schemeClr val="tx1"/>
                          </a:solidFill>
                          <a:latin typeface="+mj-lt"/>
                        </a:rPr>
                        <a:t>Overview</a:t>
                      </a:r>
                      <a:endParaRPr lang="en-US" sz="1100" b="1" kern="1200" dirty="0">
                        <a:solidFill>
                          <a:schemeClr val="tx1"/>
                        </a:solidFill>
                        <a:latin typeface="+mj-lt"/>
                        <a:ea typeface="+mn-ea"/>
                        <a:cs typeface="+mn-cs"/>
                      </a:endParaRPr>
                    </a:p>
                  </a:txBody>
                  <a:tcPr marL="0" marR="0" marT="0" marB="0" anchor="ctr">
                    <a:lnL w="12700" cap="flat" cmpd="sng" algn="ctr">
                      <a:solidFill>
                        <a:schemeClr val="tx1"/>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EAEAEA"/>
                    </a:solidFill>
                  </a:tcPr>
                </a:tc>
                <a:tc>
                  <a:txBody>
                    <a:bodyPr/>
                    <a:lstStyle/>
                    <a:p>
                      <a:pPr algn="ctr"/>
                      <a:r>
                        <a:rPr lang="en-US" sz="1100" b="0" kern="1200" dirty="0">
                          <a:solidFill>
                            <a:sysClr val="windowText" lastClr="000000"/>
                          </a:solidFill>
                          <a:latin typeface="+mn-lt"/>
                        </a:rPr>
                        <a:t>1</a:t>
                      </a:r>
                      <a:endParaRPr lang="en-US" sz="1100" b="0" kern="1200" dirty="0">
                        <a:solidFill>
                          <a:sysClr val="windowText" lastClr="000000"/>
                        </a:solidFill>
                        <a:latin typeface="+mn-lt"/>
                        <a:ea typeface="+mn-ea"/>
                        <a:cs typeface="+mn-cs"/>
                      </a:endParaRPr>
                    </a:p>
                  </a:txBody>
                  <a:tcPr marL="0"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kern="1200" dirty="0">
                          <a:solidFill>
                            <a:sysClr val="windowText" lastClr="000000"/>
                          </a:solidFill>
                          <a:latin typeface="+mn-lt"/>
                          <a:ea typeface="+mn-ea"/>
                          <a:cs typeface="+mn-cs"/>
                        </a:rPr>
                        <a:t>What is Conversational AI? Introductory Presentation</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b="0" kern="1200" dirty="0">
                          <a:solidFill>
                            <a:sysClr val="windowText" lastClr="000000"/>
                          </a:solidFill>
                          <a:latin typeface="+mn-lt"/>
                        </a:rPr>
                        <a:t>60 minutes</a:t>
                      </a:r>
                      <a:endParaRPr lang="en-US" sz="1100" b="0" kern="1200" dirty="0">
                        <a:solidFill>
                          <a:sysClr val="windowText" lastClr="000000"/>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2"/>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0453228"/>
                  </a:ext>
                </a:extLst>
              </a:tr>
              <a:tr h="296634">
                <a:tc>
                  <a:txBody>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lang="en-US" sz="1100" b="0" i="0" dirty="0">
                          <a:solidFill>
                            <a:schemeClr val="tx1"/>
                          </a:solidFill>
                        </a:rPr>
                        <a:t>Module 1: Access and Setup</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2</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Access your tenant and preview access</a:t>
                      </a:r>
                      <a:endParaRPr lang="en-US" sz="1100" strike="sngStrike" dirty="0">
                        <a:solidFill>
                          <a:schemeClr val="tx1"/>
                        </a:solidFill>
                      </a:endParaRP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15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01213358"/>
                  </a:ext>
                </a:extLst>
              </a:tr>
              <a:tr h="296634">
                <a:tc>
                  <a:txBody>
                    <a:bodyPr/>
                    <a:lstStyle/>
                    <a:p>
                      <a:pPr algn="ctr"/>
                      <a:r>
                        <a:rPr lang="en-US" sz="1100" dirty="0">
                          <a:solidFill>
                            <a:schemeClr val="tx1"/>
                          </a:solidFill>
                        </a:rPr>
                        <a:t>Module 2: Planning your bot</a:t>
                      </a:r>
                      <a:endParaRPr lang="en-US" sz="1100" b="1" i="0" dirty="0">
                        <a:solidFill>
                          <a:schemeClr val="tx1"/>
                        </a:solidFill>
                      </a:endParaRP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3</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Plan your bot using the planning template from the Bot Building Playbook</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40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45630091"/>
                  </a:ext>
                </a:extLst>
              </a:tr>
              <a:tr h="453712">
                <a:tc>
                  <a:txBody>
                    <a:bodyPr/>
                    <a:lstStyle/>
                    <a:p>
                      <a:pPr algn="ctr"/>
                      <a:r>
                        <a:rPr lang="en-US" sz="1100" dirty="0">
                          <a:solidFill>
                            <a:schemeClr val="tx1"/>
                          </a:solidFill>
                        </a:rPr>
                        <a:t>Module 3: Creating your bot</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4</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a:lnSpc>
                          <a:spcPct val="100000"/>
                        </a:lnSpc>
                        <a:spcBef>
                          <a:spcPts val="0"/>
                        </a:spcBef>
                        <a:spcAft>
                          <a:spcPts val="0"/>
                        </a:spcAft>
                        <a:buNone/>
                      </a:pPr>
                      <a:r>
                        <a:rPr lang="en-US" sz="1100" dirty="0">
                          <a:solidFill>
                            <a:schemeClr val="tx1"/>
                          </a:solidFill>
                        </a:rPr>
                        <a:t>Create your first topic, test and publish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dirty="0">
                          <a:solidFill>
                            <a:schemeClr val="tx1"/>
                          </a:solidFill>
                        </a:rPr>
                        <a:t>60 minutes</a:t>
                      </a: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82006736"/>
                  </a:ext>
                </a:extLst>
              </a:tr>
              <a:tr h="296634">
                <a:tc>
                  <a:txBody>
                    <a:bodyPr/>
                    <a:lstStyle/>
                    <a:p>
                      <a:pPr algn="ctr"/>
                      <a:r>
                        <a:rPr lang="en-US" sz="1100" b="0" i="0" dirty="0">
                          <a:solidFill>
                            <a:schemeClr val="tx1"/>
                          </a:solidFill>
                        </a:rPr>
                        <a:t>Module 4: Authoring 101 in Unified Canvas</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5</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Author bots using the latest features in Power Virtual Agents</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100" b="0" kern="1200" dirty="0">
                          <a:solidFill>
                            <a:sysClr val="windowText" lastClr="000000"/>
                          </a:solidFill>
                          <a:latin typeface="+mn-lt"/>
                        </a:rPr>
                        <a:t>60 minutes</a:t>
                      </a:r>
                      <a:endParaRPr lang="en-US" sz="1100" b="0" kern="1200" dirty="0">
                        <a:solidFill>
                          <a:sysClr val="windowText" lastClr="000000"/>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99376635"/>
                  </a:ext>
                </a:extLst>
              </a:tr>
              <a:tr h="463958">
                <a:tc>
                  <a:txBody>
                    <a:bodyPr/>
                    <a:lstStyle/>
                    <a:p>
                      <a:pPr algn="ctr"/>
                      <a:r>
                        <a:rPr lang="en-US" sz="1100" b="0" i="0" dirty="0">
                          <a:solidFill>
                            <a:schemeClr val="tx1"/>
                          </a:solidFill>
                        </a:rPr>
                        <a:t>Module 5: Using Power Automate Connectors in PVA</a:t>
                      </a:r>
                    </a:p>
                  </a:txBody>
                  <a:tcPr marL="0" marR="0" marT="0" marB="0" anchor="ctr">
                    <a:lnL w="127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r>
                        <a:rPr lang="en-US" sz="1100" dirty="0">
                          <a:solidFill>
                            <a:schemeClr val="tx1"/>
                          </a:solidFill>
                        </a:rPr>
                        <a:t>6</a:t>
                      </a:r>
                    </a:p>
                  </a:txBody>
                  <a:tcPr marL="0" marR="0" marT="0" marB="0" anchor="ctr">
                    <a:lnL w="6350" cap="flat" cmpd="sng" algn="ctr">
                      <a:no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Build Power Automate flows for your chatbot</a:t>
                      </a:r>
                    </a:p>
                  </a:txBody>
                  <a:tcPr marR="0" marT="0" marB="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ysClr val="windowText" lastClr="000000"/>
                          </a:solidFill>
                          <a:latin typeface="+mn-lt"/>
                        </a:rPr>
                        <a:t>60 minutes</a:t>
                      </a:r>
                      <a:endParaRPr lang="en-US" sz="1100" b="0" kern="1200" dirty="0">
                        <a:solidFill>
                          <a:sysClr val="windowText" lastClr="000000"/>
                        </a:solidFill>
                        <a:latin typeface="+mn-lt"/>
                        <a:ea typeface="+mn-ea"/>
                        <a:cs typeface="+mn-cs"/>
                      </a:endParaRPr>
                    </a:p>
                  </a:txBody>
                  <a:tcPr marR="0" marT="0" marB="0" anchor="ctr">
                    <a:lnL w="3175" cap="flat" cmpd="sng" algn="ctr">
                      <a:solidFill>
                        <a:schemeClr val="bg1">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11323553"/>
                  </a:ext>
                </a:extLst>
              </a:tr>
            </a:tbl>
          </a:graphicData>
        </a:graphic>
      </p:graphicFrame>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95096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Planning your first bot - Ideation</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992054"/>
            <a:ext cx="6420417" cy="3938007"/>
            <a:chOff x="646684" y="1992054"/>
            <a:chExt cx="6420417" cy="3938007"/>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992054"/>
              <a:ext cx="5449316" cy="3938007"/>
              <a:chOff x="646684" y="1992054"/>
              <a:chExt cx="5449316" cy="3938007"/>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992054"/>
                <a:ext cx="5270129" cy="615553"/>
                <a:chOff x="646684" y="1992054"/>
                <a:chExt cx="5270129" cy="615553"/>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992054"/>
                  <a:ext cx="4540885"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Planning your bot is essential for the success of your project</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664194"/>
                <a:ext cx="5360816" cy="923330"/>
                <a:chOff x="665119" y="3664194"/>
                <a:chExt cx="5360816" cy="923330"/>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05863" y="3664194"/>
                  <a:ext cx="4720072"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Setting goals when implementing any business system should be driven from business value</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535605"/>
                <a:chOff x="680009" y="5394456"/>
                <a:chExt cx="5415991" cy="535605"/>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Take your time planning and do not rush</a:t>
                  </a: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grpSp>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345757" y="2189129"/>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 name="Picture 2">
            <a:extLst>
              <a:ext uri="{FF2B5EF4-FFF2-40B4-BE49-F238E27FC236}">
                <a16:creationId xmlns:a16="http://schemas.microsoft.com/office/drawing/2014/main" id="{FCD1CEBE-2DDD-7ECA-6BF0-D72514D957D1}"/>
              </a:ext>
            </a:extLst>
          </p:cNvPr>
          <p:cNvPicPr>
            <a:picLocks noChangeAspect="1"/>
          </p:cNvPicPr>
          <p:nvPr/>
        </p:nvPicPr>
        <p:blipFill rotWithShape="1">
          <a:blip r:embed="rId3"/>
          <a:srcRect l="14271"/>
          <a:stretch/>
        </p:blipFill>
        <p:spPr>
          <a:xfrm>
            <a:off x="6568151" y="2296000"/>
            <a:ext cx="5360716" cy="3287436"/>
          </a:xfrm>
          <a:prstGeom prst="rect">
            <a:avLst/>
          </a:prstGeom>
        </p:spPr>
      </p:pic>
    </p:spTree>
    <p:extLst>
      <p:ext uri="{BB962C8B-B14F-4D97-AF65-F5344CB8AC3E}">
        <p14:creationId xmlns:p14="http://schemas.microsoft.com/office/powerpoint/2010/main" val="640249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nodeType="withEffect">
                                  <p:stCondLst>
                                    <p:cond delay="0"/>
                                  </p:stCondLst>
                                  <p:childTnLst>
                                    <p:animMotion origin="layout" path="M 3.95833E-6 -2.22222E-6 L -0.03451 -0.00092 " pathEditMode="relative" rAng="0" ptsTypes="AA">
                                      <p:cBhvr>
                                        <p:cTn id="13"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Planning your first bot – Requirements Gathering</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838166"/>
            <a:ext cx="6420417" cy="4171843"/>
            <a:chOff x="646684" y="1838166"/>
            <a:chExt cx="6420417" cy="4171843"/>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838166"/>
              <a:ext cx="5449316" cy="4171843"/>
              <a:chOff x="646684" y="1838166"/>
              <a:chExt cx="5449316" cy="4171843"/>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838166"/>
                <a:ext cx="5270129" cy="923330"/>
                <a:chOff x="646684" y="1838166"/>
                <a:chExt cx="5270129" cy="923330"/>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838166"/>
                  <a:ext cx="4540885" cy="923330"/>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Topic Planning is essential to be able to map the range of topics you want to enable for your users</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664194"/>
                <a:ext cx="5360816" cy="923330"/>
                <a:chOff x="665119" y="3664194"/>
                <a:chExt cx="5360816" cy="923330"/>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05863" y="3664194"/>
                  <a:ext cx="4720072"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Use the template provided </a:t>
                  </a:r>
                  <a:r>
                    <a:rPr lang="en-US" sz="2000" spc="0" dirty="0">
                      <a:solidFill>
                        <a:srgbClr val="FFFFFF"/>
                      </a:solidFill>
                      <a:latin typeface="Segoe UI Semibold"/>
                    </a:rPr>
                    <a:t>in the </a:t>
                  </a: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Bot Building Handbook to log key information about the topics</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615553"/>
                <a:chOff x="680009" y="5394456"/>
                <a:chExt cx="5415991" cy="615553"/>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Additional information can be added and developed as you go</a:t>
                  </a: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grpSp>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345757" y="2189129"/>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 name="Picture 1" descr="Graphical user interface, application, table, Excel&#10;&#10;Description automatically generated">
            <a:extLst>
              <a:ext uri="{FF2B5EF4-FFF2-40B4-BE49-F238E27FC236}">
                <a16:creationId xmlns:a16="http://schemas.microsoft.com/office/drawing/2014/main" id="{D6F91296-9912-5308-0A50-40937F37CB98}"/>
              </a:ext>
            </a:extLst>
          </p:cNvPr>
          <p:cNvPicPr>
            <a:picLocks noChangeAspect="1"/>
          </p:cNvPicPr>
          <p:nvPr/>
        </p:nvPicPr>
        <p:blipFill rotWithShape="1">
          <a:blip r:embed="rId3"/>
          <a:srcRect r="40598"/>
          <a:stretch/>
        </p:blipFill>
        <p:spPr>
          <a:xfrm>
            <a:off x="6524944" y="2284605"/>
            <a:ext cx="5511986" cy="3336205"/>
          </a:xfrm>
          <a:prstGeom prst="rect">
            <a:avLst/>
          </a:prstGeom>
        </p:spPr>
      </p:pic>
    </p:spTree>
    <p:extLst>
      <p:ext uri="{BB962C8B-B14F-4D97-AF65-F5344CB8AC3E}">
        <p14:creationId xmlns:p14="http://schemas.microsoft.com/office/powerpoint/2010/main" val="204612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nodeType="withEffect">
                                  <p:stCondLst>
                                    <p:cond delay="0"/>
                                  </p:stCondLst>
                                  <p:childTnLst>
                                    <p:animMotion origin="layout" path="M 3.95833E-6 -2.22222E-6 L -0.03451 -0.00092 " pathEditMode="relative" rAng="0" ptsTypes="AA">
                                      <p:cBhvr>
                                        <p:cTn id="13"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A51BE7E-DA10-4F56-8930-603D5B33C7B3}"/>
              </a:ext>
              <a:ext uri="{C183D7F6-B498-43B3-948B-1728B52AA6E4}">
                <adec:decorative xmlns:adec="http://schemas.microsoft.com/office/drawing/2017/decorative" val="1"/>
              </a:ext>
            </a:extLst>
          </p:cNvPr>
          <p:cNvSpPr/>
          <p:nvPr/>
        </p:nvSpPr>
        <p:spPr bwMode="auto">
          <a:xfrm>
            <a:off x="-1" y="411714"/>
            <a:ext cx="11747502" cy="972585"/>
          </a:xfrm>
          <a:custGeom>
            <a:avLst/>
            <a:gdLst>
              <a:gd name="connsiteX0" fmla="*/ 0 w 11747502"/>
              <a:gd name="connsiteY0" fmla="*/ 0 h 972585"/>
              <a:gd name="connsiteX1" fmla="*/ 11349701 w 11747502"/>
              <a:gd name="connsiteY1" fmla="*/ 0 h 972585"/>
              <a:gd name="connsiteX2" fmla="*/ 11747502 w 11747502"/>
              <a:gd name="connsiteY2" fmla="*/ 972585 h 972585"/>
              <a:gd name="connsiteX3" fmla="*/ 8804863 w 11747502"/>
              <a:gd name="connsiteY3" fmla="*/ 972585 h 972585"/>
              <a:gd name="connsiteX4" fmla="*/ 0 w 11747502"/>
              <a:gd name="connsiteY4" fmla="*/ 972585 h 972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47502" h="972585">
                <a:moveTo>
                  <a:pt x="0" y="0"/>
                </a:moveTo>
                <a:lnTo>
                  <a:pt x="11349701" y="0"/>
                </a:lnTo>
                <a:lnTo>
                  <a:pt x="11747502" y="972585"/>
                </a:lnTo>
                <a:lnTo>
                  <a:pt x="8804863" y="972585"/>
                </a:lnTo>
                <a:lnTo>
                  <a:pt x="0" y="972585"/>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AC5AF028-1067-47BB-A4AD-0DC6EF983CFD}"/>
              </a:ext>
            </a:extLst>
          </p:cNvPr>
          <p:cNvSpPr>
            <a:spLocks noGrp="1"/>
          </p:cNvSpPr>
          <p:nvPr>
            <p:ph type="title"/>
          </p:nvPr>
        </p:nvSpPr>
        <p:spPr/>
        <p:txBody>
          <a:bodyPr/>
          <a:lstStyle/>
          <a:p>
            <a:r>
              <a:rPr lang="en-US" dirty="0">
                <a:solidFill>
                  <a:schemeClr val="bg1"/>
                </a:solidFill>
              </a:rPr>
              <a:t>What makes a chatbot successful?</a:t>
            </a:r>
            <a:endParaRPr lang="en-IN" dirty="0">
              <a:solidFill>
                <a:schemeClr val="bg1"/>
              </a:solidFill>
            </a:endParaRPr>
          </a:p>
        </p:txBody>
      </p:sp>
      <p:grpSp>
        <p:nvGrpSpPr>
          <p:cNvPr id="3" name="Group 2">
            <a:extLst>
              <a:ext uri="{FF2B5EF4-FFF2-40B4-BE49-F238E27FC236}">
                <a16:creationId xmlns:a16="http://schemas.microsoft.com/office/drawing/2014/main" id="{094806C1-FC63-43FB-B50C-489C54FC41D5}"/>
              </a:ext>
              <a:ext uri="{C183D7F6-B498-43B3-948B-1728B52AA6E4}">
                <adec:decorative xmlns:adec="http://schemas.microsoft.com/office/drawing/2017/decorative" val="1"/>
              </a:ext>
            </a:extLst>
          </p:cNvPr>
          <p:cNvGrpSpPr/>
          <p:nvPr/>
        </p:nvGrpSpPr>
        <p:grpSpPr>
          <a:xfrm>
            <a:off x="0" y="1714500"/>
            <a:ext cx="12191999" cy="5143499"/>
            <a:chOff x="0" y="1714500"/>
            <a:chExt cx="12191999" cy="5143499"/>
          </a:xfrm>
        </p:grpSpPr>
        <p:sp>
          <p:nvSpPr>
            <p:cNvPr id="43" name="Diamond 42">
              <a:extLst>
                <a:ext uri="{FF2B5EF4-FFF2-40B4-BE49-F238E27FC236}">
                  <a16:creationId xmlns:a16="http://schemas.microsoft.com/office/drawing/2014/main" id="{D84390F1-DED2-4559-B635-CAE96DDBE86E}"/>
                </a:ext>
                <a:ext uri="{C183D7F6-B498-43B3-948B-1728B52AA6E4}">
                  <adec:decorative xmlns:adec="http://schemas.microsoft.com/office/drawing/2017/decorative" val="1"/>
                </a:ext>
              </a:extLst>
            </p:cNvPr>
            <p:cNvSpPr/>
            <p:nvPr/>
          </p:nvSpPr>
          <p:spPr bwMode="auto">
            <a:xfrm>
              <a:off x="411519"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44" name="Diamond 43">
              <a:extLst>
                <a:ext uri="{FF2B5EF4-FFF2-40B4-BE49-F238E27FC236}">
                  <a16:creationId xmlns:a16="http://schemas.microsoft.com/office/drawing/2014/main" id="{BDB2BE8D-4485-4286-A9D9-0ACF51A695FE}"/>
                </a:ext>
                <a:ext uri="{C183D7F6-B498-43B3-948B-1728B52AA6E4}">
                  <adec:decorative xmlns:adec="http://schemas.microsoft.com/office/drawing/2017/decorative" val="1"/>
                </a:ext>
              </a:extLst>
            </p:cNvPr>
            <p:cNvSpPr/>
            <p:nvPr/>
          </p:nvSpPr>
          <p:spPr bwMode="auto">
            <a:xfrm>
              <a:off x="4493661"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45" name="Diamond 44">
              <a:extLst>
                <a:ext uri="{FF2B5EF4-FFF2-40B4-BE49-F238E27FC236}">
                  <a16:creationId xmlns:a16="http://schemas.microsoft.com/office/drawing/2014/main" id="{F756BEA7-4954-4D69-A00A-355D2E89DF46}"/>
                </a:ext>
                <a:ext uri="{C183D7F6-B498-43B3-948B-1728B52AA6E4}">
                  <adec:decorative xmlns:adec="http://schemas.microsoft.com/office/drawing/2017/decorative" val="1"/>
                </a:ext>
              </a:extLst>
            </p:cNvPr>
            <p:cNvSpPr/>
            <p:nvPr/>
          </p:nvSpPr>
          <p:spPr bwMode="auto">
            <a:xfrm>
              <a:off x="8575802" y="1714500"/>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46" name="Diamond 45">
              <a:extLst>
                <a:ext uri="{FF2B5EF4-FFF2-40B4-BE49-F238E27FC236}">
                  <a16:creationId xmlns:a16="http://schemas.microsoft.com/office/drawing/2014/main" id="{3142D769-DB66-443E-9413-D572A9B685F1}"/>
                </a:ext>
                <a:ext uri="{C183D7F6-B498-43B3-948B-1728B52AA6E4}">
                  <adec:decorative xmlns:adec="http://schemas.microsoft.com/office/drawing/2017/decorative" val="1"/>
                </a:ext>
              </a:extLst>
            </p:cNvPr>
            <p:cNvSpPr/>
            <p:nvPr/>
          </p:nvSpPr>
          <p:spPr bwMode="auto">
            <a:xfrm>
              <a:off x="6534732" y="3508308"/>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47" name="Diamond 46">
              <a:extLst>
                <a:ext uri="{FF2B5EF4-FFF2-40B4-BE49-F238E27FC236}">
                  <a16:creationId xmlns:a16="http://schemas.microsoft.com/office/drawing/2014/main" id="{72915BF2-BED5-4D0E-B3A0-0AC59D139F4D}"/>
                </a:ext>
                <a:ext uri="{C183D7F6-B498-43B3-948B-1728B52AA6E4}">
                  <adec:decorative xmlns:adec="http://schemas.microsoft.com/office/drawing/2017/decorative" val="1"/>
                </a:ext>
              </a:extLst>
            </p:cNvPr>
            <p:cNvSpPr/>
            <p:nvPr/>
          </p:nvSpPr>
          <p:spPr bwMode="auto">
            <a:xfrm>
              <a:off x="2452590" y="3508308"/>
              <a:ext cx="3026878" cy="3026878"/>
            </a:xfrm>
            <a:prstGeom prst="diamond">
              <a:avLst/>
            </a:prstGeom>
            <a:no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sp>
          <p:nvSpPr>
            <p:cNvPr id="55" name="Freeform: Shape 54">
              <a:extLst>
                <a:ext uri="{FF2B5EF4-FFF2-40B4-BE49-F238E27FC236}">
                  <a16:creationId xmlns:a16="http://schemas.microsoft.com/office/drawing/2014/main" id="{49BB4D2C-BE62-49A5-8FC0-088BC10054FA}"/>
                </a:ext>
                <a:ext uri="{C183D7F6-B498-43B3-948B-1728B52AA6E4}">
                  <adec:decorative xmlns:adec="http://schemas.microsoft.com/office/drawing/2017/decorative" val="1"/>
                </a:ext>
              </a:extLst>
            </p:cNvPr>
            <p:cNvSpPr/>
            <p:nvPr/>
          </p:nvSpPr>
          <p:spPr bwMode="auto">
            <a:xfrm rot="10800000" flipH="1">
              <a:off x="0" y="5428343"/>
              <a:ext cx="1779351" cy="1429656"/>
            </a:xfrm>
            <a:custGeom>
              <a:avLst/>
              <a:gdLst>
                <a:gd name="connsiteX0" fmla="*/ 748743 w 3809827"/>
                <a:gd name="connsiteY0" fmla="*/ 3061083 h 3061083"/>
                <a:gd name="connsiteX1" fmla="*/ 0 w 3809827"/>
                <a:gd name="connsiteY1" fmla="*/ 2312341 h 3061083"/>
                <a:gd name="connsiteX2" fmla="*/ 0 w 3809827"/>
                <a:gd name="connsiteY2" fmla="*/ 0 h 3061083"/>
                <a:gd name="connsiteX3" fmla="*/ 3809827 w 3809827"/>
                <a:gd name="connsiteY3" fmla="*/ 0 h 3061083"/>
              </a:gdLst>
              <a:ahLst/>
              <a:cxnLst>
                <a:cxn ang="0">
                  <a:pos x="connsiteX0" y="connsiteY0"/>
                </a:cxn>
                <a:cxn ang="0">
                  <a:pos x="connsiteX1" y="connsiteY1"/>
                </a:cxn>
                <a:cxn ang="0">
                  <a:pos x="connsiteX2" y="connsiteY2"/>
                </a:cxn>
                <a:cxn ang="0">
                  <a:pos x="connsiteX3" y="connsiteY3"/>
                </a:cxn>
              </a:cxnLst>
              <a:rect l="l" t="t" r="r" b="b"/>
              <a:pathLst>
                <a:path w="3809827" h="3061083">
                  <a:moveTo>
                    <a:pt x="748743" y="3061083"/>
                  </a:moveTo>
                  <a:lnTo>
                    <a:pt x="0" y="2312341"/>
                  </a:lnTo>
                  <a:lnTo>
                    <a:pt x="0" y="0"/>
                  </a:lnTo>
                  <a:lnTo>
                    <a:pt x="3809827" y="0"/>
                  </a:lnTo>
                  <a:close/>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392B76C1-FFCF-4E43-8EC0-80A55EF4A583}"/>
                </a:ext>
                <a:ext uri="{C183D7F6-B498-43B3-948B-1728B52AA6E4}">
                  <adec:decorative xmlns:adec="http://schemas.microsoft.com/office/drawing/2017/decorative" val="1"/>
                </a:ext>
              </a:extLst>
            </p:cNvPr>
            <p:cNvSpPr/>
            <p:nvPr/>
          </p:nvSpPr>
          <p:spPr bwMode="auto">
            <a:xfrm rot="16200000" flipH="1">
              <a:off x="10920003" y="5558676"/>
              <a:ext cx="1713818" cy="830175"/>
            </a:xfrm>
            <a:custGeom>
              <a:avLst/>
              <a:gdLst>
                <a:gd name="connsiteX0" fmla="*/ 1450181 w 1450181"/>
                <a:gd name="connsiteY0" fmla="*/ 702469 h 702469"/>
                <a:gd name="connsiteX1" fmla="*/ 0 w 1450181"/>
                <a:gd name="connsiteY1" fmla="*/ 702469 h 702469"/>
                <a:gd name="connsiteX2" fmla="*/ 702469 w 1450181"/>
                <a:gd name="connsiteY2" fmla="*/ 0 h 702469"/>
                <a:gd name="connsiteX3" fmla="*/ 1450181 w 1450181"/>
                <a:gd name="connsiteY3" fmla="*/ 702469 h 702469"/>
              </a:gdLst>
              <a:ahLst/>
              <a:cxnLst>
                <a:cxn ang="0">
                  <a:pos x="connsiteX0" y="connsiteY0"/>
                </a:cxn>
                <a:cxn ang="0">
                  <a:pos x="connsiteX1" y="connsiteY1"/>
                </a:cxn>
                <a:cxn ang="0">
                  <a:pos x="connsiteX2" y="connsiteY2"/>
                </a:cxn>
                <a:cxn ang="0">
                  <a:pos x="connsiteX3" y="connsiteY3"/>
                </a:cxn>
              </a:cxnLst>
              <a:rect l="l" t="t" r="r" b="b"/>
              <a:pathLst>
                <a:path w="1450181" h="702469">
                  <a:moveTo>
                    <a:pt x="1450181" y="702469"/>
                  </a:moveTo>
                  <a:lnTo>
                    <a:pt x="0" y="702469"/>
                  </a:lnTo>
                  <a:lnTo>
                    <a:pt x="702469" y="0"/>
                  </a:lnTo>
                  <a:lnTo>
                    <a:pt x="1450181" y="702469"/>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23AB72CD-F07C-4908-86D0-C66DEFB3EFD8}"/>
              </a:ext>
              <a:ext uri="{C183D7F6-B498-43B3-948B-1728B52AA6E4}">
                <adec:decorative xmlns:adec="http://schemas.microsoft.com/office/drawing/2017/decorative" val="1"/>
              </a:ext>
            </a:extLst>
          </p:cNvPr>
          <p:cNvGrpSpPr/>
          <p:nvPr/>
        </p:nvGrpSpPr>
        <p:grpSpPr>
          <a:xfrm>
            <a:off x="500419" y="1714500"/>
            <a:ext cx="3026878" cy="3026878"/>
            <a:chOff x="500419" y="1714500"/>
            <a:chExt cx="3026878" cy="3026878"/>
          </a:xfrm>
        </p:grpSpPr>
        <p:sp>
          <p:nvSpPr>
            <p:cNvPr id="38" name="Diamond 37">
              <a:extLst>
                <a:ext uri="{FF2B5EF4-FFF2-40B4-BE49-F238E27FC236}">
                  <a16:creationId xmlns:a16="http://schemas.microsoft.com/office/drawing/2014/main" id="{B8F46E2E-618A-44AE-9178-782492066199}"/>
                </a:ext>
              </a:extLst>
            </p:cNvPr>
            <p:cNvSpPr/>
            <p:nvPr/>
          </p:nvSpPr>
          <p:spPr bwMode="auto">
            <a:xfrm>
              <a:off x="500419"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Knowing your customer</a:t>
              </a:r>
              <a:endParaRPr kumimoji="0" lang="en-IN" sz="1600"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48" name="people_12" title="Icon of three people">
              <a:extLst>
                <a:ext uri="{FF2B5EF4-FFF2-40B4-BE49-F238E27FC236}">
                  <a16:creationId xmlns:a16="http://schemas.microsoft.com/office/drawing/2014/main" id="{B0F53082-2593-4B46-8FC1-D0825687D1D4}"/>
                </a:ext>
              </a:extLst>
            </p:cNvPr>
            <p:cNvSpPr>
              <a:spLocks noChangeAspect="1" noEditPoints="1"/>
            </p:cNvSpPr>
            <p:nvPr/>
          </p:nvSpPr>
          <p:spPr bwMode="auto">
            <a:xfrm>
              <a:off x="1799506" y="2207543"/>
              <a:ext cx="428704" cy="365760"/>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5A80B83C-D774-491A-8D98-D4ED0E00A4D2}"/>
              </a:ext>
              <a:ext uri="{C183D7F6-B498-43B3-948B-1728B52AA6E4}">
                <adec:decorative xmlns:adec="http://schemas.microsoft.com/office/drawing/2017/decorative" val="1"/>
              </a:ext>
            </a:extLst>
          </p:cNvPr>
          <p:cNvGrpSpPr/>
          <p:nvPr/>
        </p:nvGrpSpPr>
        <p:grpSpPr>
          <a:xfrm>
            <a:off x="2541490" y="3508308"/>
            <a:ext cx="3026878" cy="3026878"/>
            <a:chOff x="2541490" y="3508308"/>
            <a:chExt cx="3026878" cy="3026878"/>
          </a:xfrm>
        </p:grpSpPr>
        <p:sp>
          <p:nvSpPr>
            <p:cNvPr id="42" name="Diamond 41">
              <a:extLst>
                <a:ext uri="{FF2B5EF4-FFF2-40B4-BE49-F238E27FC236}">
                  <a16:creationId xmlns:a16="http://schemas.microsoft.com/office/drawing/2014/main" id="{D46D8D80-E928-4383-998E-5D8693DE87BB}"/>
                </a:ext>
              </a:extLst>
            </p:cNvPr>
            <p:cNvSpPr/>
            <p:nvPr/>
          </p:nvSpPr>
          <p:spPr bwMode="auto">
            <a:xfrm>
              <a:off x="2541490" y="3508308"/>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Understanding the customer’s request and connecting it to the right topic</a:t>
              </a:r>
              <a:endParaRPr kumimoji="0" lang="en-IN" sz="1600"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49" name="Graphic 49" descr="icon of a glowing bulb">
              <a:extLst>
                <a:ext uri="{FF2B5EF4-FFF2-40B4-BE49-F238E27FC236}">
                  <a16:creationId xmlns:a16="http://schemas.microsoft.com/office/drawing/2014/main" id="{5720BA9D-9A58-45E5-957F-7E1D889F5C99}"/>
                </a:ext>
              </a:extLst>
            </p:cNvPr>
            <p:cNvSpPr/>
            <p:nvPr/>
          </p:nvSpPr>
          <p:spPr>
            <a:xfrm>
              <a:off x="3850279" y="3957711"/>
              <a:ext cx="409302" cy="432060"/>
            </a:xfrm>
            <a:custGeom>
              <a:avLst/>
              <a:gdLst>
                <a:gd name="connsiteX0" fmla="*/ 223171 w 447103"/>
                <a:gd name="connsiteY0" fmla="*/ 0 h 471964"/>
                <a:gd name="connsiteX1" fmla="*/ 223171 w 447103"/>
                <a:gd name="connsiteY1" fmla="*/ 64199 h 471964"/>
                <a:gd name="connsiteX2" fmla="*/ 88487 w 447103"/>
                <a:gd name="connsiteY2" fmla="*/ 42005 h 471964"/>
                <a:gd name="connsiteX3" fmla="*/ 124492 w 447103"/>
                <a:gd name="connsiteY3" fmla="*/ 95155 h 471964"/>
                <a:gd name="connsiteX4" fmla="*/ 63722 w 447103"/>
                <a:gd name="connsiteY4" fmla="*/ 177165 h 471964"/>
                <a:gd name="connsiteX5" fmla="*/ 3048 w 447103"/>
                <a:gd name="connsiteY5" fmla="*/ 156115 h 471964"/>
                <a:gd name="connsiteX6" fmla="*/ 0 w 447103"/>
                <a:gd name="connsiteY6" fmla="*/ 298514 h 471964"/>
                <a:gd name="connsiteX7" fmla="*/ 60865 w 447103"/>
                <a:gd name="connsiteY7" fmla="*/ 278035 h 471964"/>
                <a:gd name="connsiteX8" fmla="*/ 358616 w 447103"/>
                <a:gd name="connsiteY8" fmla="*/ 42005 h 471964"/>
                <a:gd name="connsiteX9" fmla="*/ 322612 w 447103"/>
                <a:gd name="connsiteY9" fmla="*/ 95155 h 471964"/>
                <a:gd name="connsiteX10" fmla="*/ 444056 w 447103"/>
                <a:gd name="connsiteY10" fmla="*/ 156115 h 471964"/>
                <a:gd name="connsiteX11" fmla="*/ 383381 w 447103"/>
                <a:gd name="connsiteY11" fmla="*/ 177165 h 471964"/>
                <a:gd name="connsiteX12" fmla="*/ 447104 w 447103"/>
                <a:gd name="connsiteY12" fmla="*/ 298514 h 471964"/>
                <a:gd name="connsiteX13" fmla="*/ 386239 w 447103"/>
                <a:gd name="connsiteY13" fmla="*/ 278035 h 471964"/>
                <a:gd name="connsiteX14" fmla="*/ 207645 w 447103"/>
                <a:gd name="connsiteY14" fmla="*/ 471869 h 471964"/>
                <a:gd name="connsiteX15" fmla="*/ 174403 w 447103"/>
                <a:gd name="connsiteY15" fmla="*/ 438531 h 471964"/>
                <a:gd name="connsiteX16" fmla="*/ 174403 w 447103"/>
                <a:gd name="connsiteY16" fmla="*/ 403289 h 471964"/>
                <a:gd name="connsiteX17" fmla="*/ 141827 w 447103"/>
                <a:gd name="connsiteY17" fmla="*/ 330327 h 471964"/>
                <a:gd name="connsiteX18" fmla="*/ 130969 w 447103"/>
                <a:gd name="connsiteY18" fmla="*/ 319278 h 471964"/>
                <a:gd name="connsiteX19" fmla="*/ 101632 w 447103"/>
                <a:gd name="connsiteY19" fmla="*/ 238601 h 471964"/>
                <a:gd name="connsiteX20" fmla="*/ 223171 w 447103"/>
                <a:gd name="connsiteY20" fmla="*/ 114776 h 471964"/>
                <a:gd name="connsiteX21" fmla="*/ 344710 w 447103"/>
                <a:gd name="connsiteY21" fmla="*/ 238601 h 471964"/>
                <a:gd name="connsiteX22" fmla="*/ 315373 w 447103"/>
                <a:gd name="connsiteY22" fmla="*/ 319278 h 471964"/>
                <a:gd name="connsiteX23" fmla="*/ 294608 w 447103"/>
                <a:gd name="connsiteY23" fmla="*/ 341567 h 471964"/>
                <a:gd name="connsiteX24" fmla="*/ 270891 w 447103"/>
                <a:gd name="connsiteY24" fmla="*/ 407670 h 471964"/>
                <a:gd name="connsiteX25" fmla="*/ 270891 w 447103"/>
                <a:gd name="connsiteY25" fmla="*/ 438626 h 471964"/>
                <a:gd name="connsiteX26" fmla="*/ 237363 w 447103"/>
                <a:gd name="connsiteY26" fmla="*/ 471964 h 471964"/>
                <a:gd name="connsiteX27" fmla="*/ 207645 w 447103"/>
                <a:gd name="connsiteY27" fmla="*/ 471869 h 471964"/>
                <a:gd name="connsiteX28" fmla="*/ 178689 w 447103"/>
                <a:gd name="connsiteY28" fmla="*/ 387001 h 471964"/>
                <a:gd name="connsiteX29" fmla="*/ 264890 w 447103"/>
                <a:gd name="connsiteY29" fmla="*/ 387001 h 471964"/>
                <a:gd name="connsiteX30" fmla="*/ 182594 w 447103"/>
                <a:gd name="connsiteY30" fmla="*/ 425196 h 471964"/>
                <a:gd name="connsiteX31" fmla="*/ 261461 w 447103"/>
                <a:gd name="connsiteY31" fmla="*/ 425196 h 471964"/>
                <a:gd name="connsiteX32" fmla="*/ 224314 w 447103"/>
                <a:gd name="connsiteY32" fmla="*/ 383572 h 471964"/>
                <a:gd name="connsiteX33" fmla="*/ 224314 w 447103"/>
                <a:gd name="connsiteY33" fmla="*/ 259747 h 471964"/>
                <a:gd name="connsiteX34" fmla="*/ 246031 w 447103"/>
                <a:gd name="connsiteY34" fmla="*/ 237173 h 471964"/>
                <a:gd name="connsiteX35" fmla="*/ 225076 w 447103"/>
                <a:gd name="connsiteY35" fmla="*/ 216217 h 471964"/>
                <a:gd name="connsiteX36" fmla="*/ 204121 w 447103"/>
                <a:gd name="connsiteY36" fmla="*/ 237173 h 471964"/>
                <a:gd name="connsiteX37" fmla="*/ 225076 w 447103"/>
                <a:gd name="connsiteY37" fmla="*/ 258128 h 471964"/>
                <a:gd name="connsiteX38" fmla="*/ 246031 w 447103"/>
                <a:gd name="connsiteY38" fmla="*/ 237173 h 471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47103" h="471964">
                  <a:moveTo>
                    <a:pt x="223171" y="0"/>
                  </a:moveTo>
                  <a:lnTo>
                    <a:pt x="223171" y="64199"/>
                  </a:lnTo>
                  <a:moveTo>
                    <a:pt x="88487" y="42005"/>
                  </a:moveTo>
                  <a:lnTo>
                    <a:pt x="124492" y="95155"/>
                  </a:lnTo>
                  <a:moveTo>
                    <a:pt x="63722" y="177165"/>
                  </a:moveTo>
                  <a:lnTo>
                    <a:pt x="3048" y="156115"/>
                  </a:lnTo>
                  <a:moveTo>
                    <a:pt x="0" y="298514"/>
                  </a:moveTo>
                  <a:lnTo>
                    <a:pt x="60865" y="278035"/>
                  </a:lnTo>
                  <a:moveTo>
                    <a:pt x="358616" y="42005"/>
                  </a:moveTo>
                  <a:lnTo>
                    <a:pt x="322612" y="95155"/>
                  </a:lnTo>
                  <a:moveTo>
                    <a:pt x="444056" y="156115"/>
                  </a:moveTo>
                  <a:lnTo>
                    <a:pt x="383381" y="177165"/>
                  </a:lnTo>
                  <a:moveTo>
                    <a:pt x="447104" y="298514"/>
                  </a:moveTo>
                  <a:lnTo>
                    <a:pt x="386239" y="278035"/>
                  </a:lnTo>
                  <a:moveTo>
                    <a:pt x="207645" y="471869"/>
                  </a:moveTo>
                  <a:cubicBezTo>
                    <a:pt x="189262" y="471773"/>
                    <a:pt x="174403" y="456819"/>
                    <a:pt x="174403" y="438531"/>
                  </a:cubicBezTo>
                  <a:lnTo>
                    <a:pt x="174403" y="403289"/>
                  </a:lnTo>
                  <a:cubicBezTo>
                    <a:pt x="174403" y="359093"/>
                    <a:pt x="141827" y="330327"/>
                    <a:pt x="141827" y="330327"/>
                  </a:cubicBezTo>
                  <a:cubicBezTo>
                    <a:pt x="130969" y="319278"/>
                    <a:pt x="130969" y="319278"/>
                    <a:pt x="130969" y="319278"/>
                  </a:cubicBezTo>
                  <a:cubicBezTo>
                    <a:pt x="112490" y="298228"/>
                    <a:pt x="101632" y="269558"/>
                    <a:pt x="101632" y="238601"/>
                  </a:cubicBezTo>
                  <a:cubicBezTo>
                    <a:pt x="101632" y="170021"/>
                    <a:pt x="155924" y="114776"/>
                    <a:pt x="223171" y="114776"/>
                  </a:cubicBezTo>
                  <a:cubicBezTo>
                    <a:pt x="290417" y="114776"/>
                    <a:pt x="344710" y="170021"/>
                    <a:pt x="344710" y="238601"/>
                  </a:cubicBezTo>
                  <a:cubicBezTo>
                    <a:pt x="344710" y="269558"/>
                    <a:pt x="333851" y="298323"/>
                    <a:pt x="315373" y="319278"/>
                  </a:cubicBezTo>
                  <a:lnTo>
                    <a:pt x="294608" y="341567"/>
                  </a:lnTo>
                  <a:cubicBezTo>
                    <a:pt x="282988" y="357092"/>
                    <a:pt x="270891" y="379952"/>
                    <a:pt x="270891" y="407670"/>
                  </a:cubicBezTo>
                  <a:lnTo>
                    <a:pt x="270891" y="438626"/>
                  </a:lnTo>
                  <a:cubicBezTo>
                    <a:pt x="270891" y="457105"/>
                    <a:pt x="255842" y="472059"/>
                    <a:pt x="237363" y="471964"/>
                  </a:cubicBezTo>
                  <a:lnTo>
                    <a:pt x="207645" y="471869"/>
                  </a:lnTo>
                  <a:close/>
                  <a:moveTo>
                    <a:pt x="178689" y="387001"/>
                  </a:moveTo>
                  <a:lnTo>
                    <a:pt x="264890" y="387001"/>
                  </a:lnTo>
                  <a:moveTo>
                    <a:pt x="182594" y="425196"/>
                  </a:moveTo>
                  <a:lnTo>
                    <a:pt x="261461" y="425196"/>
                  </a:lnTo>
                  <a:moveTo>
                    <a:pt x="224314" y="383572"/>
                  </a:moveTo>
                  <a:lnTo>
                    <a:pt x="224314" y="259747"/>
                  </a:lnTo>
                  <a:moveTo>
                    <a:pt x="246031" y="237173"/>
                  </a:moveTo>
                  <a:cubicBezTo>
                    <a:pt x="246031" y="225647"/>
                    <a:pt x="236696" y="216217"/>
                    <a:pt x="225076" y="216217"/>
                  </a:cubicBezTo>
                  <a:cubicBezTo>
                    <a:pt x="213455" y="216217"/>
                    <a:pt x="204121" y="225552"/>
                    <a:pt x="204121" y="237173"/>
                  </a:cubicBezTo>
                  <a:cubicBezTo>
                    <a:pt x="204121" y="248698"/>
                    <a:pt x="213455" y="258128"/>
                    <a:pt x="225076" y="258128"/>
                  </a:cubicBezTo>
                  <a:cubicBezTo>
                    <a:pt x="236696" y="258128"/>
                    <a:pt x="246031" y="248698"/>
                    <a:pt x="246031" y="237173"/>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D6E7581C-A36A-4B9D-A2FC-2F090A5A714E}"/>
              </a:ext>
              <a:ext uri="{C183D7F6-B498-43B3-948B-1728B52AA6E4}">
                <adec:decorative xmlns:adec="http://schemas.microsoft.com/office/drawing/2017/decorative" val="1"/>
              </a:ext>
            </a:extLst>
          </p:cNvPr>
          <p:cNvGrpSpPr/>
          <p:nvPr/>
        </p:nvGrpSpPr>
        <p:grpSpPr>
          <a:xfrm>
            <a:off x="4582561" y="1714500"/>
            <a:ext cx="3026878" cy="3026878"/>
            <a:chOff x="4582561" y="1714500"/>
            <a:chExt cx="3026878" cy="3026878"/>
          </a:xfrm>
        </p:grpSpPr>
        <p:sp>
          <p:nvSpPr>
            <p:cNvPr id="39" name="Diamond 38">
              <a:extLst>
                <a:ext uri="{FF2B5EF4-FFF2-40B4-BE49-F238E27FC236}">
                  <a16:creationId xmlns:a16="http://schemas.microsoft.com/office/drawing/2014/main" id="{E1A1D62A-FFB2-4E82-AA4B-404D4C8A6D98}"/>
                </a:ext>
              </a:extLst>
            </p:cNvPr>
            <p:cNvSpPr/>
            <p:nvPr/>
          </p:nvSpPr>
          <p:spPr bwMode="auto">
            <a:xfrm>
              <a:off x="4582561"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Having accurate, </a:t>
              </a:r>
              <a:r>
                <a:rPr kumimoji="0" lang="en-US" sz="1600" b="0" i="0" u="none" strike="noStrike" kern="1200" cap="none" spc="0" normalizeH="0" baseline="0" noProof="0" dirty="0">
                  <a:ln>
                    <a:noFill/>
                  </a:ln>
                  <a:solidFill>
                    <a:srgbClr val="3C3C41"/>
                  </a:solidFill>
                  <a:effectLst/>
                  <a:uLnTx/>
                  <a:uFillTx/>
                  <a:latin typeface="Segoe UI Semibold"/>
                  <a:ea typeface="+mn-ea"/>
                  <a:cs typeface="Segoe UI" pitchFamily="34" charset="0"/>
                </a:rPr>
                <a:t>latest</a:t>
              </a: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 and effective content</a:t>
              </a:r>
              <a:endParaRPr kumimoji="0" lang="en-IN" sz="1600"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pic>
          <p:nvPicPr>
            <p:cNvPr id="52" name="Graphic 51" descr="icon of a check mark inside a frame">
              <a:extLst>
                <a:ext uri="{FF2B5EF4-FFF2-40B4-BE49-F238E27FC236}">
                  <a16:creationId xmlns:a16="http://schemas.microsoft.com/office/drawing/2014/main" id="{A62A22A5-C2EA-4C9B-A9B3-15B6C6B598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9625" y="2240332"/>
              <a:ext cx="412750" cy="300182"/>
            </a:xfrm>
            <a:prstGeom prst="rect">
              <a:avLst/>
            </a:prstGeom>
          </p:spPr>
        </p:pic>
      </p:grpSp>
      <p:grpSp>
        <p:nvGrpSpPr>
          <p:cNvPr id="11" name="Group 10">
            <a:extLst>
              <a:ext uri="{FF2B5EF4-FFF2-40B4-BE49-F238E27FC236}">
                <a16:creationId xmlns:a16="http://schemas.microsoft.com/office/drawing/2014/main" id="{0FA34DD9-7ECD-4968-9C1B-A01F13663B10}"/>
              </a:ext>
              <a:ext uri="{C183D7F6-B498-43B3-948B-1728B52AA6E4}">
                <adec:decorative xmlns:adec="http://schemas.microsoft.com/office/drawing/2017/decorative" val="1"/>
              </a:ext>
            </a:extLst>
          </p:cNvPr>
          <p:cNvGrpSpPr/>
          <p:nvPr/>
        </p:nvGrpSpPr>
        <p:grpSpPr>
          <a:xfrm>
            <a:off x="6623632" y="3508308"/>
            <a:ext cx="3026878" cy="3026878"/>
            <a:chOff x="6623632" y="3508308"/>
            <a:chExt cx="3026878" cy="3026878"/>
          </a:xfrm>
        </p:grpSpPr>
        <p:sp>
          <p:nvSpPr>
            <p:cNvPr id="41" name="Diamond 40">
              <a:extLst>
                <a:ext uri="{FF2B5EF4-FFF2-40B4-BE49-F238E27FC236}">
                  <a16:creationId xmlns:a16="http://schemas.microsoft.com/office/drawing/2014/main" id="{E7B13DF0-278D-4400-A524-88D4EEDD046D}"/>
                </a:ext>
                <a:ext uri="{C183D7F6-B498-43B3-948B-1728B52AA6E4}">
                  <adec:decorative xmlns:adec="http://schemas.microsoft.com/office/drawing/2017/decorative" val="0"/>
                </a:ext>
              </a:extLst>
            </p:cNvPr>
            <p:cNvSpPr/>
            <p:nvPr/>
          </p:nvSpPr>
          <p:spPr bwMode="auto">
            <a:xfrm>
              <a:off x="6623632" y="3508308"/>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Providing personalized, context-aware help, and taking actions for the customer  </a:t>
              </a:r>
              <a:endParaRPr kumimoji="0" lang="en-IN" sz="1600"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53" name="Graphic 81" descr="icon of a gavel">
              <a:extLst>
                <a:ext uri="{FF2B5EF4-FFF2-40B4-BE49-F238E27FC236}">
                  <a16:creationId xmlns:a16="http://schemas.microsoft.com/office/drawing/2014/main" id="{E51103EC-548C-448D-A452-3F88A15D51A1}"/>
                </a:ext>
              </a:extLst>
            </p:cNvPr>
            <p:cNvSpPr/>
            <p:nvPr/>
          </p:nvSpPr>
          <p:spPr>
            <a:xfrm>
              <a:off x="7892153" y="3990624"/>
              <a:ext cx="489836" cy="366234"/>
            </a:xfrm>
            <a:custGeom>
              <a:avLst/>
              <a:gdLst>
                <a:gd name="connsiteX0" fmla="*/ 415957 w 602456"/>
                <a:gd name="connsiteY0" fmla="*/ 450437 h 450437"/>
                <a:gd name="connsiteX1" fmla="*/ 17812 w 602456"/>
                <a:gd name="connsiteY1" fmla="*/ 450437 h 450437"/>
                <a:gd name="connsiteX2" fmla="*/ 0 w 602456"/>
                <a:gd name="connsiteY2" fmla="*/ 432626 h 450437"/>
                <a:gd name="connsiteX3" fmla="*/ 0 w 602456"/>
                <a:gd name="connsiteY3" fmla="*/ 412623 h 450437"/>
                <a:gd name="connsiteX4" fmla="*/ 433864 w 602456"/>
                <a:gd name="connsiteY4" fmla="*/ 412623 h 450437"/>
                <a:gd name="connsiteX5" fmla="*/ 433864 w 602456"/>
                <a:gd name="connsiteY5" fmla="*/ 432530 h 450437"/>
                <a:gd name="connsiteX6" fmla="*/ 415957 w 602456"/>
                <a:gd name="connsiteY6" fmla="*/ 450437 h 450437"/>
                <a:gd name="connsiteX7" fmla="*/ 355949 w 602456"/>
                <a:gd name="connsiteY7" fmla="*/ 410623 h 450437"/>
                <a:gd name="connsiteX8" fmla="*/ 355949 w 602456"/>
                <a:gd name="connsiteY8" fmla="*/ 372904 h 450437"/>
                <a:gd name="connsiteX9" fmla="*/ 77819 w 602456"/>
                <a:gd name="connsiteY9" fmla="*/ 372904 h 450437"/>
                <a:gd name="connsiteX10" fmla="*/ 77819 w 602456"/>
                <a:gd name="connsiteY10" fmla="*/ 410623 h 450437"/>
                <a:gd name="connsiteX11" fmla="*/ 602456 w 602456"/>
                <a:gd name="connsiteY11" fmla="*/ 297275 h 450437"/>
                <a:gd name="connsiteX12" fmla="*/ 347377 w 602456"/>
                <a:gd name="connsiteY12" fmla="*/ 173165 h 450437"/>
                <a:gd name="connsiteX13" fmla="*/ 400145 w 602456"/>
                <a:gd name="connsiteY13" fmla="*/ 64770 h 450437"/>
                <a:gd name="connsiteX14" fmla="*/ 267081 w 602456"/>
                <a:gd name="connsiteY14" fmla="*/ 0 h 450437"/>
                <a:gd name="connsiteX15" fmla="*/ 144209 w 602456"/>
                <a:gd name="connsiteY15" fmla="*/ 252413 h 450437"/>
                <a:gd name="connsiteX16" fmla="*/ 277273 w 602456"/>
                <a:gd name="connsiteY16" fmla="*/ 317183 h 450437"/>
                <a:gd name="connsiteX17" fmla="*/ 330041 w 602456"/>
                <a:gd name="connsiteY17" fmla="*/ 208788 h 450437"/>
                <a:gd name="connsiteX18" fmla="*/ 585121 w 602456"/>
                <a:gd name="connsiteY18" fmla="*/ 332899 h 450437"/>
                <a:gd name="connsiteX19" fmla="*/ 602456 w 602456"/>
                <a:gd name="connsiteY19" fmla="*/ 297275 h 450437"/>
                <a:gd name="connsiteX20" fmla="*/ 160496 w 602456"/>
                <a:gd name="connsiteY20" fmla="*/ 223552 h 450437"/>
                <a:gd name="connsiteX21" fmla="*/ 290322 w 602456"/>
                <a:gd name="connsiteY21" fmla="*/ 286798 h 450437"/>
                <a:gd name="connsiteX22" fmla="*/ 255746 w 602456"/>
                <a:gd name="connsiteY22" fmla="*/ 27908 h 450437"/>
                <a:gd name="connsiteX23" fmla="*/ 385572 w 602456"/>
                <a:gd name="connsiteY23" fmla="*/ 91154 h 450437"/>
                <a:gd name="connsiteX24" fmla="*/ 572738 w 602456"/>
                <a:gd name="connsiteY24" fmla="*/ 282797 h 450437"/>
                <a:gd name="connsiteX25" fmla="*/ 556070 w 602456"/>
                <a:gd name="connsiteY25" fmla="*/ 317087 h 450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2456" h="450437">
                  <a:moveTo>
                    <a:pt x="415957" y="450437"/>
                  </a:moveTo>
                  <a:lnTo>
                    <a:pt x="17812" y="450437"/>
                  </a:lnTo>
                  <a:cubicBezTo>
                    <a:pt x="8001" y="450437"/>
                    <a:pt x="0" y="442436"/>
                    <a:pt x="0" y="432626"/>
                  </a:cubicBezTo>
                  <a:lnTo>
                    <a:pt x="0" y="412623"/>
                  </a:lnTo>
                  <a:lnTo>
                    <a:pt x="433864" y="412623"/>
                  </a:lnTo>
                  <a:lnTo>
                    <a:pt x="433864" y="432530"/>
                  </a:lnTo>
                  <a:cubicBezTo>
                    <a:pt x="433769" y="442436"/>
                    <a:pt x="425863" y="450437"/>
                    <a:pt x="415957" y="450437"/>
                  </a:cubicBezTo>
                  <a:close/>
                  <a:moveTo>
                    <a:pt x="355949" y="410623"/>
                  </a:moveTo>
                  <a:lnTo>
                    <a:pt x="355949" y="372904"/>
                  </a:lnTo>
                  <a:lnTo>
                    <a:pt x="77819" y="372904"/>
                  </a:lnTo>
                  <a:lnTo>
                    <a:pt x="77819" y="410623"/>
                  </a:lnTo>
                  <a:moveTo>
                    <a:pt x="602456" y="297275"/>
                  </a:moveTo>
                  <a:lnTo>
                    <a:pt x="347377" y="173165"/>
                  </a:lnTo>
                  <a:lnTo>
                    <a:pt x="400145" y="64770"/>
                  </a:lnTo>
                  <a:lnTo>
                    <a:pt x="267081" y="0"/>
                  </a:lnTo>
                  <a:lnTo>
                    <a:pt x="144209" y="252413"/>
                  </a:lnTo>
                  <a:lnTo>
                    <a:pt x="277273" y="317183"/>
                  </a:lnTo>
                  <a:lnTo>
                    <a:pt x="330041" y="208788"/>
                  </a:lnTo>
                  <a:lnTo>
                    <a:pt x="585121" y="332899"/>
                  </a:lnTo>
                  <a:lnTo>
                    <a:pt x="602456" y="297275"/>
                  </a:lnTo>
                  <a:close/>
                  <a:moveTo>
                    <a:pt x="160496" y="223552"/>
                  </a:moveTo>
                  <a:lnTo>
                    <a:pt x="290322" y="286798"/>
                  </a:lnTo>
                  <a:moveTo>
                    <a:pt x="255746" y="27908"/>
                  </a:moveTo>
                  <a:lnTo>
                    <a:pt x="385572" y="91154"/>
                  </a:lnTo>
                  <a:moveTo>
                    <a:pt x="572738" y="282797"/>
                  </a:moveTo>
                  <a:lnTo>
                    <a:pt x="556070" y="317087"/>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FEBF4B0E-D03F-4892-8B04-37228992D9BB}"/>
              </a:ext>
              <a:ext uri="{C183D7F6-B498-43B3-948B-1728B52AA6E4}">
                <adec:decorative xmlns:adec="http://schemas.microsoft.com/office/drawing/2017/decorative" val="1"/>
              </a:ext>
            </a:extLst>
          </p:cNvPr>
          <p:cNvGrpSpPr/>
          <p:nvPr/>
        </p:nvGrpSpPr>
        <p:grpSpPr>
          <a:xfrm>
            <a:off x="8664702" y="1714500"/>
            <a:ext cx="3026878" cy="3026878"/>
            <a:chOff x="8664702" y="1714500"/>
            <a:chExt cx="3026878" cy="3026878"/>
          </a:xfrm>
        </p:grpSpPr>
        <p:sp>
          <p:nvSpPr>
            <p:cNvPr id="40" name="Diamond 39">
              <a:extLst>
                <a:ext uri="{FF2B5EF4-FFF2-40B4-BE49-F238E27FC236}">
                  <a16:creationId xmlns:a16="http://schemas.microsoft.com/office/drawing/2014/main" id="{CDD7AF78-3C3A-4658-B57C-4AB4A7E4E9A8}"/>
                </a:ext>
              </a:extLst>
            </p:cNvPr>
            <p:cNvSpPr/>
            <p:nvPr/>
          </p:nvSpPr>
          <p:spPr bwMode="auto">
            <a:xfrm>
              <a:off x="8664702" y="1714500"/>
              <a:ext cx="3026878" cy="3026878"/>
            </a:xfrm>
            <a:prstGeom prst="diamond">
              <a:avLst/>
            </a:prstGeom>
            <a:solidFill>
              <a:schemeClr val="bg1">
                <a:lumMod val="95000"/>
              </a:schemeClr>
            </a:solidFill>
            <a:ln w="63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Segoe UI" pitchFamily="34" charset="0"/>
                </a:rPr>
                <a:t>Knowing when to hand off to a human</a:t>
              </a:r>
              <a:endParaRPr kumimoji="0" lang="en-IN" sz="1600" b="0" i="0" u="none" strike="noStrike" kern="1200" cap="none" spc="0" normalizeH="0" baseline="0" noProof="0" dirty="0">
                <a:ln>
                  <a:noFill/>
                </a:ln>
                <a:solidFill>
                  <a:srgbClr val="3C3C41"/>
                </a:solidFill>
                <a:effectLst/>
                <a:uLnTx/>
                <a:uFillTx/>
                <a:latin typeface="Segoe UI"/>
                <a:ea typeface="+mn-ea"/>
                <a:cs typeface="Segoe UI" pitchFamily="34" charset="0"/>
              </a:endParaRPr>
            </a:p>
          </p:txBody>
        </p:sp>
        <p:sp>
          <p:nvSpPr>
            <p:cNvPr id="54" name="hand_3" title="Icon of a hand giving a thumbs-up">
              <a:extLst>
                <a:ext uri="{FF2B5EF4-FFF2-40B4-BE49-F238E27FC236}">
                  <a16:creationId xmlns:a16="http://schemas.microsoft.com/office/drawing/2014/main" id="{30C550A4-9721-48AF-96A3-F87C6BB11E74}"/>
                </a:ext>
              </a:extLst>
            </p:cNvPr>
            <p:cNvSpPr>
              <a:spLocks noChangeAspect="1"/>
            </p:cNvSpPr>
            <p:nvPr/>
          </p:nvSpPr>
          <p:spPr bwMode="auto">
            <a:xfrm>
              <a:off x="9988799" y="2224589"/>
              <a:ext cx="378684" cy="33166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16011624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
            <a:extLst>
              <a:ext uri="{FF2B5EF4-FFF2-40B4-BE49-F238E27FC236}">
                <a16:creationId xmlns:a16="http://schemas.microsoft.com/office/drawing/2014/main" id="{FF3E9FF7-4431-44C7-98F3-9A546BDE18AA}"/>
              </a:ext>
            </a:extLst>
          </p:cNvPr>
          <p:cNvSpPr>
            <a:spLocks noGrp="1"/>
          </p:cNvSpPr>
          <p:nvPr>
            <p:ph type="title"/>
          </p:nvPr>
        </p:nvSpPr>
        <p:spPr/>
        <p:txBody>
          <a:bodyPr/>
          <a:lstStyle/>
          <a:p>
            <a:r>
              <a:rPr lang="en-US" dirty="0"/>
              <a:t>Types of conversation topics</a:t>
            </a:r>
            <a:br>
              <a:rPr lang="en-US" dirty="0"/>
            </a:br>
            <a:endParaRPr lang="en-US" dirty="0"/>
          </a:p>
        </p:txBody>
      </p:sp>
      <p:sp>
        <p:nvSpPr>
          <p:cNvPr id="13" name="Rectangle 12">
            <a:extLst>
              <a:ext uri="{FF2B5EF4-FFF2-40B4-BE49-F238E27FC236}">
                <a16:creationId xmlns:a16="http://schemas.microsoft.com/office/drawing/2014/main" id="{094615A1-7C5C-45C9-A90C-F220B6B49670}"/>
              </a:ext>
            </a:extLst>
          </p:cNvPr>
          <p:cNvSpPr/>
          <p:nvPr/>
        </p:nvSpPr>
        <p:spPr>
          <a:xfrm>
            <a:off x="455994" y="1246394"/>
            <a:ext cx="8112713" cy="742958"/>
          </a:xfrm>
          <a:prstGeom prst="rect">
            <a:avLst/>
          </a:prstGeom>
        </p:spPr>
        <p:txBody>
          <a:bodyPr lIns="0" tIns="0" rIns="0" bIns="0">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r>
              <a:rPr kumimoji="0" lang="en-US" sz="2200" b="0" i="0" u="none" strike="noStrike" kern="1200" cap="none" spc="-49" normalizeH="0" baseline="0" noProof="0" dirty="0">
                <a:ln>
                  <a:noFill/>
                </a:ln>
                <a:solidFill>
                  <a:srgbClr val="0B556A"/>
                </a:solidFill>
                <a:effectLst/>
                <a:uLnTx/>
                <a:uFillTx/>
                <a:latin typeface="Segoe UI"/>
                <a:ea typeface="+mn-ea"/>
                <a:cs typeface="+mn-cs"/>
              </a:rPr>
              <a:t>People use your bot with a specific issue (“topic”) to address or resolve. You can loosely categorize topics into 3 types:  </a:t>
            </a:r>
          </a:p>
        </p:txBody>
      </p:sp>
      <p:grpSp>
        <p:nvGrpSpPr>
          <p:cNvPr id="11" name="Group 10">
            <a:extLst>
              <a:ext uri="{FF2B5EF4-FFF2-40B4-BE49-F238E27FC236}">
                <a16:creationId xmlns:a16="http://schemas.microsoft.com/office/drawing/2014/main" id="{FC05B464-6866-47AE-AC39-8D3EBB18A4E2}"/>
              </a:ext>
              <a:ext uri="{C183D7F6-B498-43B3-948B-1728B52AA6E4}">
                <adec:decorative xmlns:adec="http://schemas.microsoft.com/office/drawing/2017/decorative" val="1"/>
              </a:ext>
            </a:extLst>
          </p:cNvPr>
          <p:cNvGrpSpPr/>
          <p:nvPr/>
        </p:nvGrpSpPr>
        <p:grpSpPr>
          <a:xfrm>
            <a:off x="458866" y="2074382"/>
            <a:ext cx="5024255" cy="1059089"/>
            <a:chOff x="458866" y="2074382"/>
            <a:chExt cx="5024255" cy="1059089"/>
          </a:xfrm>
        </p:grpSpPr>
        <p:grpSp>
          <p:nvGrpSpPr>
            <p:cNvPr id="62" name="Group 61">
              <a:extLst>
                <a:ext uri="{FF2B5EF4-FFF2-40B4-BE49-F238E27FC236}">
                  <a16:creationId xmlns:a16="http://schemas.microsoft.com/office/drawing/2014/main" id="{12943CD2-61E5-47EB-B0C5-E76A2423FD31}"/>
                </a:ext>
              </a:extLst>
            </p:cNvPr>
            <p:cNvGrpSpPr/>
            <p:nvPr/>
          </p:nvGrpSpPr>
          <p:grpSpPr>
            <a:xfrm>
              <a:off x="458866" y="2270708"/>
              <a:ext cx="666436" cy="666436"/>
              <a:chOff x="5226774" y="1545490"/>
              <a:chExt cx="666436" cy="666436"/>
            </a:xfrm>
          </p:grpSpPr>
          <p:sp>
            <p:nvSpPr>
              <p:cNvPr id="41" name="Diamond 40">
                <a:extLst>
                  <a:ext uri="{FF2B5EF4-FFF2-40B4-BE49-F238E27FC236}">
                    <a16:creationId xmlns:a16="http://schemas.microsoft.com/office/drawing/2014/main" id="{4ADE2FF4-2C0E-45E9-AD82-F6A71E1323C3}"/>
                  </a:ext>
                  <a:ext uri="{C183D7F6-B498-43B3-948B-1728B52AA6E4}">
                    <adec:decorative xmlns:adec="http://schemas.microsoft.com/office/drawing/2017/decorative" val="1"/>
                  </a:ext>
                </a:extLst>
              </p:cNvPr>
              <p:cNvSpPr/>
              <p:nvPr/>
            </p:nvSpPr>
            <p:spPr bwMode="auto">
              <a:xfrm>
                <a:off x="5226774" y="1545490"/>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information" title="Icon of a circle with the letter i inside">
                <a:extLst>
                  <a:ext uri="{FF2B5EF4-FFF2-40B4-BE49-F238E27FC236}">
                    <a16:creationId xmlns:a16="http://schemas.microsoft.com/office/drawing/2014/main" id="{A3F415F8-2420-4E71-83F4-B6FE9D680B1E}"/>
                  </a:ext>
                </a:extLst>
              </p:cNvPr>
              <p:cNvSpPr>
                <a:spLocks noChangeAspect="1" noEditPoints="1"/>
              </p:cNvSpPr>
              <p:nvPr/>
            </p:nvSpPr>
            <p:spPr bwMode="auto">
              <a:xfrm>
                <a:off x="5426645" y="1744546"/>
                <a:ext cx="266694" cy="268324"/>
              </a:xfrm>
              <a:custGeom>
                <a:avLst/>
                <a:gdLst>
                  <a:gd name="T0" fmla="*/ 0 w 333"/>
                  <a:gd name="T1" fmla="*/ 170 h 340"/>
                  <a:gd name="T2" fmla="*/ 167 w 333"/>
                  <a:gd name="T3" fmla="*/ 0 h 340"/>
                  <a:gd name="T4" fmla="*/ 333 w 333"/>
                  <a:gd name="T5" fmla="*/ 170 h 340"/>
                  <a:gd name="T6" fmla="*/ 167 w 333"/>
                  <a:gd name="T7" fmla="*/ 340 h 340"/>
                  <a:gd name="T8" fmla="*/ 0 w 333"/>
                  <a:gd name="T9" fmla="*/ 170 h 340"/>
                  <a:gd name="T10" fmla="*/ 163 w 333"/>
                  <a:gd name="T11" fmla="*/ 252 h 340"/>
                  <a:gd name="T12" fmla="*/ 163 w 333"/>
                  <a:gd name="T13" fmla="*/ 150 h 340"/>
                  <a:gd name="T14" fmla="*/ 163 w 333"/>
                  <a:gd name="T15" fmla="*/ 121 h 340"/>
                  <a:gd name="T16" fmla="*/ 163 w 333"/>
                  <a:gd name="T17" fmla="*/ 8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3" h="340">
                    <a:moveTo>
                      <a:pt x="0" y="170"/>
                    </a:moveTo>
                    <a:cubicBezTo>
                      <a:pt x="0" y="76"/>
                      <a:pt x="75" y="0"/>
                      <a:pt x="167" y="0"/>
                    </a:cubicBezTo>
                    <a:cubicBezTo>
                      <a:pt x="259" y="0"/>
                      <a:pt x="333" y="76"/>
                      <a:pt x="333" y="170"/>
                    </a:cubicBezTo>
                    <a:cubicBezTo>
                      <a:pt x="333" y="264"/>
                      <a:pt x="259" y="340"/>
                      <a:pt x="167" y="340"/>
                    </a:cubicBezTo>
                    <a:cubicBezTo>
                      <a:pt x="75" y="340"/>
                      <a:pt x="0" y="264"/>
                      <a:pt x="0" y="170"/>
                    </a:cubicBezTo>
                    <a:close/>
                    <a:moveTo>
                      <a:pt x="163" y="252"/>
                    </a:moveTo>
                    <a:cubicBezTo>
                      <a:pt x="163" y="150"/>
                      <a:pt x="163" y="150"/>
                      <a:pt x="163" y="150"/>
                    </a:cubicBezTo>
                    <a:moveTo>
                      <a:pt x="163" y="121"/>
                    </a:moveTo>
                    <a:cubicBezTo>
                      <a:pt x="163" y="88"/>
                      <a:pt x="163" y="88"/>
                      <a:pt x="163" y="88"/>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9BAD7E45-8E71-4E3B-9233-2A2B38C74849}"/>
                </a:ext>
                <a:ext uri="{C183D7F6-B498-43B3-948B-1728B52AA6E4}">
                  <adec:decorative xmlns:adec="http://schemas.microsoft.com/office/drawing/2017/decorative" val="1"/>
                </a:ext>
              </a:extLst>
            </p:cNvPr>
            <p:cNvGrpSpPr/>
            <p:nvPr/>
          </p:nvGrpSpPr>
          <p:grpSpPr>
            <a:xfrm>
              <a:off x="1338158" y="2074382"/>
              <a:ext cx="4144963" cy="1059089"/>
              <a:chOff x="6108033" y="1561874"/>
              <a:chExt cx="4144963" cy="1059089"/>
            </a:xfrm>
          </p:grpSpPr>
          <p:sp>
            <p:nvSpPr>
              <p:cNvPr id="32" name="Rectangle 31">
                <a:extLst>
                  <a:ext uri="{FF2B5EF4-FFF2-40B4-BE49-F238E27FC236}">
                    <a16:creationId xmlns:a16="http://schemas.microsoft.com/office/drawing/2014/main" id="{EFE003A7-1F57-44AC-BA7A-159FF3B947ED}"/>
                  </a:ext>
                </a:extLst>
              </p:cNvPr>
              <p:cNvSpPr/>
              <p:nvPr/>
            </p:nvSpPr>
            <p:spPr>
              <a:xfrm>
                <a:off x="6108033" y="1561874"/>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B556A"/>
                    </a:solidFill>
                    <a:effectLst/>
                    <a:uLnTx/>
                    <a:uFillTx/>
                    <a:latin typeface="Segoe UI Semibold"/>
                    <a:ea typeface="+mn-ea"/>
                    <a:cs typeface="+mn-cs"/>
                  </a:rPr>
                  <a:t>Informational</a:t>
                </a:r>
              </a:p>
            </p:txBody>
          </p:sp>
          <p:sp>
            <p:nvSpPr>
              <p:cNvPr id="38" name="Rectangle 37">
                <a:extLst>
                  <a:ext uri="{FF2B5EF4-FFF2-40B4-BE49-F238E27FC236}">
                    <a16:creationId xmlns:a16="http://schemas.microsoft.com/office/drawing/2014/main" id="{39A5E619-474B-496C-96C6-220225F9D583}"/>
                  </a:ext>
                </a:extLst>
              </p:cNvPr>
              <p:cNvSpPr/>
              <p:nvPr/>
            </p:nvSpPr>
            <p:spPr>
              <a:xfrm>
                <a:off x="6108033" y="1980974"/>
                <a:ext cx="4144963"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What is…? When will…? Why…?</a:t>
                </a:r>
              </a:p>
            </p:txBody>
          </p:sp>
        </p:grpSp>
      </p:grpSp>
      <p:grpSp>
        <p:nvGrpSpPr>
          <p:cNvPr id="9" name="Group 8">
            <a:extLst>
              <a:ext uri="{FF2B5EF4-FFF2-40B4-BE49-F238E27FC236}">
                <a16:creationId xmlns:a16="http://schemas.microsoft.com/office/drawing/2014/main" id="{F8F8CFCE-F3A1-46D0-AAA3-FDACB8AE0B84}"/>
              </a:ext>
              <a:ext uri="{C183D7F6-B498-43B3-948B-1728B52AA6E4}">
                <adec:decorative xmlns:adec="http://schemas.microsoft.com/office/drawing/2017/decorative" val="1"/>
              </a:ext>
            </a:extLst>
          </p:cNvPr>
          <p:cNvGrpSpPr/>
          <p:nvPr/>
        </p:nvGrpSpPr>
        <p:grpSpPr>
          <a:xfrm>
            <a:off x="458866" y="3639228"/>
            <a:ext cx="4020956" cy="1059089"/>
            <a:chOff x="458866" y="3639228"/>
            <a:chExt cx="4020956" cy="1059089"/>
          </a:xfrm>
        </p:grpSpPr>
        <p:grpSp>
          <p:nvGrpSpPr>
            <p:cNvPr id="60" name="Group 59">
              <a:extLst>
                <a:ext uri="{FF2B5EF4-FFF2-40B4-BE49-F238E27FC236}">
                  <a16:creationId xmlns:a16="http://schemas.microsoft.com/office/drawing/2014/main" id="{0DCE0614-F7FB-4BFA-BDEA-C86EB055672C}"/>
                </a:ext>
                <a:ext uri="{C183D7F6-B498-43B3-948B-1728B52AA6E4}">
                  <adec:decorative xmlns:adec="http://schemas.microsoft.com/office/drawing/2017/decorative" val="1"/>
                </a:ext>
              </a:extLst>
            </p:cNvPr>
            <p:cNvGrpSpPr/>
            <p:nvPr/>
          </p:nvGrpSpPr>
          <p:grpSpPr>
            <a:xfrm>
              <a:off x="458866" y="3835554"/>
              <a:ext cx="666436" cy="666436"/>
              <a:chOff x="3420834" y="3373184"/>
              <a:chExt cx="666436" cy="666436"/>
            </a:xfrm>
          </p:grpSpPr>
          <p:sp>
            <p:nvSpPr>
              <p:cNvPr id="42" name="Diamond 41">
                <a:extLst>
                  <a:ext uri="{FF2B5EF4-FFF2-40B4-BE49-F238E27FC236}">
                    <a16:creationId xmlns:a16="http://schemas.microsoft.com/office/drawing/2014/main" id="{D94F9A71-E2BD-495F-A237-E1EDEB16930F}"/>
                  </a:ext>
                  <a:ext uri="{C183D7F6-B498-43B3-948B-1728B52AA6E4}">
                    <adec:decorative xmlns:adec="http://schemas.microsoft.com/office/drawing/2017/decorative" val="1"/>
                  </a:ext>
                </a:extLst>
              </p:cNvPr>
              <p:cNvSpPr/>
              <p:nvPr/>
            </p:nvSpPr>
            <p:spPr bwMode="auto">
              <a:xfrm>
                <a:off x="3420834" y="3373184"/>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check" title="Icon of a checkmark">
                <a:extLst>
                  <a:ext uri="{FF2B5EF4-FFF2-40B4-BE49-F238E27FC236}">
                    <a16:creationId xmlns:a16="http://schemas.microsoft.com/office/drawing/2014/main" id="{CA575024-E380-4A57-8070-47170467EBF8}"/>
                  </a:ext>
                </a:extLst>
              </p:cNvPr>
              <p:cNvSpPr>
                <a:spLocks noChangeAspect="1"/>
              </p:cNvSpPr>
              <p:nvPr/>
            </p:nvSpPr>
            <p:spPr bwMode="auto">
              <a:xfrm>
                <a:off x="3621904" y="3612613"/>
                <a:ext cx="264296" cy="18662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A99607A9-EE47-4FBF-8477-C4550050F5D5}"/>
                </a:ext>
                <a:ext uri="{C183D7F6-B498-43B3-948B-1728B52AA6E4}">
                  <adec:decorative xmlns:adec="http://schemas.microsoft.com/office/drawing/2017/decorative" val="1"/>
                </a:ext>
              </a:extLst>
            </p:cNvPr>
            <p:cNvGrpSpPr/>
            <p:nvPr/>
          </p:nvGrpSpPr>
          <p:grpSpPr>
            <a:xfrm>
              <a:off x="1338158" y="3639228"/>
              <a:ext cx="3141664" cy="1059089"/>
              <a:chOff x="4282510" y="3384353"/>
              <a:chExt cx="3141664" cy="1059089"/>
            </a:xfrm>
          </p:grpSpPr>
          <p:sp>
            <p:nvSpPr>
              <p:cNvPr id="33" name="Rectangle 32">
                <a:extLst>
                  <a:ext uri="{FF2B5EF4-FFF2-40B4-BE49-F238E27FC236}">
                    <a16:creationId xmlns:a16="http://schemas.microsoft.com/office/drawing/2014/main" id="{16144225-437E-4748-A825-05185B6CC8BE}"/>
                  </a:ext>
                </a:extLst>
              </p:cNvPr>
              <p:cNvSpPr/>
              <p:nvPr/>
            </p:nvSpPr>
            <p:spPr>
              <a:xfrm>
                <a:off x="4282510" y="3384353"/>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B556A"/>
                    </a:solidFill>
                    <a:effectLst/>
                    <a:uLnTx/>
                    <a:uFillTx/>
                    <a:latin typeface="Segoe UI Semibold"/>
                    <a:ea typeface="+mn-ea"/>
                    <a:cs typeface="+mn-cs"/>
                  </a:rPr>
                  <a:t>Task completion</a:t>
                </a:r>
              </a:p>
            </p:txBody>
          </p:sp>
          <p:sp>
            <p:nvSpPr>
              <p:cNvPr id="39" name="Rectangle 38">
                <a:extLst>
                  <a:ext uri="{FF2B5EF4-FFF2-40B4-BE49-F238E27FC236}">
                    <a16:creationId xmlns:a16="http://schemas.microsoft.com/office/drawing/2014/main" id="{72758ADA-DBCF-4200-A516-0EF06A275550}"/>
                  </a:ext>
                </a:extLst>
              </p:cNvPr>
              <p:cNvSpPr/>
              <p:nvPr/>
            </p:nvSpPr>
            <p:spPr>
              <a:xfrm>
                <a:off x="4282510" y="3803453"/>
                <a:ext cx="3141664"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I want to…  How do I…?</a:t>
                </a:r>
              </a:p>
            </p:txBody>
          </p:sp>
        </p:grpSp>
      </p:grpSp>
      <p:grpSp>
        <p:nvGrpSpPr>
          <p:cNvPr id="14" name="Group 13">
            <a:extLst>
              <a:ext uri="{FF2B5EF4-FFF2-40B4-BE49-F238E27FC236}">
                <a16:creationId xmlns:a16="http://schemas.microsoft.com/office/drawing/2014/main" id="{6EADF55F-4FF0-4529-9CDF-4B2A0CF1B5EE}"/>
              </a:ext>
              <a:ext uri="{C183D7F6-B498-43B3-948B-1728B52AA6E4}">
                <adec:decorative xmlns:adec="http://schemas.microsoft.com/office/drawing/2017/decorative" val="1"/>
              </a:ext>
            </a:extLst>
          </p:cNvPr>
          <p:cNvGrpSpPr/>
          <p:nvPr/>
        </p:nvGrpSpPr>
        <p:grpSpPr>
          <a:xfrm>
            <a:off x="458866" y="5203855"/>
            <a:ext cx="7310257" cy="1059089"/>
            <a:chOff x="458866" y="5203855"/>
            <a:chExt cx="7310257" cy="1059089"/>
          </a:xfrm>
        </p:grpSpPr>
        <p:grpSp>
          <p:nvGrpSpPr>
            <p:cNvPr id="7" name="Group 6">
              <a:extLst>
                <a:ext uri="{FF2B5EF4-FFF2-40B4-BE49-F238E27FC236}">
                  <a16:creationId xmlns:a16="http://schemas.microsoft.com/office/drawing/2014/main" id="{35C8F94A-FC62-4720-8F73-085E072E8CC1}"/>
                </a:ext>
              </a:extLst>
            </p:cNvPr>
            <p:cNvGrpSpPr/>
            <p:nvPr/>
          </p:nvGrpSpPr>
          <p:grpSpPr>
            <a:xfrm>
              <a:off x="458866" y="5400181"/>
              <a:ext cx="666436" cy="666436"/>
              <a:chOff x="458866" y="5400181"/>
              <a:chExt cx="666436" cy="666436"/>
            </a:xfrm>
          </p:grpSpPr>
          <p:sp>
            <p:nvSpPr>
              <p:cNvPr id="43" name="Diamond 42">
                <a:extLst>
                  <a:ext uri="{FF2B5EF4-FFF2-40B4-BE49-F238E27FC236}">
                    <a16:creationId xmlns:a16="http://schemas.microsoft.com/office/drawing/2014/main" id="{107BA5DE-267A-4E03-9335-2D99FDF273FC}"/>
                  </a:ext>
                  <a:ext uri="{C183D7F6-B498-43B3-948B-1728B52AA6E4}">
                    <adec:decorative xmlns:adec="http://schemas.microsoft.com/office/drawing/2017/decorative" val="1"/>
                  </a:ext>
                </a:extLst>
              </p:cNvPr>
              <p:cNvSpPr/>
              <p:nvPr/>
            </p:nvSpPr>
            <p:spPr bwMode="auto">
              <a:xfrm>
                <a:off x="458866" y="5400181"/>
                <a:ext cx="666436" cy="666436"/>
              </a:xfrm>
              <a:prstGeom prst="diamond">
                <a:avLst/>
              </a:prstGeom>
              <a:solidFill>
                <a:schemeClr val="bg1">
                  <a:lumMod val="95000"/>
                </a:schemeClr>
              </a:solid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icon of an alert sign">
                <a:extLst>
                  <a:ext uri="{FF2B5EF4-FFF2-40B4-BE49-F238E27FC236}">
                    <a16:creationId xmlns:a16="http://schemas.microsoft.com/office/drawing/2014/main" id="{E207A4FC-4737-41D4-82A2-28F223448C42}"/>
                  </a:ext>
                </a:extLst>
              </p:cNvPr>
              <p:cNvPicPr>
                <a:picLocks noChangeAspect="1"/>
              </p:cNvPicPr>
              <p:nvPr/>
            </p:nvPicPr>
            <p:blipFill>
              <a:blip r:embed="rId3"/>
              <a:stretch>
                <a:fillRect/>
              </a:stretch>
            </p:blipFill>
            <p:spPr>
              <a:xfrm>
                <a:off x="685856" y="5612100"/>
                <a:ext cx="212456" cy="241167"/>
              </a:xfrm>
              <a:prstGeom prst="rect">
                <a:avLst/>
              </a:prstGeom>
            </p:spPr>
          </p:pic>
        </p:grpSp>
        <p:grpSp>
          <p:nvGrpSpPr>
            <p:cNvPr id="51" name="Group 50">
              <a:extLst>
                <a:ext uri="{FF2B5EF4-FFF2-40B4-BE49-F238E27FC236}">
                  <a16:creationId xmlns:a16="http://schemas.microsoft.com/office/drawing/2014/main" id="{B20ACE2A-F74D-4A1B-9AA2-9A57489DA50D}"/>
                </a:ext>
              </a:extLst>
            </p:cNvPr>
            <p:cNvGrpSpPr/>
            <p:nvPr/>
          </p:nvGrpSpPr>
          <p:grpSpPr>
            <a:xfrm>
              <a:off x="1338158" y="5203855"/>
              <a:ext cx="6430965" cy="1059089"/>
              <a:chOff x="2417658" y="5206831"/>
              <a:chExt cx="6430965" cy="1059089"/>
            </a:xfrm>
          </p:grpSpPr>
          <p:sp>
            <p:nvSpPr>
              <p:cNvPr id="34" name="Rectangle 33">
                <a:extLst>
                  <a:ext uri="{FF2B5EF4-FFF2-40B4-BE49-F238E27FC236}">
                    <a16:creationId xmlns:a16="http://schemas.microsoft.com/office/drawing/2014/main" id="{E0D0882F-02CE-453C-996C-D490945264E6}"/>
                  </a:ext>
                </a:extLst>
              </p:cNvPr>
              <p:cNvSpPr/>
              <p:nvPr/>
            </p:nvSpPr>
            <p:spPr>
              <a:xfrm>
                <a:off x="2417658" y="5206831"/>
                <a:ext cx="280693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B556A"/>
                    </a:solidFill>
                    <a:effectLst/>
                    <a:uLnTx/>
                    <a:uFillTx/>
                    <a:latin typeface="Segoe UI Semibold"/>
                    <a:ea typeface="+mn-ea"/>
                    <a:cs typeface="+mn-cs"/>
                  </a:rPr>
                  <a:t>Troubleshooting</a:t>
                </a:r>
              </a:p>
            </p:txBody>
          </p:sp>
          <p:sp>
            <p:nvSpPr>
              <p:cNvPr id="40" name="Rectangle 39">
                <a:extLst>
                  <a:ext uri="{FF2B5EF4-FFF2-40B4-BE49-F238E27FC236}">
                    <a16:creationId xmlns:a16="http://schemas.microsoft.com/office/drawing/2014/main" id="{1DC4A32D-671B-4FBD-9D58-A9D38370172E}"/>
                  </a:ext>
                </a:extLst>
              </p:cNvPr>
              <p:cNvSpPr/>
              <p:nvPr/>
            </p:nvSpPr>
            <p:spPr>
              <a:xfrm>
                <a:off x="2417658" y="5625931"/>
                <a:ext cx="6430965" cy="6399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a:ea typeface="+mn-ea"/>
                    <a:cs typeface="+mn-cs"/>
                  </a:rPr>
                  <a:t>Something isn’t working right. I got an error message</a:t>
                </a:r>
              </a:p>
            </p:txBody>
          </p:sp>
        </p:grpSp>
      </p:grpSp>
      <p:grpSp>
        <p:nvGrpSpPr>
          <p:cNvPr id="2" name="Group 1">
            <a:extLst>
              <a:ext uri="{FF2B5EF4-FFF2-40B4-BE49-F238E27FC236}">
                <a16:creationId xmlns:a16="http://schemas.microsoft.com/office/drawing/2014/main" id="{7B73115F-096F-495C-A943-61116B1E7AB4}"/>
              </a:ext>
              <a:ext uri="{C183D7F6-B498-43B3-948B-1728B52AA6E4}">
                <adec:decorative xmlns:adec="http://schemas.microsoft.com/office/drawing/2017/decorative" val="1"/>
              </a:ext>
            </a:extLst>
          </p:cNvPr>
          <p:cNvGrpSpPr/>
          <p:nvPr/>
        </p:nvGrpSpPr>
        <p:grpSpPr>
          <a:xfrm>
            <a:off x="7924800" y="-5535"/>
            <a:ext cx="4267200" cy="5193881"/>
            <a:chOff x="7924800" y="-5535"/>
            <a:chExt cx="4267200" cy="5193881"/>
          </a:xfrm>
        </p:grpSpPr>
        <p:grpSp>
          <p:nvGrpSpPr>
            <p:cNvPr id="4" name="Group 3">
              <a:extLst>
                <a:ext uri="{FF2B5EF4-FFF2-40B4-BE49-F238E27FC236}">
                  <a16:creationId xmlns:a16="http://schemas.microsoft.com/office/drawing/2014/main" id="{5773D147-C08C-4342-9670-C5FE27C4E157}"/>
                </a:ext>
                <a:ext uri="{C183D7F6-B498-43B3-948B-1728B52AA6E4}">
                  <adec:decorative xmlns:adec="http://schemas.microsoft.com/office/drawing/2017/decorative" val="1"/>
                </a:ext>
              </a:extLst>
            </p:cNvPr>
            <p:cNvGrpSpPr/>
            <p:nvPr/>
          </p:nvGrpSpPr>
          <p:grpSpPr>
            <a:xfrm>
              <a:off x="7924800" y="-5535"/>
              <a:ext cx="4267200" cy="5193881"/>
              <a:chOff x="5880100" y="-5535"/>
              <a:chExt cx="6311900" cy="6842899"/>
            </a:xfrm>
          </p:grpSpPr>
          <p:sp>
            <p:nvSpPr>
              <p:cNvPr id="26" name="Freeform: Shape 25">
                <a:extLst>
                  <a:ext uri="{FF2B5EF4-FFF2-40B4-BE49-F238E27FC236}">
                    <a16:creationId xmlns:a16="http://schemas.microsoft.com/office/drawing/2014/main" id="{FA44FD4B-C6EB-47EF-9B23-33E5F76B5984}"/>
                  </a:ext>
                </a:extLst>
              </p:cNvPr>
              <p:cNvSpPr/>
              <p:nvPr/>
            </p:nvSpPr>
            <p:spPr bwMode="auto">
              <a:xfrm rot="10800000" flipH="1">
                <a:off x="6604000" y="1249362"/>
                <a:ext cx="5588000" cy="558800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76397CD2-EAF2-4B93-B290-DFBB44E43B66}"/>
                  </a:ext>
                </a:extLst>
              </p:cNvPr>
              <p:cNvSpPr/>
              <p:nvPr/>
            </p:nvSpPr>
            <p:spPr bwMode="auto">
              <a:xfrm rot="10800000" flipH="1">
                <a:off x="5880100" y="-5535"/>
                <a:ext cx="6311900" cy="6311902"/>
              </a:xfrm>
              <a:custGeom>
                <a:avLst/>
                <a:gdLst>
                  <a:gd name="connsiteX0" fmla="*/ 5556247 w 5556247"/>
                  <a:gd name="connsiteY0" fmla="*/ 0 h 5556248"/>
                  <a:gd name="connsiteX1" fmla="*/ 5556247 w 5556247"/>
                  <a:gd name="connsiteY1" fmla="*/ 5556248 h 5556248"/>
                  <a:gd name="connsiteX2" fmla="*/ 0 w 5556247"/>
                  <a:gd name="connsiteY2" fmla="*/ 5556248 h 5556248"/>
                </a:gdLst>
                <a:ahLst/>
                <a:cxnLst>
                  <a:cxn ang="0">
                    <a:pos x="connsiteX0" y="connsiteY0"/>
                  </a:cxn>
                  <a:cxn ang="0">
                    <a:pos x="connsiteX1" y="connsiteY1"/>
                  </a:cxn>
                  <a:cxn ang="0">
                    <a:pos x="connsiteX2" y="connsiteY2"/>
                  </a:cxn>
                </a:cxnLst>
                <a:rect l="l" t="t" r="r" b="b"/>
                <a:pathLst>
                  <a:path w="5556247" h="5556248">
                    <a:moveTo>
                      <a:pt x="5556247" y="0"/>
                    </a:moveTo>
                    <a:lnTo>
                      <a:pt x="5556247" y="5556248"/>
                    </a:lnTo>
                    <a:lnTo>
                      <a:pt x="0" y="5556248"/>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3" name="people_23">
              <a:extLst>
                <a:ext uri="{FF2B5EF4-FFF2-40B4-BE49-F238E27FC236}">
                  <a16:creationId xmlns:a16="http://schemas.microsoft.com/office/drawing/2014/main" id="{1C3ED64B-FAF7-4126-B6A4-89328B2497D9}"/>
                </a:ext>
                <a:ext uri="{C183D7F6-B498-43B3-948B-1728B52AA6E4}">
                  <adec:decorative xmlns:adec="http://schemas.microsoft.com/office/drawing/2017/decorative" val="1"/>
                </a:ext>
              </a:extLst>
            </p:cNvPr>
            <p:cNvSpPr>
              <a:spLocks noChangeAspect="1" noEditPoints="1"/>
            </p:cNvSpPr>
            <p:nvPr/>
          </p:nvSpPr>
          <p:spPr bwMode="auto">
            <a:xfrm>
              <a:off x="10503951" y="800606"/>
              <a:ext cx="1084547" cy="1073070"/>
            </a:xfrm>
            <a:custGeom>
              <a:avLst/>
              <a:gdLst>
                <a:gd name="T0" fmla="*/ 75 w 275"/>
                <a:gd name="T1" fmla="*/ 34 h 273"/>
                <a:gd name="T2" fmla="*/ 75 w 275"/>
                <a:gd name="T3" fmla="*/ 0 h 273"/>
                <a:gd name="T4" fmla="*/ 275 w 275"/>
                <a:gd name="T5" fmla="*/ 0 h 273"/>
                <a:gd name="T6" fmla="*/ 275 w 275"/>
                <a:gd name="T7" fmla="*/ 125 h 273"/>
                <a:gd name="T8" fmla="*/ 247 w 275"/>
                <a:gd name="T9" fmla="*/ 125 h 273"/>
                <a:gd name="T10" fmla="*/ 203 w 275"/>
                <a:gd name="T11" fmla="*/ 170 h 273"/>
                <a:gd name="T12" fmla="*/ 203 w 275"/>
                <a:gd name="T13" fmla="*/ 127 h 273"/>
                <a:gd name="T14" fmla="*/ 181 w 275"/>
                <a:gd name="T15" fmla="*/ 127 h 273"/>
                <a:gd name="T16" fmla="*/ 92 w 275"/>
                <a:gd name="T17" fmla="*/ 71 h 273"/>
                <a:gd name="T18" fmla="*/ 38 w 275"/>
                <a:gd name="T19" fmla="*/ 126 h 273"/>
                <a:gd name="T20" fmla="*/ 92 w 275"/>
                <a:gd name="T21" fmla="*/ 181 h 273"/>
                <a:gd name="T22" fmla="*/ 147 w 275"/>
                <a:gd name="T23" fmla="*/ 126 h 273"/>
                <a:gd name="T24" fmla="*/ 92 w 275"/>
                <a:gd name="T25" fmla="*/ 71 h 273"/>
                <a:gd name="T26" fmla="*/ 185 w 275"/>
                <a:gd name="T27" fmla="*/ 273 h 273"/>
                <a:gd name="T28" fmla="*/ 92 w 275"/>
                <a:gd name="T29" fmla="*/ 181 h 273"/>
                <a:gd name="T30" fmla="*/ 0 w 275"/>
                <a:gd name="T31"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5" h="273">
                  <a:moveTo>
                    <a:pt x="75" y="34"/>
                  </a:moveTo>
                  <a:cubicBezTo>
                    <a:pt x="75" y="0"/>
                    <a:pt x="75" y="0"/>
                    <a:pt x="75" y="0"/>
                  </a:cubicBezTo>
                  <a:cubicBezTo>
                    <a:pt x="275" y="0"/>
                    <a:pt x="275" y="0"/>
                    <a:pt x="275" y="0"/>
                  </a:cubicBezTo>
                  <a:cubicBezTo>
                    <a:pt x="275" y="125"/>
                    <a:pt x="275" y="125"/>
                    <a:pt x="275" y="125"/>
                  </a:cubicBezTo>
                  <a:cubicBezTo>
                    <a:pt x="247" y="125"/>
                    <a:pt x="247" y="125"/>
                    <a:pt x="247" y="125"/>
                  </a:cubicBezTo>
                  <a:cubicBezTo>
                    <a:pt x="203" y="170"/>
                    <a:pt x="203" y="170"/>
                    <a:pt x="203" y="170"/>
                  </a:cubicBezTo>
                  <a:cubicBezTo>
                    <a:pt x="203" y="127"/>
                    <a:pt x="203" y="127"/>
                    <a:pt x="203" y="127"/>
                  </a:cubicBezTo>
                  <a:cubicBezTo>
                    <a:pt x="181" y="127"/>
                    <a:pt x="181" y="127"/>
                    <a:pt x="181" y="127"/>
                  </a:cubicBezTo>
                  <a:moveTo>
                    <a:pt x="92" y="71"/>
                  </a:moveTo>
                  <a:cubicBezTo>
                    <a:pt x="62" y="71"/>
                    <a:pt x="38" y="96"/>
                    <a:pt x="38" y="126"/>
                  </a:cubicBezTo>
                  <a:cubicBezTo>
                    <a:pt x="38" y="156"/>
                    <a:pt x="62" y="181"/>
                    <a:pt x="92" y="181"/>
                  </a:cubicBezTo>
                  <a:cubicBezTo>
                    <a:pt x="123" y="181"/>
                    <a:pt x="147" y="156"/>
                    <a:pt x="147" y="126"/>
                  </a:cubicBezTo>
                  <a:cubicBezTo>
                    <a:pt x="147" y="96"/>
                    <a:pt x="123" y="71"/>
                    <a:pt x="92" y="71"/>
                  </a:cubicBezTo>
                  <a:close/>
                  <a:moveTo>
                    <a:pt x="185" y="273"/>
                  </a:moveTo>
                  <a:cubicBezTo>
                    <a:pt x="185" y="222"/>
                    <a:pt x="144" y="181"/>
                    <a:pt x="92" y="181"/>
                  </a:cubicBezTo>
                  <a:cubicBezTo>
                    <a:pt x="41" y="181"/>
                    <a:pt x="0" y="222"/>
                    <a:pt x="0" y="27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66E3394-D06C-4D2C-9041-7A451384A6DD}"/>
              </a:ext>
              <a:ext uri="{C183D7F6-B498-43B3-948B-1728B52AA6E4}">
                <adec:decorative xmlns:adec="http://schemas.microsoft.com/office/drawing/2017/decorative" val="1"/>
              </a:ext>
            </a:extLst>
          </p:cNvPr>
          <p:cNvGrpSpPr/>
          <p:nvPr/>
        </p:nvGrpSpPr>
        <p:grpSpPr>
          <a:xfrm>
            <a:off x="1361510" y="3386239"/>
            <a:ext cx="7457206" cy="1564847"/>
            <a:chOff x="1361510" y="3386239"/>
            <a:chExt cx="7457206" cy="1564847"/>
          </a:xfrm>
        </p:grpSpPr>
        <p:cxnSp>
          <p:nvCxnSpPr>
            <p:cNvPr id="45" name="Straight Connector 44">
              <a:extLst>
                <a:ext uri="{FF2B5EF4-FFF2-40B4-BE49-F238E27FC236}">
                  <a16:creationId xmlns:a16="http://schemas.microsoft.com/office/drawing/2014/main" id="{F4665DA2-27DA-40A2-86B9-561B9A9E2743}"/>
                </a:ext>
                <a:ext uri="{C183D7F6-B498-43B3-948B-1728B52AA6E4}">
                  <adec:decorative xmlns:adec="http://schemas.microsoft.com/office/drawing/2017/decorative" val="1"/>
                </a:ext>
              </a:extLst>
            </p:cNvPr>
            <p:cNvCxnSpPr>
              <a:cxnSpLocks/>
            </p:cNvCxnSpPr>
            <p:nvPr/>
          </p:nvCxnSpPr>
          <p:spPr>
            <a:xfrm flipV="1">
              <a:off x="1361510" y="3386239"/>
              <a:ext cx="5622004" cy="221"/>
            </a:xfrm>
            <a:prstGeom prst="line">
              <a:avLst/>
            </a:prstGeom>
            <a:ln w="6350">
              <a:solidFill>
                <a:schemeClr val="bg1">
                  <a:lumMod val="75000"/>
                </a:schemeClr>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611910-D8EC-4496-93E4-F1CCC1B48C49}"/>
                </a:ext>
                <a:ext uri="{C183D7F6-B498-43B3-948B-1728B52AA6E4}">
                  <adec:decorative xmlns:adec="http://schemas.microsoft.com/office/drawing/2017/decorative" val="1"/>
                </a:ext>
              </a:extLst>
            </p:cNvPr>
            <p:cNvCxnSpPr>
              <a:cxnSpLocks/>
            </p:cNvCxnSpPr>
            <p:nvPr/>
          </p:nvCxnSpPr>
          <p:spPr>
            <a:xfrm flipV="1">
              <a:off x="1361510" y="4951085"/>
              <a:ext cx="7457206" cy="1"/>
            </a:xfrm>
            <a:prstGeom prst="line">
              <a:avLst/>
            </a:prstGeom>
            <a:ln w="6350">
              <a:solidFill>
                <a:schemeClr val="bg1">
                  <a:lumMod val="75000"/>
                </a:schemeClr>
              </a:solidFill>
              <a:prstDash val="dash"/>
              <a:headEnd type="none"/>
              <a:tailEnd type="diamo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25689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6EDABEF6-CF12-4B90-AB67-8D72A05B0236}"/>
              </a:ext>
              <a:ext uri="{C183D7F6-B498-43B3-948B-1728B52AA6E4}">
                <adec:decorative xmlns:adec="http://schemas.microsoft.com/office/drawing/2017/decorative" val="1"/>
              </a:ext>
            </a:extLst>
          </p:cNvPr>
          <p:cNvSpPr/>
          <p:nvPr/>
        </p:nvSpPr>
        <p:spPr bwMode="auto">
          <a:xfrm rot="5400000" flipH="1">
            <a:off x="-448933" y="-56156"/>
            <a:ext cx="1532762" cy="742472"/>
          </a:xfrm>
          <a:custGeom>
            <a:avLst/>
            <a:gdLst>
              <a:gd name="connsiteX0" fmla="*/ 3514959 w 3514959"/>
              <a:gd name="connsiteY0" fmla="*/ 1702650 h 1702650"/>
              <a:gd name="connsiteX1" fmla="*/ 1702649 w 3514959"/>
              <a:gd name="connsiteY1" fmla="*/ 0 h 1702650"/>
              <a:gd name="connsiteX2" fmla="*/ 0 w 3514959"/>
              <a:gd name="connsiteY2" fmla="*/ 1702650 h 1702650"/>
            </a:gdLst>
            <a:ahLst/>
            <a:cxnLst>
              <a:cxn ang="0">
                <a:pos x="connsiteX0" y="connsiteY0"/>
              </a:cxn>
              <a:cxn ang="0">
                <a:pos x="connsiteX1" y="connsiteY1"/>
              </a:cxn>
              <a:cxn ang="0">
                <a:pos x="connsiteX2" y="connsiteY2"/>
              </a:cxn>
            </a:cxnLst>
            <a:rect l="l" t="t" r="r" b="b"/>
            <a:pathLst>
              <a:path w="3514959" h="1702650">
                <a:moveTo>
                  <a:pt x="3514959" y="1702650"/>
                </a:moveTo>
                <a:lnTo>
                  <a:pt x="1702649" y="0"/>
                </a:lnTo>
                <a:lnTo>
                  <a:pt x="0" y="1702650"/>
                </a:lnTo>
                <a:close/>
              </a:path>
            </a:pathLst>
          </a:custGeom>
          <a:solidFill>
            <a:srgbClr val="EBEBE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44F767B7-C585-4E1E-82F9-6143C2175B35}"/>
              </a:ext>
            </a:extLst>
          </p:cNvPr>
          <p:cNvSpPr>
            <a:spLocks noGrp="1"/>
          </p:cNvSpPr>
          <p:nvPr>
            <p:ph type="title"/>
          </p:nvPr>
        </p:nvSpPr>
        <p:spPr>
          <a:xfrm>
            <a:off x="455995" y="683928"/>
            <a:ext cx="11306469" cy="492443"/>
          </a:xfrm>
        </p:spPr>
        <p:txBody>
          <a:bodyPr/>
          <a:lstStyle/>
          <a:p>
            <a:r>
              <a:rPr lang="en-IN" dirty="0"/>
              <a:t>Designing a topic</a:t>
            </a:r>
          </a:p>
        </p:txBody>
      </p:sp>
      <p:grpSp>
        <p:nvGrpSpPr>
          <p:cNvPr id="44" name="Group 43">
            <a:extLst>
              <a:ext uri="{FF2B5EF4-FFF2-40B4-BE49-F238E27FC236}">
                <a16:creationId xmlns:a16="http://schemas.microsoft.com/office/drawing/2014/main" id="{1BDAB82D-2323-4BDA-8BF3-47C516823E6A}"/>
              </a:ext>
              <a:ext uri="{C183D7F6-B498-43B3-948B-1728B52AA6E4}">
                <adec:decorative xmlns:adec="http://schemas.microsoft.com/office/drawing/2017/decorative" val="1"/>
              </a:ext>
            </a:extLst>
          </p:cNvPr>
          <p:cNvGrpSpPr/>
          <p:nvPr/>
        </p:nvGrpSpPr>
        <p:grpSpPr>
          <a:xfrm>
            <a:off x="455994" y="1854200"/>
            <a:ext cx="11286515" cy="657126"/>
            <a:chOff x="465137" y="1720850"/>
            <a:chExt cx="11544301" cy="682625"/>
          </a:xfrm>
          <a:solidFill>
            <a:schemeClr val="tx2"/>
          </a:solidFill>
        </p:grpSpPr>
        <p:sp>
          <p:nvSpPr>
            <p:cNvPr id="45" name="Arrow: Pentagon 44">
              <a:extLst>
                <a:ext uri="{FF2B5EF4-FFF2-40B4-BE49-F238E27FC236}">
                  <a16:creationId xmlns:a16="http://schemas.microsoft.com/office/drawing/2014/main" id="{9595C5A3-C5BB-4C2E-B058-E1DC45F3697D}"/>
                </a:ext>
              </a:extLst>
            </p:cNvPr>
            <p:cNvSpPr/>
            <p:nvPr/>
          </p:nvSpPr>
          <p:spPr bwMode="auto">
            <a:xfrm>
              <a:off x="465137" y="1720850"/>
              <a:ext cx="2392555" cy="682625"/>
            </a:xfrm>
            <a:prstGeom prst="homePlate">
              <a:avLst>
                <a:gd name="adj" fmla="val 26454"/>
              </a:avLst>
            </a:prstGeom>
            <a:solidFill>
              <a:schemeClr val="tx2">
                <a:lumMod val="20000"/>
                <a:lumOff val="80000"/>
                <a:alpha val="93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Identify the topic</a:t>
              </a:r>
            </a:p>
          </p:txBody>
        </p:sp>
        <p:sp>
          <p:nvSpPr>
            <p:cNvPr id="46" name="Arrow: Chevron 45">
              <a:extLst>
                <a:ext uri="{FF2B5EF4-FFF2-40B4-BE49-F238E27FC236}">
                  <a16:creationId xmlns:a16="http://schemas.microsoft.com/office/drawing/2014/main" id="{D033C73A-583B-41A9-976E-3D332028A494}"/>
                </a:ext>
              </a:extLst>
            </p:cNvPr>
            <p:cNvSpPr/>
            <p:nvPr/>
          </p:nvSpPr>
          <p:spPr bwMode="auto">
            <a:xfrm>
              <a:off x="2753074" y="1720850"/>
              <a:ext cx="2392555" cy="682625"/>
            </a:xfrm>
            <a:prstGeom prst="chevron">
              <a:avLst>
                <a:gd name="adj" fmla="val 26500"/>
              </a:avLst>
            </a:pr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List all scenarios</a:t>
              </a:r>
            </a:p>
          </p:txBody>
        </p:sp>
        <p:sp>
          <p:nvSpPr>
            <p:cNvPr id="47" name="Arrow: Chevron 46">
              <a:extLst>
                <a:ext uri="{FF2B5EF4-FFF2-40B4-BE49-F238E27FC236}">
                  <a16:creationId xmlns:a16="http://schemas.microsoft.com/office/drawing/2014/main" id="{7A2E120E-0A68-4856-A433-377C4AF14438}"/>
                </a:ext>
              </a:extLst>
            </p:cNvPr>
            <p:cNvSpPr/>
            <p:nvPr/>
          </p:nvSpPr>
          <p:spPr bwMode="auto">
            <a:xfrm>
              <a:off x="5041011" y="1720850"/>
              <a:ext cx="2392555" cy="682625"/>
            </a:xfrm>
            <a:prstGeom prst="chevron">
              <a:avLst>
                <a:gd name="adj" fmla="val 26500"/>
              </a:avLst>
            </a:prstGeom>
            <a:solidFill>
              <a:schemeClr val="tx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Semibold"/>
                  <a:ea typeface="+mn-ea"/>
                  <a:cs typeface="+mn-cs"/>
                </a:rPr>
                <a:t>Design a high-level</a:t>
              </a:r>
              <a:br>
                <a:rPr kumimoji="0" lang="en-US" sz="1400" b="0" i="0" u="none" strike="noStrike" kern="1200" cap="none" spc="0" normalizeH="0" baseline="0" noProof="0">
                  <a:ln>
                    <a:noFill/>
                  </a:ln>
                  <a:solidFill>
                    <a:srgbClr val="3C3C41"/>
                  </a:solidFill>
                  <a:effectLst/>
                  <a:uLnTx/>
                  <a:uFillTx/>
                  <a:latin typeface="Segoe UI Semibold"/>
                  <a:ea typeface="+mn-ea"/>
                  <a:cs typeface="+mn-cs"/>
                </a:rPr>
              </a:br>
              <a:r>
                <a:rPr kumimoji="0" lang="en-US" sz="1400" b="0" i="0" u="none" strike="noStrike" kern="1200" cap="none" spc="0" normalizeH="0" baseline="0" noProof="0">
                  <a:ln>
                    <a:noFill/>
                  </a:ln>
                  <a:solidFill>
                    <a:srgbClr val="3C3C41"/>
                  </a:solidFill>
                  <a:effectLst/>
                  <a:uLnTx/>
                  <a:uFillTx/>
                  <a:latin typeface="Segoe UI Semibold"/>
                  <a:ea typeface="+mn-ea"/>
                  <a:cs typeface="+mn-cs"/>
                </a:rPr>
                <a:t>conversation tree</a:t>
              </a:r>
            </a:p>
          </p:txBody>
        </p:sp>
        <p:sp>
          <p:nvSpPr>
            <p:cNvPr id="48" name="Arrow: Chevron 47">
              <a:extLst>
                <a:ext uri="{FF2B5EF4-FFF2-40B4-BE49-F238E27FC236}">
                  <a16:creationId xmlns:a16="http://schemas.microsoft.com/office/drawing/2014/main" id="{7C75A8B8-2143-4534-B5B4-9752C18C54AF}"/>
                </a:ext>
              </a:extLst>
            </p:cNvPr>
            <p:cNvSpPr/>
            <p:nvPr/>
          </p:nvSpPr>
          <p:spPr bwMode="auto">
            <a:xfrm>
              <a:off x="7328948" y="1720850"/>
              <a:ext cx="2392555" cy="682625"/>
            </a:xfrm>
            <a:prstGeom prst="chevron">
              <a:avLst>
                <a:gd name="adj" fmla="val 26500"/>
              </a:avLst>
            </a:prstGeom>
            <a:solidFill>
              <a:schemeClr val="tx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Design solutions</a:t>
              </a:r>
            </a:p>
          </p:txBody>
        </p:sp>
        <p:sp>
          <p:nvSpPr>
            <p:cNvPr id="49" name="Arrow: Chevron 48">
              <a:extLst>
                <a:ext uri="{FF2B5EF4-FFF2-40B4-BE49-F238E27FC236}">
                  <a16:creationId xmlns:a16="http://schemas.microsoft.com/office/drawing/2014/main" id="{CEAFC778-CE0A-49E3-A903-F25ADFCBCBE9}"/>
                </a:ext>
              </a:extLst>
            </p:cNvPr>
            <p:cNvSpPr/>
            <p:nvPr/>
          </p:nvSpPr>
          <p:spPr bwMode="auto">
            <a:xfrm>
              <a:off x="9616883" y="1720850"/>
              <a:ext cx="2392555" cy="682625"/>
            </a:xfrm>
            <a:prstGeom prst="chevron">
              <a:avLst>
                <a:gd name="adj" fmla="val 26500"/>
              </a:avLst>
            </a:prstGeom>
            <a:solidFill>
              <a:schemeClr val="tx2">
                <a:lumMod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none" lIns="89642" tIns="44821" rIns="89642" bIns="44821"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Validate and iterate </a:t>
              </a:r>
              <a:br>
                <a:rPr kumimoji="0" lang="en-US" sz="1400" b="0" i="0" u="none" strike="noStrike" kern="1200" cap="none" spc="0" normalizeH="0" baseline="0" noProof="0">
                  <a:ln>
                    <a:noFill/>
                  </a:ln>
                  <a:solidFill>
                    <a:srgbClr val="FFFFFF"/>
                  </a:solidFill>
                  <a:effectLst/>
                  <a:uLnTx/>
                  <a:uFillTx/>
                  <a:latin typeface="Segoe UI Semibold"/>
                  <a:ea typeface="+mn-ea"/>
                  <a:cs typeface="+mn-cs"/>
                </a:rPr>
              </a:br>
              <a:r>
                <a:rPr kumimoji="0" lang="en-US" sz="1400" b="0" i="0" u="none" strike="noStrike" kern="1200" cap="none" spc="0" normalizeH="0" baseline="0" noProof="0">
                  <a:ln>
                    <a:noFill/>
                  </a:ln>
                  <a:solidFill>
                    <a:srgbClr val="FFFFFF"/>
                  </a:solidFill>
                  <a:effectLst/>
                  <a:uLnTx/>
                  <a:uFillTx/>
                  <a:latin typeface="Segoe UI Semibold"/>
                  <a:ea typeface="+mn-ea"/>
                  <a:cs typeface="+mn-cs"/>
                </a:rPr>
                <a:t>on the design</a:t>
              </a:r>
            </a:p>
          </p:txBody>
        </p:sp>
      </p:grpSp>
      <p:sp>
        <p:nvSpPr>
          <p:cNvPr id="39" name="TextBox 38">
            <a:extLst>
              <a:ext uri="{FF2B5EF4-FFF2-40B4-BE49-F238E27FC236}">
                <a16:creationId xmlns:a16="http://schemas.microsoft.com/office/drawing/2014/main" id="{A942FFD9-9F71-4EAB-9AB7-247686BE5BE5}"/>
              </a:ext>
            </a:extLst>
          </p:cNvPr>
          <p:cNvSpPr txBox="1"/>
          <p:nvPr/>
        </p:nvSpPr>
        <p:spPr>
          <a:xfrm>
            <a:off x="455994" y="2638811"/>
            <a:ext cx="2088851" cy="2677656"/>
          </a:xfrm>
          <a:prstGeom prst="rect">
            <a:avLst/>
          </a:prstGeom>
          <a:noFill/>
        </p:spPr>
        <p:txBody>
          <a:bodyPr wrap="square" lIns="0" tIns="0" rIns="0" bIns="0" rtlCol="0" anchor="t">
            <a:spAutoFit/>
          </a:bodyPr>
          <a:lstStyle/>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Choose a topic your bot audience will ask about</a:t>
            </a:r>
          </a:p>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Focus on high-impact topics first</a:t>
            </a:r>
          </a:p>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Segoe UI"/>
              </a:rPr>
              <a:t>Put your customer empathy hat on … topic design requires understanding both sides of the conversation </a:t>
            </a:r>
          </a:p>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3C3C41"/>
              </a:solidFill>
              <a:effectLst/>
              <a:uLnTx/>
              <a:uFillTx/>
              <a:latin typeface="Segoe UI"/>
              <a:ea typeface="+mn-ea"/>
              <a:cs typeface="Segoe UI"/>
            </a:endParaRPr>
          </a:p>
        </p:txBody>
      </p:sp>
      <p:cxnSp>
        <p:nvCxnSpPr>
          <p:cNvPr id="51" name="Straight Connector 50">
            <a:extLst>
              <a:ext uri="{FF2B5EF4-FFF2-40B4-BE49-F238E27FC236}">
                <a16:creationId xmlns:a16="http://schemas.microsoft.com/office/drawing/2014/main" id="{05849BBD-FCD1-40C9-A439-EAE850A631EE}"/>
              </a:ext>
              <a:ext uri="{C183D7F6-B498-43B3-948B-1728B52AA6E4}">
                <adec:decorative xmlns:adec="http://schemas.microsoft.com/office/drawing/2017/decorative" val="1"/>
              </a:ext>
            </a:extLst>
          </p:cNvPr>
          <p:cNvCxnSpPr/>
          <p:nvPr/>
        </p:nvCxnSpPr>
        <p:spPr>
          <a:xfrm>
            <a:off x="2662045"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C9E42D5-FA24-4350-9A13-4BA28670F856}"/>
              </a:ext>
            </a:extLst>
          </p:cNvPr>
          <p:cNvSpPr txBox="1"/>
          <p:nvPr/>
        </p:nvSpPr>
        <p:spPr>
          <a:xfrm>
            <a:off x="2734048" y="2638811"/>
            <a:ext cx="2101322" cy="1395254"/>
          </a:xfrm>
          <a:prstGeom prst="rect">
            <a:avLst/>
          </a:prstGeom>
          <a:noFill/>
        </p:spPr>
        <p:txBody>
          <a:bodyPr wrap="square" lIns="0" tIns="0" rIns="0" bIns="0" rtlCol="0" anchor="t">
            <a:spAutoFit/>
          </a:bodyPr>
          <a:lstStyle/>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List all possible scenarios </a:t>
            </a:r>
          </a:p>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Think about informational needs, task completion, and troubleshooting</a:t>
            </a:r>
            <a:endParaRPr kumimoji="0" lang="en-US" sz="1400" b="0" i="0" u="none" strike="noStrike" kern="1200" cap="none" spc="0" normalizeH="0" baseline="0" noProof="0" dirty="0">
              <a:ln>
                <a:noFill/>
              </a:ln>
              <a:solidFill>
                <a:srgbClr val="3C3C41"/>
              </a:solidFill>
              <a:effectLst/>
              <a:uLnTx/>
              <a:uFillTx/>
              <a:latin typeface="Segoe UI"/>
              <a:ea typeface="+mn-ea"/>
              <a:cs typeface="Segoe UI"/>
            </a:endParaRPr>
          </a:p>
        </p:txBody>
      </p:sp>
      <p:cxnSp>
        <p:nvCxnSpPr>
          <p:cNvPr id="50" name="Straight Connector 49">
            <a:extLst>
              <a:ext uri="{FF2B5EF4-FFF2-40B4-BE49-F238E27FC236}">
                <a16:creationId xmlns:a16="http://schemas.microsoft.com/office/drawing/2014/main" id="{8862904C-2557-473A-8F5F-B306544C7F86}"/>
              </a:ext>
              <a:ext uri="{C183D7F6-B498-43B3-948B-1728B52AA6E4}">
                <adec:decorative xmlns:adec="http://schemas.microsoft.com/office/drawing/2017/decorative" val="1"/>
              </a:ext>
            </a:extLst>
          </p:cNvPr>
          <p:cNvCxnSpPr/>
          <p:nvPr/>
        </p:nvCxnSpPr>
        <p:spPr>
          <a:xfrm>
            <a:off x="4891093"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2DC2488-3EC8-4AD0-A39D-2EC86DF1D4E5}"/>
              </a:ext>
            </a:extLst>
          </p:cNvPr>
          <p:cNvSpPr txBox="1"/>
          <p:nvPr/>
        </p:nvSpPr>
        <p:spPr>
          <a:xfrm>
            <a:off x="4974978" y="2638812"/>
            <a:ext cx="1956363" cy="3436838"/>
          </a:xfrm>
          <a:prstGeom prst="rect">
            <a:avLst/>
          </a:prstGeom>
          <a:noFill/>
        </p:spPr>
        <p:txBody>
          <a:bodyPr wrap="square" lIns="0" tIns="0" rIns="0" bIns="0" rtlCol="0">
            <a:spAutoFit/>
          </a:bodyPr>
          <a:lstStyle/>
          <a:p>
            <a:pPr marL="174297" marR="0" lvl="0" indent="-174297"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Use your favorite tool to draw the conversation tree</a:t>
            </a:r>
          </a:p>
          <a:p>
            <a:pPr marL="174297" marR="0" lvl="0" indent="-174297"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What is the fewest number of questions you can ask to understand the situation enough to provide the right solution?</a:t>
            </a:r>
          </a:p>
          <a:p>
            <a:pPr marL="174297" marR="0" lvl="0" indent="-174297"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Integrate with Power Automate to personalize and</a:t>
            </a:r>
            <a:br>
              <a:rPr kumimoji="0" lang="en-US" sz="1400" b="0" i="0" u="none" strike="noStrike" kern="1200" cap="none" spc="0" normalizeH="0" baseline="0" noProof="0">
                <a:ln>
                  <a:noFill/>
                </a:ln>
                <a:solidFill>
                  <a:srgbClr val="3C3C41"/>
                </a:solidFill>
                <a:effectLst/>
                <a:uLnTx/>
                <a:uFillTx/>
                <a:latin typeface="Segoe UI"/>
                <a:ea typeface="+mn-ea"/>
                <a:cs typeface="+mn-cs"/>
              </a:rPr>
            </a:br>
            <a:r>
              <a:rPr kumimoji="0" lang="en-US" sz="1400" b="0" i="0" u="none" strike="noStrike" kern="1200" cap="none" spc="0" normalizeH="0" baseline="0" noProof="0">
                <a:ln>
                  <a:noFill/>
                </a:ln>
                <a:solidFill>
                  <a:srgbClr val="3C3C41"/>
                </a:solidFill>
                <a:effectLst/>
                <a:uLnTx/>
                <a:uFillTx/>
                <a:latin typeface="Segoe UI"/>
                <a:ea typeface="+mn-ea"/>
                <a:cs typeface="+mn-cs"/>
              </a:rPr>
              <a:t>speed issue identification</a:t>
            </a:r>
            <a:endParaRPr kumimoji="0" lang="en-US" sz="1400" b="0" i="0" u="none" strike="noStrike" kern="1200" cap="none" spc="0" normalizeH="0" baseline="0" noProof="0">
              <a:ln>
                <a:noFill/>
              </a:ln>
              <a:solidFill>
                <a:srgbClr val="3C3C41"/>
              </a:solidFill>
              <a:effectLst/>
              <a:uLnTx/>
              <a:uFillTx/>
              <a:latin typeface="Segoe UI"/>
              <a:ea typeface="+mn-ea"/>
              <a:cs typeface="Segoe UI"/>
            </a:endParaRPr>
          </a:p>
        </p:txBody>
      </p:sp>
      <p:cxnSp>
        <p:nvCxnSpPr>
          <p:cNvPr id="52" name="Straight Connector 51">
            <a:extLst>
              <a:ext uri="{FF2B5EF4-FFF2-40B4-BE49-F238E27FC236}">
                <a16:creationId xmlns:a16="http://schemas.microsoft.com/office/drawing/2014/main" id="{B5773811-E41C-4721-AFF6-91EFF35B8B1A}"/>
              </a:ext>
              <a:ext uri="{C183D7F6-B498-43B3-948B-1728B52AA6E4}">
                <adec:decorative xmlns:adec="http://schemas.microsoft.com/office/drawing/2017/decorative" val="1"/>
              </a:ext>
            </a:extLst>
          </p:cNvPr>
          <p:cNvCxnSpPr/>
          <p:nvPr/>
        </p:nvCxnSpPr>
        <p:spPr>
          <a:xfrm>
            <a:off x="7119087"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C1BDDE3F-3C34-468E-9F32-7DB8D4F9F8BA}"/>
              </a:ext>
            </a:extLst>
          </p:cNvPr>
          <p:cNvSpPr txBox="1"/>
          <p:nvPr/>
        </p:nvSpPr>
        <p:spPr>
          <a:xfrm>
            <a:off x="7199162" y="2638811"/>
            <a:ext cx="2122606" cy="1610697"/>
          </a:xfrm>
          <a:prstGeom prst="rect">
            <a:avLst/>
          </a:prstGeom>
          <a:noFill/>
        </p:spPr>
        <p:txBody>
          <a:bodyPr wrap="square" lIns="0" tIns="0" rIns="0" bIns="0" rtlCol="0" anchor="t">
            <a:spAutoFit/>
          </a:bodyPr>
          <a:lstStyle/>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Make answers clear and concise so users can scan </a:t>
            </a:r>
            <a:br>
              <a:rPr kumimoji="0" lang="en-US" sz="1400" b="0" i="0" u="none" strike="noStrike" kern="1200" cap="none" spc="0" normalizeH="0" baseline="0" noProof="0">
                <a:ln>
                  <a:noFill/>
                </a:ln>
                <a:solidFill>
                  <a:srgbClr val="3C3C41"/>
                </a:solidFill>
                <a:effectLst/>
                <a:uLnTx/>
                <a:uFillTx/>
                <a:latin typeface="Segoe UI"/>
                <a:ea typeface="+mn-ea"/>
                <a:cs typeface="+mn-cs"/>
              </a:rPr>
            </a:br>
            <a:r>
              <a:rPr kumimoji="0" lang="en-US" sz="1400" b="0" i="0" u="none" strike="noStrike" kern="1200" cap="none" spc="0" normalizeH="0" baseline="0" noProof="0">
                <a:ln>
                  <a:noFill/>
                </a:ln>
                <a:solidFill>
                  <a:srgbClr val="3C3C41"/>
                </a:solidFill>
                <a:effectLst/>
                <a:uLnTx/>
                <a:uFillTx/>
                <a:latin typeface="Segoe UI"/>
                <a:ea typeface="+mn-ea"/>
                <a:cs typeface="+mn-cs"/>
              </a:rPr>
              <a:t>information quickly</a:t>
            </a:r>
          </a:p>
          <a:p>
            <a:pPr marL="173990" marR="0" lvl="0" indent="-173990"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3C3C41"/>
                </a:solidFill>
                <a:effectLst/>
                <a:uLnTx/>
                <a:uFillTx/>
                <a:latin typeface="Segoe UI"/>
                <a:ea typeface="+mn-ea"/>
                <a:cs typeface="+mn-cs"/>
              </a:rPr>
              <a:t>Integrate with Power Automate to take action on the user’s behalf</a:t>
            </a:r>
            <a:endParaRPr kumimoji="0" lang="en-US" sz="1400" b="0" i="0" u="none" strike="noStrike" kern="1200" cap="none" spc="0" normalizeH="0" baseline="0" noProof="0">
              <a:ln>
                <a:noFill/>
              </a:ln>
              <a:solidFill>
                <a:srgbClr val="3C3C41"/>
              </a:solidFill>
              <a:effectLst/>
              <a:uLnTx/>
              <a:uFillTx/>
              <a:latin typeface="Segoe UI"/>
              <a:ea typeface="+mn-ea"/>
              <a:cs typeface="Segoe UI"/>
            </a:endParaRPr>
          </a:p>
        </p:txBody>
      </p:sp>
      <p:cxnSp>
        <p:nvCxnSpPr>
          <p:cNvPr id="53" name="Straight Connector 52">
            <a:extLst>
              <a:ext uri="{FF2B5EF4-FFF2-40B4-BE49-F238E27FC236}">
                <a16:creationId xmlns:a16="http://schemas.microsoft.com/office/drawing/2014/main" id="{BB29E768-D3F4-47D4-B31F-ECC7DB02DE07}"/>
              </a:ext>
              <a:ext uri="{C183D7F6-B498-43B3-948B-1728B52AA6E4}">
                <adec:decorative xmlns:adec="http://schemas.microsoft.com/office/drawing/2017/decorative" val="1"/>
              </a:ext>
            </a:extLst>
          </p:cNvPr>
          <p:cNvCxnSpPr/>
          <p:nvPr/>
        </p:nvCxnSpPr>
        <p:spPr>
          <a:xfrm>
            <a:off x="9366795" y="2511326"/>
            <a:ext cx="0" cy="3289572"/>
          </a:xfrm>
          <a:prstGeom prst="line">
            <a:avLst/>
          </a:prstGeom>
          <a:ln w="6350">
            <a:solidFill>
              <a:schemeClr val="bg1">
                <a:lumMod val="75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BBB7039C-23FF-4330-8F98-9DA25BB74FF8}"/>
              </a:ext>
            </a:extLst>
          </p:cNvPr>
          <p:cNvSpPr txBox="1"/>
          <p:nvPr/>
        </p:nvSpPr>
        <p:spPr>
          <a:xfrm>
            <a:off x="9467282" y="2638811"/>
            <a:ext cx="2050362" cy="1179810"/>
          </a:xfrm>
          <a:prstGeom prst="rect">
            <a:avLst/>
          </a:prstGeom>
          <a:noFill/>
        </p:spPr>
        <p:txBody>
          <a:bodyPr wrap="square" lIns="0" tIns="0" rIns="0" bIns="0" rtlCol="0">
            <a:spAutoFit/>
          </a:bodyPr>
          <a:lstStyle/>
          <a:p>
            <a:pPr marL="174297" marR="0" lvl="0" indent="-174297"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Read the dialog out loud before publishing</a:t>
            </a:r>
          </a:p>
          <a:p>
            <a:pPr marL="174297" marR="0" lvl="0" indent="-174297" algn="l" defTabSz="914367" rtl="0" eaLnBrk="1" fontAlgn="auto" latinLnBrk="0" hangingPunct="1">
              <a:lnSpc>
                <a:spcPct val="100000"/>
              </a:lnSpc>
              <a:spcBef>
                <a:spcPts val="784"/>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3C3C41"/>
                </a:solidFill>
                <a:effectLst/>
                <a:uLnTx/>
                <a:uFillTx/>
                <a:latin typeface="Segoe UI"/>
                <a:ea typeface="+mn-ea"/>
                <a:cs typeface="+mn-cs"/>
              </a:rPr>
              <a:t>Get analytics and read session transcripts for further optimization</a:t>
            </a:r>
          </a:p>
        </p:txBody>
      </p:sp>
      <p:pic>
        <p:nvPicPr>
          <p:cNvPr id="3" name="Picture 2">
            <a:extLst>
              <a:ext uri="{FF2B5EF4-FFF2-40B4-BE49-F238E27FC236}">
                <a16:creationId xmlns:a16="http://schemas.microsoft.com/office/drawing/2014/main" id="{EAC72AA2-6ACC-4768-8F65-E4AE6687502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191384" y="-112819"/>
            <a:ext cx="2578832" cy="987638"/>
          </a:xfrm>
          <a:prstGeom prst="rect">
            <a:avLst/>
          </a:prstGeom>
        </p:spPr>
      </p:pic>
      <p:pic>
        <p:nvPicPr>
          <p:cNvPr id="7" name="Picture 6">
            <a:extLst>
              <a:ext uri="{FF2B5EF4-FFF2-40B4-BE49-F238E27FC236}">
                <a16:creationId xmlns:a16="http://schemas.microsoft.com/office/drawing/2014/main" id="{7CCA275B-A47A-4EC6-A874-BC02E7262E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60227" y="5880994"/>
            <a:ext cx="2865368" cy="1133954"/>
          </a:xfrm>
          <a:prstGeom prst="rect">
            <a:avLst/>
          </a:prstGeom>
        </p:spPr>
      </p:pic>
    </p:spTree>
    <p:extLst>
      <p:ext uri="{BB962C8B-B14F-4D97-AF65-F5344CB8AC3E}">
        <p14:creationId xmlns:p14="http://schemas.microsoft.com/office/powerpoint/2010/main" val="37967438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345B22-5731-42BB-9796-EDC7B280BEC6}"/>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IN" sz="5400" b="0" i="0" u="none" strike="noStrike" kern="1200" cap="none" spc="-49" normalizeH="0" baseline="0" noProof="0">
                <a:ln>
                  <a:noFill/>
                </a:ln>
                <a:solidFill>
                  <a:schemeClr val="tx1"/>
                </a:solidFill>
                <a:effectLst/>
                <a:uLnTx/>
                <a:uFillTx/>
                <a:latin typeface="+mj-lt"/>
                <a:ea typeface="+mn-ea"/>
                <a:cs typeface="+mn-cs"/>
              </a:rPr>
              <a:t>Chatbot conversation styles</a:t>
            </a:r>
          </a:p>
        </p:txBody>
      </p:sp>
    </p:spTree>
    <p:extLst>
      <p:ext uri="{BB962C8B-B14F-4D97-AF65-F5344CB8AC3E}">
        <p14:creationId xmlns:p14="http://schemas.microsoft.com/office/powerpoint/2010/main" val="329425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8976A-228C-4647-AC01-14DE860E716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 y="-88900"/>
            <a:ext cx="9715901" cy="6946900"/>
          </a:xfrm>
          <a:prstGeom prst="rect">
            <a:avLst/>
          </a:prstGeom>
        </p:spPr>
      </p:pic>
      <p:sp>
        <p:nvSpPr>
          <p:cNvPr id="2" name="Title 1">
            <a:extLst>
              <a:ext uri="{FF2B5EF4-FFF2-40B4-BE49-F238E27FC236}">
                <a16:creationId xmlns:a16="http://schemas.microsoft.com/office/drawing/2014/main" id="{296412D3-3AA0-4260-84B6-47EA7E523390}"/>
              </a:ext>
            </a:extLst>
          </p:cNvPr>
          <p:cNvSpPr>
            <a:spLocks noGrp="1"/>
          </p:cNvSpPr>
          <p:nvPr>
            <p:ph type="title"/>
          </p:nvPr>
        </p:nvSpPr>
        <p:spPr>
          <a:xfrm>
            <a:off x="7091343" y="620428"/>
            <a:ext cx="4671122" cy="800219"/>
          </a:xfrm>
        </p:spPr>
        <p:txBody>
          <a:bodyPr/>
          <a:lstStyle/>
          <a:p>
            <a:r>
              <a:rPr lang="en-US" dirty="0"/>
              <a:t>Qualities of a good conversation</a:t>
            </a:r>
            <a:endParaRPr lang="en-IN" dirty="0"/>
          </a:p>
        </p:txBody>
      </p:sp>
      <p:sp>
        <p:nvSpPr>
          <p:cNvPr id="79" name="Text Placeholder 26">
            <a:extLst>
              <a:ext uri="{FF2B5EF4-FFF2-40B4-BE49-F238E27FC236}">
                <a16:creationId xmlns:a16="http://schemas.microsoft.com/office/drawing/2014/main" id="{9B801B24-446E-47E8-84FE-856EF06AD9C2}"/>
              </a:ext>
            </a:extLst>
          </p:cNvPr>
          <p:cNvSpPr txBox="1">
            <a:spLocks/>
          </p:cNvSpPr>
          <p:nvPr/>
        </p:nvSpPr>
        <p:spPr>
          <a:xfrm flipH="1">
            <a:off x="1476533" y="1318326"/>
            <a:ext cx="2453241" cy="312137"/>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ts val="24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a:ln>
                  <a:noFill/>
                </a:ln>
                <a:solidFill>
                  <a:srgbClr val="FFFFFF"/>
                </a:solidFill>
                <a:effectLst/>
                <a:uLnTx/>
                <a:uFillTx/>
                <a:latin typeface="Segoe UI"/>
                <a:ea typeface="+mn-ea"/>
                <a:cs typeface="+mn-cs"/>
              </a:rPr>
              <a:t>Cooperative</a:t>
            </a:r>
          </a:p>
        </p:txBody>
      </p:sp>
      <p:grpSp>
        <p:nvGrpSpPr>
          <p:cNvPr id="5" name="Group 4" descr="Icon of a handshake">
            <a:extLst>
              <a:ext uri="{FF2B5EF4-FFF2-40B4-BE49-F238E27FC236}">
                <a16:creationId xmlns:a16="http://schemas.microsoft.com/office/drawing/2014/main" id="{1A2905AF-5AEC-4797-8A69-C04E236D6D27}"/>
              </a:ext>
            </a:extLst>
          </p:cNvPr>
          <p:cNvGrpSpPr/>
          <p:nvPr/>
        </p:nvGrpSpPr>
        <p:grpSpPr>
          <a:xfrm>
            <a:off x="4149158" y="580250"/>
            <a:ext cx="788250" cy="788249"/>
            <a:chOff x="4149158" y="580250"/>
            <a:chExt cx="788250" cy="788249"/>
          </a:xfrm>
        </p:grpSpPr>
        <p:sp>
          <p:nvSpPr>
            <p:cNvPr id="81" name="Rectangle 80">
              <a:extLst>
                <a:ext uri="{FF2B5EF4-FFF2-40B4-BE49-F238E27FC236}">
                  <a16:creationId xmlns:a16="http://schemas.microsoft.com/office/drawing/2014/main" id="{100AA087-A65F-40F6-92F4-7859F4F0D0DE}"/>
                </a:ext>
                <a:ext uri="{C183D7F6-B498-43B3-948B-1728B52AA6E4}">
                  <adec:decorative xmlns:adec="http://schemas.microsoft.com/office/drawing/2017/decorative" val="1"/>
                </a:ext>
              </a:extLst>
            </p:cNvPr>
            <p:cNvSpPr/>
            <p:nvPr/>
          </p:nvSpPr>
          <p:spPr bwMode="auto">
            <a:xfrm rot="18900000" flipH="1">
              <a:off x="4149158" y="580250"/>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 name="Commitments_EC4D" title="Icon of a handshake">
              <a:extLst>
                <a:ext uri="{FF2B5EF4-FFF2-40B4-BE49-F238E27FC236}">
                  <a16:creationId xmlns:a16="http://schemas.microsoft.com/office/drawing/2014/main" id="{DA63532E-02E7-4A2C-9865-60EDB0B8D8B7}"/>
                </a:ext>
              </a:extLst>
            </p:cNvPr>
            <p:cNvSpPr>
              <a:spLocks noChangeAspect="1" noEditPoints="1"/>
            </p:cNvSpPr>
            <p:nvPr/>
          </p:nvSpPr>
          <p:spPr bwMode="auto">
            <a:xfrm>
              <a:off x="4309301" y="754987"/>
              <a:ext cx="467964" cy="4387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8" name="Straight Connector 7">
            <a:extLst>
              <a:ext uri="{FF2B5EF4-FFF2-40B4-BE49-F238E27FC236}">
                <a16:creationId xmlns:a16="http://schemas.microsoft.com/office/drawing/2014/main" id="{29FF777E-AAF4-4CBA-9D12-F9F89EE88A70}"/>
              </a:ext>
              <a:ext uri="{C183D7F6-B498-43B3-948B-1728B52AA6E4}">
                <adec:decorative xmlns:adec="http://schemas.microsoft.com/office/drawing/2017/decorative" val="1"/>
              </a:ext>
            </a:extLst>
          </p:cNvPr>
          <p:cNvCxnSpPr>
            <a:cxnSpLocks/>
          </p:cNvCxnSpPr>
          <p:nvPr/>
        </p:nvCxnSpPr>
        <p:spPr>
          <a:xfrm flipV="1">
            <a:off x="4154739" y="1776723"/>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 name="Text Placeholder 26">
            <a:extLst>
              <a:ext uri="{FF2B5EF4-FFF2-40B4-BE49-F238E27FC236}">
                <a16:creationId xmlns:a16="http://schemas.microsoft.com/office/drawing/2014/main" id="{900DEE47-9F0D-4D9A-93BF-E4318D422648}"/>
              </a:ext>
            </a:extLst>
          </p:cNvPr>
          <p:cNvSpPr txBox="1">
            <a:spLocks/>
          </p:cNvSpPr>
          <p:nvPr/>
        </p:nvSpPr>
        <p:spPr>
          <a:xfrm flipH="1">
            <a:off x="2353658" y="2136194"/>
            <a:ext cx="2446488" cy="400110"/>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mn-cs"/>
              </a:rPr>
              <a:t>Goal-oriented</a:t>
            </a:r>
          </a:p>
        </p:txBody>
      </p:sp>
      <p:grpSp>
        <p:nvGrpSpPr>
          <p:cNvPr id="7" name="Group 6" descr="Icon of a target with an arrow hitting the bullseye">
            <a:extLst>
              <a:ext uri="{FF2B5EF4-FFF2-40B4-BE49-F238E27FC236}">
                <a16:creationId xmlns:a16="http://schemas.microsoft.com/office/drawing/2014/main" id="{1D630149-CD5F-4D6E-A931-58FA4EAB58A9}"/>
              </a:ext>
            </a:extLst>
          </p:cNvPr>
          <p:cNvGrpSpPr/>
          <p:nvPr/>
        </p:nvGrpSpPr>
        <p:grpSpPr>
          <a:xfrm>
            <a:off x="5083318" y="1487999"/>
            <a:ext cx="788250" cy="788249"/>
            <a:chOff x="5083318" y="1487999"/>
            <a:chExt cx="788250" cy="788249"/>
          </a:xfrm>
        </p:grpSpPr>
        <p:sp>
          <p:nvSpPr>
            <p:cNvPr id="85" name="Rectangle 84">
              <a:extLst>
                <a:ext uri="{FF2B5EF4-FFF2-40B4-BE49-F238E27FC236}">
                  <a16:creationId xmlns:a16="http://schemas.microsoft.com/office/drawing/2014/main" id="{43B9E8C3-F499-4659-BC2C-4E5ABCDF5207}"/>
                </a:ext>
                <a:ext uri="{C183D7F6-B498-43B3-948B-1728B52AA6E4}">
                  <adec:decorative xmlns:adec="http://schemas.microsoft.com/office/drawing/2017/decorative" val="1"/>
                </a:ext>
              </a:extLst>
            </p:cNvPr>
            <p:cNvSpPr/>
            <p:nvPr/>
          </p:nvSpPr>
          <p:spPr bwMode="auto">
            <a:xfrm rot="18900000" flipH="1">
              <a:off x="5083318" y="1487999"/>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target_2" title="Icon of a target with an arrow hitting the bullseye">
              <a:extLst>
                <a:ext uri="{FF2B5EF4-FFF2-40B4-BE49-F238E27FC236}">
                  <a16:creationId xmlns:a16="http://schemas.microsoft.com/office/drawing/2014/main" id="{9DA9EE6B-2EF6-4ECD-A74F-D24DC5C8C807}"/>
                </a:ext>
              </a:extLst>
            </p:cNvPr>
            <p:cNvSpPr>
              <a:spLocks noChangeAspect="1" noEditPoints="1"/>
            </p:cNvSpPr>
            <p:nvPr/>
          </p:nvSpPr>
          <p:spPr bwMode="auto">
            <a:xfrm>
              <a:off x="5278805" y="1684278"/>
              <a:ext cx="397275" cy="395691"/>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2700" cap="flat">
              <a:solidFill>
                <a:schemeClr val="tx2"/>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35" name="Straight Connector 34">
            <a:extLst>
              <a:ext uri="{FF2B5EF4-FFF2-40B4-BE49-F238E27FC236}">
                <a16:creationId xmlns:a16="http://schemas.microsoft.com/office/drawing/2014/main" id="{1453B121-024D-44E7-A6D6-FEB44F6CB75D}"/>
              </a:ext>
              <a:ext uri="{C183D7F6-B498-43B3-948B-1728B52AA6E4}">
                <adec:decorative xmlns:adec="http://schemas.microsoft.com/office/drawing/2017/decorative" val="1"/>
              </a:ext>
            </a:extLst>
          </p:cNvPr>
          <p:cNvCxnSpPr>
            <a:cxnSpLocks/>
          </p:cNvCxnSpPr>
          <p:nvPr/>
        </p:nvCxnSpPr>
        <p:spPr>
          <a:xfrm flipV="1">
            <a:off x="5100660" y="2708476"/>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 Placeholder 26">
            <a:extLst>
              <a:ext uri="{FF2B5EF4-FFF2-40B4-BE49-F238E27FC236}">
                <a16:creationId xmlns:a16="http://schemas.microsoft.com/office/drawing/2014/main" id="{38557B96-B2C6-4642-8406-A41E287BABD9}"/>
              </a:ext>
            </a:extLst>
          </p:cNvPr>
          <p:cNvSpPr txBox="1">
            <a:spLocks/>
          </p:cNvSpPr>
          <p:nvPr/>
        </p:nvSpPr>
        <p:spPr>
          <a:xfrm flipH="1">
            <a:off x="4530441" y="3042035"/>
            <a:ext cx="1155530"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Segoe UI"/>
              </a:rPr>
              <a:t>Fast</a:t>
            </a:r>
          </a:p>
        </p:txBody>
      </p:sp>
      <p:grpSp>
        <p:nvGrpSpPr>
          <p:cNvPr id="9" name="Group 8" descr="Icon of a spedometer showing fast speed">
            <a:extLst>
              <a:ext uri="{FF2B5EF4-FFF2-40B4-BE49-F238E27FC236}">
                <a16:creationId xmlns:a16="http://schemas.microsoft.com/office/drawing/2014/main" id="{ECEEDBA0-15B1-47B6-B404-5A2B4B8A3908}"/>
              </a:ext>
            </a:extLst>
          </p:cNvPr>
          <p:cNvGrpSpPr/>
          <p:nvPr/>
        </p:nvGrpSpPr>
        <p:grpSpPr>
          <a:xfrm>
            <a:off x="6027267" y="2413412"/>
            <a:ext cx="788250" cy="788249"/>
            <a:chOff x="6027267" y="2413412"/>
            <a:chExt cx="788250" cy="788249"/>
          </a:xfrm>
        </p:grpSpPr>
        <p:sp>
          <p:nvSpPr>
            <p:cNvPr id="91" name="Rectangle 90">
              <a:extLst>
                <a:ext uri="{FF2B5EF4-FFF2-40B4-BE49-F238E27FC236}">
                  <a16:creationId xmlns:a16="http://schemas.microsoft.com/office/drawing/2014/main" id="{9EC4AF13-8E30-4DD5-B47F-8EF5371DB484}"/>
                </a:ext>
                <a:ext uri="{C183D7F6-B498-43B3-948B-1728B52AA6E4}">
                  <adec:decorative xmlns:adec="http://schemas.microsoft.com/office/drawing/2017/decorative" val="1"/>
                </a:ext>
              </a:extLst>
            </p:cNvPr>
            <p:cNvSpPr/>
            <p:nvPr/>
          </p:nvSpPr>
          <p:spPr bwMode="auto">
            <a:xfrm rot="18900000" flipH="1">
              <a:off x="6027267" y="2413412"/>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speedometer_2" title="Icon of a spedometer showing fast speed">
              <a:extLst>
                <a:ext uri="{FF2B5EF4-FFF2-40B4-BE49-F238E27FC236}">
                  <a16:creationId xmlns:a16="http://schemas.microsoft.com/office/drawing/2014/main" id="{88CFD888-80FF-4855-A832-6C4D5B1CECCA}"/>
                </a:ext>
              </a:extLst>
            </p:cNvPr>
            <p:cNvSpPr>
              <a:spLocks noChangeAspect="1" noEditPoints="1"/>
            </p:cNvSpPr>
            <p:nvPr/>
          </p:nvSpPr>
          <p:spPr bwMode="auto">
            <a:xfrm>
              <a:off x="6238512" y="2624656"/>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6" name="Straight Connector 35">
            <a:extLst>
              <a:ext uri="{FF2B5EF4-FFF2-40B4-BE49-F238E27FC236}">
                <a16:creationId xmlns:a16="http://schemas.microsoft.com/office/drawing/2014/main" id="{3C51D01E-31DF-4192-B3AC-F5264BAA341E}"/>
              </a:ext>
              <a:ext uri="{C183D7F6-B498-43B3-948B-1728B52AA6E4}">
                <adec:decorative xmlns:adec="http://schemas.microsoft.com/office/drawing/2017/decorative" val="1"/>
              </a:ext>
            </a:extLst>
          </p:cNvPr>
          <p:cNvCxnSpPr>
            <a:cxnSpLocks/>
          </p:cNvCxnSpPr>
          <p:nvPr/>
        </p:nvCxnSpPr>
        <p:spPr>
          <a:xfrm flipV="1">
            <a:off x="6063825" y="3639771"/>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 Placeholder 26">
            <a:extLst>
              <a:ext uri="{FF2B5EF4-FFF2-40B4-BE49-F238E27FC236}">
                <a16:creationId xmlns:a16="http://schemas.microsoft.com/office/drawing/2014/main" id="{9485A60E-FA86-4985-899F-89DE7ECFAB69}"/>
              </a:ext>
            </a:extLst>
          </p:cNvPr>
          <p:cNvSpPr txBox="1">
            <a:spLocks/>
          </p:cNvSpPr>
          <p:nvPr/>
        </p:nvSpPr>
        <p:spPr>
          <a:xfrm flipH="1">
            <a:off x="4595895" y="3947876"/>
            <a:ext cx="2015679"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Segoe UI"/>
              </a:rPr>
              <a:t>Turn-based</a:t>
            </a:r>
          </a:p>
        </p:txBody>
      </p:sp>
      <p:grpSp>
        <p:nvGrpSpPr>
          <p:cNvPr id="10" name="Group 9" descr="Icon of a circle made of a curved arrow pointing counterclockwise">
            <a:extLst>
              <a:ext uri="{FF2B5EF4-FFF2-40B4-BE49-F238E27FC236}">
                <a16:creationId xmlns:a16="http://schemas.microsoft.com/office/drawing/2014/main" id="{AC1AE3C0-D477-4713-984E-DF63722B2673}"/>
              </a:ext>
            </a:extLst>
          </p:cNvPr>
          <p:cNvGrpSpPr/>
          <p:nvPr/>
        </p:nvGrpSpPr>
        <p:grpSpPr>
          <a:xfrm>
            <a:off x="6967176" y="3329993"/>
            <a:ext cx="788250" cy="788249"/>
            <a:chOff x="6967176" y="3329993"/>
            <a:chExt cx="788250" cy="788249"/>
          </a:xfrm>
        </p:grpSpPr>
        <p:sp>
          <p:nvSpPr>
            <p:cNvPr id="93" name="Rectangle 92">
              <a:extLst>
                <a:ext uri="{FF2B5EF4-FFF2-40B4-BE49-F238E27FC236}">
                  <a16:creationId xmlns:a16="http://schemas.microsoft.com/office/drawing/2014/main" id="{B87E6E41-83F2-4B0A-B22E-04BC24156B85}"/>
                </a:ext>
                <a:ext uri="{C183D7F6-B498-43B3-948B-1728B52AA6E4}">
                  <adec:decorative xmlns:adec="http://schemas.microsoft.com/office/drawing/2017/decorative" val="1"/>
                </a:ext>
              </a:extLst>
            </p:cNvPr>
            <p:cNvSpPr/>
            <p:nvPr/>
          </p:nvSpPr>
          <p:spPr bwMode="auto">
            <a:xfrm rot="18900000" flipH="1">
              <a:off x="6967176" y="3329993"/>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arrow_14" title="Icon of a circle made of a curved arrow pointing counterclockwise">
              <a:extLst>
                <a:ext uri="{FF2B5EF4-FFF2-40B4-BE49-F238E27FC236}">
                  <a16:creationId xmlns:a16="http://schemas.microsoft.com/office/drawing/2014/main" id="{7256EE34-E7A5-40B5-B565-5A8D4DD45672}"/>
                </a:ext>
              </a:extLst>
            </p:cNvPr>
            <p:cNvSpPr>
              <a:spLocks noChangeAspect="1" noEditPoints="1"/>
            </p:cNvSpPr>
            <p:nvPr/>
          </p:nvSpPr>
          <p:spPr bwMode="auto">
            <a:xfrm>
              <a:off x="7180171" y="3541237"/>
              <a:ext cx="362260" cy="365760"/>
            </a:xfrm>
            <a:custGeom>
              <a:avLst/>
              <a:gdLst>
                <a:gd name="T0" fmla="*/ 0 w 293"/>
                <a:gd name="T1" fmla="*/ 110 h 298"/>
                <a:gd name="T2" fmla="*/ 144 w 293"/>
                <a:gd name="T3" fmla="*/ 0 h 298"/>
                <a:gd name="T4" fmla="*/ 293 w 293"/>
                <a:gd name="T5" fmla="*/ 149 h 298"/>
                <a:gd name="T6" fmla="*/ 144 w 293"/>
                <a:gd name="T7" fmla="*/ 298 h 298"/>
                <a:gd name="T8" fmla="*/ 0 w 293"/>
                <a:gd name="T9" fmla="*/ 187 h 298"/>
                <a:gd name="T10" fmla="*/ 0 w 293"/>
                <a:gd name="T11" fmla="*/ 36 h 298"/>
                <a:gd name="T12" fmla="*/ 0 w 293"/>
                <a:gd name="T13" fmla="*/ 109 h 298"/>
                <a:gd name="T14" fmla="*/ 73 w 293"/>
                <a:gd name="T15" fmla="*/ 109 h 2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298">
                  <a:moveTo>
                    <a:pt x="0" y="110"/>
                  </a:moveTo>
                  <a:cubicBezTo>
                    <a:pt x="17" y="46"/>
                    <a:pt x="75" y="0"/>
                    <a:pt x="144" y="0"/>
                  </a:cubicBezTo>
                  <a:cubicBezTo>
                    <a:pt x="226" y="0"/>
                    <a:pt x="293" y="66"/>
                    <a:pt x="293" y="149"/>
                  </a:cubicBezTo>
                  <a:cubicBezTo>
                    <a:pt x="293" y="231"/>
                    <a:pt x="226" y="298"/>
                    <a:pt x="144" y="298"/>
                  </a:cubicBezTo>
                  <a:cubicBezTo>
                    <a:pt x="75" y="298"/>
                    <a:pt x="17" y="251"/>
                    <a:pt x="0" y="187"/>
                  </a:cubicBezTo>
                  <a:moveTo>
                    <a:pt x="0" y="36"/>
                  </a:moveTo>
                  <a:cubicBezTo>
                    <a:pt x="0" y="109"/>
                    <a:pt x="0" y="109"/>
                    <a:pt x="0" y="109"/>
                  </a:cubicBezTo>
                  <a:cubicBezTo>
                    <a:pt x="73" y="109"/>
                    <a:pt x="73" y="109"/>
                    <a:pt x="73" y="109"/>
                  </a:cubicBezTo>
                </a:path>
              </a:pathLst>
            </a:custGeom>
            <a:noFill/>
            <a:ln w="12700" cap="sq">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cxnSp>
        <p:nvCxnSpPr>
          <p:cNvPr id="37" name="Straight Connector 36">
            <a:extLst>
              <a:ext uri="{FF2B5EF4-FFF2-40B4-BE49-F238E27FC236}">
                <a16:creationId xmlns:a16="http://schemas.microsoft.com/office/drawing/2014/main" id="{A2C1399D-61F2-471F-A51D-F94AEDA06177}"/>
              </a:ext>
              <a:ext uri="{C183D7F6-B498-43B3-948B-1728B52AA6E4}">
                <adec:decorative xmlns:adec="http://schemas.microsoft.com/office/drawing/2017/decorative" val="1"/>
              </a:ext>
            </a:extLst>
          </p:cNvPr>
          <p:cNvCxnSpPr>
            <a:cxnSpLocks/>
          </p:cNvCxnSpPr>
          <p:nvPr/>
        </p:nvCxnSpPr>
        <p:spPr>
          <a:xfrm flipV="1">
            <a:off x="6960839" y="4523691"/>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Text Placeholder 26">
            <a:extLst>
              <a:ext uri="{FF2B5EF4-FFF2-40B4-BE49-F238E27FC236}">
                <a16:creationId xmlns:a16="http://schemas.microsoft.com/office/drawing/2014/main" id="{7C64AEE5-39FE-41CD-8148-6FE21A0B174A}"/>
              </a:ext>
            </a:extLst>
          </p:cNvPr>
          <p:cNvSpPr txBox="1">
            <a:spLocks/>
          </p:cNvSpPr>
          <p:nvPr/>
        </p:nvSpPr>
        <p:spPr>
          <a:xfrm flipH="1">
            <a:off x="6279273" y="4853717"/>
            <a:ext cx="1302173"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Segoe UI"/>
              </a:rPr>
              <a:t>Truthful</a:t>
            </a:r>
          </a:p>
        </p:txBody>
      </p:sp>
      <p:grpSp>
        <p:nvGrpSpPr>
          <p:cNvPr id="11" name="Group 10" descr="Icon of a heart with a heartbeat monitor line through the middle">
            <a:extLst>
              <a:ext uri="{FF2B5EF4-FFF2-40B4-BE49-F238E27FC236}">
                <a16:creationId xmlns:a16="http://schemas.microsoft.com/office/drawing/2014/main" id="{A3AF4EA1-FAAF-4AF0-A282-02B4E7F28A12}"/>
              </a:ext>
            </a:extLst>
          </p:cNvPr>
          <p:cNvGrpSpPr/>
          <p:nvPr/>
        </p:nvGrpSpPr>
        <p:grpSpPr>
          <a:xfrm>
            <a:off x="7864031" y="4246574"/>
            <a:ext cx="788250" cy="788249"/>
            <a:chOff x="7864031" y="4246574"/>
            <a:chExt cx="788250" cy="788249"/>
          </a:xfrm>
        </p:grpSpPr>
        <p:sp>
          <p:nvSpPr>
            <p:cNvPr id="95" name="Rectangle 94">
              <a:extLst>
                <a:ext uri="{FF2B5EF4-FFF2-40B4-BE49-F238E27FC236}">
                  <a16:creationId xmlns:a16="http://schemas.microsoft.com/office/drawing/2014/main" id="{20311943-C29B-48D7-9F1F-A1F6AA095D71}"/>
                </a:ext>
                <a:ext uri="{C183D7F6-B498-43B3-948B-1728B52AA6E4}">
                  <adec:decorative xmlns:adec="http://schemas.microsoft.com/office/drawing/2017/decorative" val="1"/>
                </a:ext>
              </a:extLst>
            </p:cNvPr>
            <p:cNvSpPr/>
            <p:nvPr/>
          </p:nvSpPr>
          <p:spPr bwMode="auto">
            <a:xfrm rot="18900000" flipH="1">
              <a:off x="7864031" y="4246574"/>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Freeform 9" title="Icon of a heart with a heartbeat monitor line through the middle">
              <a:extLst>
                <a:ext uri="{FF2B5EF4-FFF2-40B4-BE49-F238E27FC236}">
                  <a16:creationId xmlns:a16="http://schemas.microsoft.com/office/drawing/2014/main" id="{18D3E6BA-F34B-44BC-8315-0CCDA4F3650C}"/>
                </a:ext>
              </a:extLst>
            </p:cNvPr>
            <p:cNvSpPr>
              <a:spLocks noChangeAspect="1"/>
            </p:cNvSpPr>
            <p:nvPr/>
          </p:nvSpPr>
          <p:spPr bwMode="auto">
            <a:xfrm>
              <a:off x="8042198" y="4457818"/>
              <a:ext cx="431916" cy="365760"/>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cxnSp>
        <p:nvCxnSpPr>
          <p:cNvPr id="38" name="Straight Connector 37">
            <a:extLst>
              <a:ext uri="{FF2B5EF4-FFF2-40B4-BE49-F238E27FC236}">
                <a16:creationId xmlns:a16="http://schemas.microsoft.com/office/drawing/2014/main" id="{2E7F44DB-7D84-4DA1-8940-241CB4536F48}"/>
              </a:ext>
              <a:ext uri="{C183D7F6-B498-43B3-948B-1728B52AA6E4}">
                <adec:decorative xmlns:adec="http://schemas.microsoft.com/office/drawing/2017/decorative" val="1"/>
              </a:ext>
            </a:extLst>
          </p:cNvPr>
          <p:cNvCxnSpPr>
            <a:cxnSpLocks/>
          </p:cNvCxnSpPr>
          <p:nvPr/>
        </p:nvCxnSpPr>
        <p:spPr>
          <a:xfrm flipV="1">
            <a:off x="7867619" y="5464598"/>
            <a:ext cx="486657" cy="0"/>
          </a:xfrm>
          <a:prstGeom prst="line">
            <a:avLst/>
          </a:prstGeom>
          <a:ln w="190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9" name="Text Placeholder 26">
            <a:extLst>
              <a:ext uri="{FF2B5EF4-FFF2-40B4-BE49-F238E27FC236}">
                <a16:creationId xmlns:a16="http://schemas.microsoft.com/office/drawing/2014/main" id="{C918D747-6E6E-462E-B9EA-218B7E9E8F5C}"/>
              </a:ext>
            </a:extLst>
          </p:cNvPr>
          <p:cNvSpPr txBox="1">
            <a:spLocks/>
          </p:cNvSpPr>
          <p:nvPr/>
        </p:nvSpPr>
        <p:spPr>
          <a:xfrm flipH="1">
            <a:off x="7345765" y="5759558"/>
            <a:ext cx="1207916" cy="400110"/>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016"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600" b="0" i="0" u="none" strike="noStrike" kern="1200" cap="none" spc="0" normalizeH="0" baseline="0" noProof="0" dirty="0">
                <a:ln>
                  <a:noFill/>
                </a:ln>
                <a:solidFill>
                  <a:srgbClr val="FFFFFF"/>
                </a:solidFill>
                <a:effectLst/>
                <a:uLnTx/>
                <a:uFillTx/>
                <a:latin typeface="Segoe UI"/>
                <a:ea typeface="+mn-ea"/>
                <a:cs typeface="Segoe UI"/>
              </a:rPr>
              <a:t>Polite </a:t>
            </a:r>
          </a:p>
        </p:txBody>
      </p:sp>
      <p:grpSp>
        <p:nvGrpSpPr>
          <p:cNvPr id="12" name="Group 11" descr="Icon of a person inside a star shape">
            <a:extLst>
              <a:ext uri="{FF2B5EF4-FFF2-40B4-BE49-F238E27FC236}">
                <a16:creationId xmlns:a16="http://schemas.microsoft.com/office/drawing/2014/main" id="{6B7EC14E-F872-4011-91CB-C1C4E840F572}"/>
              </a:ext>
            </a:extLst>
          </p:cNvPr>
          <p:cNvGrpSpPr/>
          <p:nvPr/>
        </p:nvGrpSpPr>
        <p:grpSpPr>
          <a:xfrm>
            <a:off x="8756630" y="5163154"/>
            <a:ext cx="788250" cy="788249"/>
            <a:chOff x="8756630" y="5163154"/>
            <a:chExt cx="788250" cy="788249"/>
          </a:xfrm>
        </p:grpSpPr>
        <p:sp>
          <p:nvSpPr>
            <p:cNvPr id="96" name="Rectangle 95">
              <a:extLst>
                <a:ext uri="{FF2B5EF4-FFF2-40B4-BE49-F238E27FC236}">
                  <a16:creationId xmlns:a16="http://schemas.microsoft.com/office/drawing/2014/main" id="{5652021F-B861-4FDA-9BA3-0B52B3DED087}"/>
                </a:ext>
                <a:ext uri="{C183D7F6-B498-43B3-948B-1728B52AA6E4}">
                  <adec:decorative xmlns:adec="http://schemas.microsoft.com/office/drawing/2017/decorative" val="1"/>
                </a:ext>
              </a:extLst>
            </p:cNvPr>
            <p:cNvSpPr/>
            <p:nvPr/>
          </p:nvSpPr>
          <p:spPr bwMode="auto">
            <a:xfrm rot="18900000" flipH="1">
              <a:off x="8756630" y="5163154"/>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star_2" title="Icon of a person inside a star shape">
              <a:extLst>
                <a:ext uri="{FF2B5EF4-FFF2-40B4-BE49-F238E27FC236}">
                  <a16:creationId xmlns:a16="http://schemas.microsoft.com/office/drawing/2014/main" id="{9B8ADE80-CDFD-4B4F-A6C5-8FDDB82B6A95}"/>
                </a:ext>
              </a:extLst>
            </p:cNvPr>
            <p:cNvSpPr>
              <a:spLocks noChangeAspect="1" noEditPoints="1"/>
            </p:cNvSpPr>
            <p:nvPr/>
          </p:nvSpPr>
          <p:spPr bwMode="auto">
            <a:xfrm>
              <a:off x="8957375" y="5374398"/>
              <a:ext cx="386759" cy="365760"/>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125" name="TextBox 3">
            <a:extLst>
              <a:ext uri="{FF2B5EF4-FFF2-40B4-BE49-F238E27FC236}">
                <a16:creationId xmlns:a16="http://schemas.microsoft.com/office/drawing/2014/main" id="{50421401-99DC-496C-82AF-A0D1AF8EC53E}"/>
              </a:ext>
            </a:extLst>
          </p:cNvPr>
          <p:cNvSpPr txBox="1"/>
          <p:nvPr/>
        </p:nvSpPr>
        <p:spPr>
          <a:xfrm rot="10800000" flipV="1">
            <a:off x="2805401" y="6507894"/>
            <a:ext cx="2844007" cy="2616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Source: Erika Hall, Conversational Design</a:t>
            </a:r>
          </a:p>
        </p:txBody>
      </p:sp>
    </p:spTree>
    <p:extLst>
      <p:ext uri="{BB962C8B-B14F-4D97-AF65-F5344CB8AC3E}">
        <p14:creationId xmlns:p14="http://schemas.microsoft.com/office/powerpoint/2010/main" val="87787354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6AABDAD-FC9F-494B-B6CC-62D1A281A5D4}"/>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Title 4">
            <a:extLst>
              <a:ext uri="{FF2B5EF4-FFF2-40B4-BE49-F238E27FC236}">
                <a16:creationId xmlns:a16="http://schemas.microsoft.com/office/drawing/2014/main" id="{D4189EDD-46E1-4B5A-B9F2-3F7C5F6C80DC}"/>
              </a:ext>
            </a:extLst>
          </p:cNvPr>
          <p:cNvSpPr>
            <a:spLocks noGrp="1"/>
          </p:cNvSpPr>
          <p:nvPr>
            <p:ph type="title"/>
          </p:nvPr>
        </p:nvSpPr>
        <p:spPr/>
        <p:txBody>
          <a:bodyPr/>
          <a:lstStyle/>
          <a:p>
            <a:r>
              <a:rPr lang="en-US" dirty="0"/>
              <a:t>Style: How to sound conversational 1/9</a:t>
            </a:r>
          </a:p>
        </p:txBody>
      </p:sp>
      <p:sp>
        <p:nvSpPr>
          <p:cNvPr id="40" name="Content Placeholder 2">
            <a:extLst>
              <a:ext uri="{FF2B5EF4-FFF2-40B4-BE49-F238E27FC236}">
                <a16:creationId xmlns:a16="http://schemas.microsoft.com/office/drawing/2014/main" id="{D10B4DC0-BB44-452F-8483-B1AA087BEF9B}"/>
              </a:ext>
            </a:extLst>
          </p:cNvPr>
          <p:cNvSpPr txBox="1">
            <a:spLocks/>
          </p:cNvSpPr>
          <p:nvPr/>
        </p:nvSpPr>
        <p:spPr>
          <a:xfrm>
            <a:off x="477671" y="1919316"/>
            <a:ext cx="5489236" cy="3457357"/>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30E5D0"/>
                </a:solidFill>
                <a:effectLst/>
                <a:uLnTx/>
                <a:uFillTx/>
                <a:latin typeface="Segoe UI Semibold"/>
                <a:ea typeface="+mn-ea"/>
                <a:cs typeface="Segoe UI"/>
              </a:rPr>
              <a:t>Customer conversations should emulate the best elements of any conversation — personal and polite, friendly and supportive</a:t>
            </a:r>
          </a:p>
          <a:p>
            <a:pPr marL="0" marR="0" lvl="0" indent="0" algn="l" defTabSz="914367"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A few stylistic changes in writing can impart warmth and familiarity to your brand voice</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Don’t overuse exclamation points to convey energy. It’s easy to rely on them for this purpose, but too many, in the wrong places, could be interpreted as insincere and robotic</a:t>
            </a:r>
          </a:p>
        </p:txBody>
      </p:sp>
      <p:grpSp>
        <p:nvGrpSpPr>
          <p:cNvPr id="9" name="Group 8" descr="A screenshot of people having a conversation">
            <a:extLst>
              <a:ext uri="{FF2B5EF4-FFF2-40B4-BE49-F238E27FC236}">
                <a16:creationId xmlns:a16="http://schemas.microsoft.com/office/drawing/2014/main" id="{5D037A5D-656D-47A6-95BC-A94918D6040C}"/>
              </a:ext>
            </a:extLst>
          </p:cNvPr>
          <p:cNvGrpSpPr/>
          <p:nvPr/>
        </p:nvGrpSpPr>
        <p:grpSpPr>
          <a:xfrm>
            <a:off x="6345757" y="1581150"/>
            <a:ext cx="5856753" cy="4934891"/>
            <a:chOff x="6345757" y="1581150"/>
            <a:chExt cx="5856753" cy="4934891"/>
          </a:xfrm>
        </p:grpSpPr>
        <p:sp>
          <p:nvSpPr>
            <p:cNvPr id="38" name="Rectangle: Rounded Corners 37">
              <a:extLst>
                <a:ext uri="{FF2B5EF4-FFF2-40B4-BE49-F238E27FC236}">
                  <a16:creationId xmlns:a16="http://schemas.microsoft.com/office/drawing/2014/main" id="{4CB9DA6D-B374-4DC0-9382-E4D9F5276D96}"/>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402B4502-1712-4996-A023-FBB19493E76C}"/>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6" name="Picture 5" descr="Icon of a person">
              <a:extLst>
                <a:ext uri="{FF2B5EF4-FFF2-40B4-BE49-F238E27FC236}">
                  <a16:creationId xmlns:a16="http://schemas.microsoft.com/office/drawing/2014/main" id="{7EB1E8AD-5F92-4FCA-BFC8-4511D31F8B18}"/>
                </a:ext>
              </a:extLst>
            </p:cNvPr>
            <p:cNvPicPr>
              <a:picLocks noChangeAspect="1"/>
            </p:cNvPicPr>
            <p:nvPr/>
          </p:nvPicPr>
          <p:blipFill>
            <a:blip r:embed="rId3"/>
            <a:stretch>
              <a:fillRect/>
            </a:stretch>
          </p:blipFill>
          <p:spPr>
            <a:xfrm>
              <a:off x="6905011" y="2227272"/>
              <a:ext cx="345948" cy="345948"/>
            </a:xfrm>
            <a:prstGeom prst="rect">
              <a:avLst/>
            </a:prstGeom>
          </p:spPr>
        </p:pic>
        <p:grpSp>
          <p:nvGrpSpPr>
            <p:cNvPr id="94" name="Group 93">
              <a:extLst>
                <a:ext uri="{FF2B5EF4-FFF2-40B4-BE49-F238E27FC236}">
                  <a16:creationId xmlns:a16="http://schemas.microsoft.com/office/drawing/2014/main" id="{ED99E8DC-BC5A-4256-AA36-65D1A42B991C}"/>
                </a:ext>
                <a:ext uri="{C183D7F6-B498-43B3-948B-1728B52AA6E4}">
                  <adec:decorative xmlns:adec="http://schemas.microsoft.com/office/drawing/2017/decorative" val="1"/>
                </a:ext>
              </a:extLst>
            </p:cNvPr>
            <p:cNvGrpSpPr/>
            <p:nvPr/>
          </p:nvGrpSpPr>
          <p:grpSpPr>
            <a:xfrm>
              <a:off x="7368715" y="2249904"/>
              <a:ext cx="3613859" cy="633425"/>
              <a:chOff x="7156454" y="1900890"/>
              <a:chExt cx="3461850" cy="606781"/>
            </a:xfrm>
          </p:grpSpPr>
          <p:sp>
            <p:nvSpPr>
              <p:cNvPr id="150" name="Rectangle: Rounded Corners 149">
                <a:extLst>
                  <a:ext uri="{FF2B5EF4-FFF2-40B4-BE49-F238E27FC236}">
                    <a16:creationId xmlns:a16="http://schemas.microsoft.com/office/drawing/2014/main" id="{FF275B9D-5939-4330-B131-9A1D6EAED3D8}"/>
                  </a:ext>
                </a:extLst>
              </p:cNvPr>
              <p:cNvSpPr/>
              <p:nvPr/>
            </p:nvSpPr>
            <p:spPr bwMode="auto">
              <a:xfrm>
                <a:off x="7369308" y="1900890"/>
                <a:ext cx="3248996" cy="606781"/>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Hey Bryan! Would you like the usual — a large cheese pizza?</a:t>
                </a:r>
              </a:p>
            </p:txBody>
          </p:sp>
          <p:sp>
            <p:nvSpPr>
              <p:cNvPr id="151" name="Isosceles Triangle 150">
                <a:extLst>
                  <a:ext uri="{FF2B5EF4-FFF2-40B4-BE49-F238E27FC236}">
                    <a16:creationId xmlns:a16="http://schemas.microsoft.com/office/drawing/2014/main" id="{71BBF1E1-754A-4AEA-9EC6-DA3EF37980D6}"/>
                  </a:ext>
                  <a:ext uri="{C183D7F6-B498-43B3-948B-1728B52AA6E4}">
                    <adec:decorative xmlns:adec="http://schemas.microsoft.com/office/drawing/2017/decorative" val="1"/>
                  </a:ext>
                </a:extLst>
              </p:cNvPr>
              <p:cNvSpPr/>
              <p:nvPr/>
            </p:nvSpPr>
            <p:spPr bwMode="auto">
              <a:xfrm rot="16200000">
                <a:off x="7174865" y="2031733"/>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7" name="Picture 6" descr="Icon of a person">
              <a:extLst>
                <a:ext uri="{FF2B5EF4-FFF2-40B4-BE49-F238E27FC236}">
                  <a16:creationId xmlns:a16="http://schemas.microsoft.com/office/drawing/2014/main" id="{B670A55E-647F-404A-B944-6B1B29FE232C}"/>
                </a:ext>
              </a:extLst>
            </p:cNvPr>
            <p:cNvPicPr>
              <a:picLocks noChangeAspect="1"/>
            </p:cNvPicPr>
            <p:nvPr/>
          </p:nvPicPr>
          <p:blipFill>
            <a:blip r:embed="rId3"/>
            <a:stretch>
              <a:fillRect/>
            </a:stretch>
          </p:blipFill>
          <p:spPr>
            <a:xfrm>
              <a:off x="6905011" y="3111468"/>
              <a:ext cx="345948" cy="345948"/>
            </a:xfrm>
            <a:prstGeom prst="rect">
              <a:avLst/>
            </a:prstGeom>
          </p:spPr>
        </p:pic>
        <p:grpSp>
          <p:nvGrpSpPr>
            <p:cNvPr id="95" name="Group 94">
              <a:extLst>
                <a:ext uri="{FF2B5EF4-FFF2-40B4-BE49-F238E27FC236}">
                  <a16:creationId xmlns:a16="http://schemas.microsoft.com/office/drawing/2014/main" id="{C48945D4-D631-4AF3-B9F9-1337CAA671FA}"/>
                </a:ext>
                <a:ext uri="{C183D7F6-B498-43B3-948B-1728B52AA6E4}">
                  <adec:decorative xmlns:adec="http://schemas.microsoft.com/office/drawing/2017/decorative" val="1"/>
                </a:ext>
              </a:extLst>
            </p:cNvPr>
            <p:cNvGrpSpPr/>
            <p:nvPr/>
          </p:nvGrpSpPr>
          <p:grpSpPr>
            <a:xfrm>
              <a:off x="7368712" y="3120564"/>
              <a:ext cx="3613862" cy="1080643"/>
              <a:chOff x="7156452" y="2798002"/>
              <a:chExt cx="3461852" cy="1035188"/>
            </a:xfrm>
          </p:grpSpPr>
          <p:sp>
            <p:nvSpPr>
              <p:cNvPr id="144" name="Rectangle: Rounded Corners 143">
                <a:extLst>
                  <a:ext uri="{FF2B5EF4-FFF2-40B4-BE49-F238E27FC236}">
                    <a16:creationId xmlns:a16="http://schemas.microsoft.com/office/drawing/2014/main" id="{4B1CE9DB-0B9C-4BB4-8DA4-EB53763A16FC}"/>
                  </a:ext>
                </a:extLst>
              </p:cNvPr>
              <p:cNvSpPr/>
              <p:nvPr/>
            </p:nvSpPr>
            <p:spPr bwMode="auto">
              <a:xfrm>
                <a:off x="7369308" y="2798002"/>
                <a:ext cx="3248996" cy="1035188"/>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So you know, there is a buy-a-large-get-a-small-free deal going on through Saturday. Do you want to try this deal?</a:t>
                </a:r>
              </a:p>
            </p:txBody>
          </p:sp>
          <p:sp>
            <p:nvSpPr>
              <p:cNvPr id="149" name="Isosceles Triangle 148">
                <a:extLst>
                  <a:ext uri="{FF2B5EF4-FFF2-40B4-BE49-F238E27FC236}">
                    <a16:creationId xmlns:a16="http://schemas.microsoft.com/office/drawing/2014/main" id="{8FC46A5D-2333-45F2-9F3A-9A9AC6A4CA73}"/>
                  </a:ext>
                  <a:ext uri="{C183D7F6-B498-43B3-948B-1728B52AA6E4}">
                    <adec:decorative xmlns:adec="http://schemas.microsoft.com/office/drawing/2017/decorative" val="1"/>
                  </a:ext>
                </a:extLst>
              </p:cNvPr>
              <p:cNvSpPr/>
              <p:nvPr/>
            </p:nvSpPr>
            <p:spPr bwMode="auto">
              <a:xfrm rot="16200000">
                <a:off x="7174864" y="2928842"/>
                <a:ext cx="202703" cy="239527"/>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BAE6B14C-90D6-4890-B642-A5FE8CB1983A}"/>
                </a:ext>
                <a:ext uri="{C183D7F6-B498-43B3-948B-1728B52AA6E4}">
                  <adec:decorative xmlns:adec="http://schemas.microsoft.com/office/drawing/2017/decorative" val="1"/>
                </a:ext>
              </a:extLst>
            </p:cNvPr>
            <p:cNvGrpSpPr/>
            <p:nvPr/>
          </p:nvGrpSpPr>
          <p:grpSpPr>
            <a:xfrm>
              <a:off x="10512776" y="4428326"/>
              <a:ext cx="863699" cy="378573"/>
              <a:chOff x="10168267" y="3961429"/>
              <a:chExt cx="827369" cy="362649"/>
            </a:xfrm>
          </p:grpSpPr>
          <p:sp>
            <p:nvSpPr>
              <p:cNvPr id="142" name="Rectangle: Rounded Corners 141">
                <a:extLst>
                  <a:ext uri="{FF2B5EF4-FFF2-40B4-BE49-F238E27FC236}">
                    <a16:creationId xmlns:a16="http://schemas.microsoft.com/office/drawing/2014/main" id="{E9FC7451-C641-4C3C-A4D5-B8F9C486FBAA}"/>
                  </a:ext>
                </a:extLst>
              </p:cNvPr>
              <p:cNvSpPr/>
              <p:nvPr/>
            </p:nvSpPr>
            <p:spPr bwMode="auto">
              <a:xfrm>
                <a:off x="10168267" y="3961429"/>
                <a:ext cx="641390" cy="362649"/>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Yeah!!</a:t>
                </a:r>
              </a:p>
            </p:txBody>
          </p:sp>
          <p:sp>
            <p:nvSpPr>
              <p:cNvPr id="143" name="Isosceles Triangle 142">
                <a:extLst>
                  <a:ext uri="{FF2B5EF4-FFF2-40B4-BE49-F238E27FC236}">
                    <a16:creationId xmlns:a16="http://schemas.microsoft.com/office/drawing/2014/main" id="{05B9C5E4-B76B-46E3-A81F-53CD1D0F9F16}"/>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101" name="Picture 46" descr="A picture of a person talking">
              <a:extLst>
                <a:ext uri="{FF2B5EF4-FFF2-40B4-BE49-F238E27FC236}">
                  <a16:creationId xmlns:a16="http://schemas.microsoft.com/office/drawing/2014/main" id="{E6EE0026-DD45-4420-8195-1B9E739DE50E}"/>
                </a:ext>
              </a:extLst>
            </p:cNvPr>
            <p:cNvPicPr>
              <a:picLocks noChangeAspect="1"/>
            </p:cNvPicPr>
            <p:nvPr/>
          </p:nvPicPr>
          <p:blipFill>
            <a:blip r:embed="rId4"/>
            <a:srcRect b="258"/>
            <a:stretch>
              <a:fillRect/>
            </a:stretch>
          </p:blipFill>
          <p:spPr>
            <a:xfrm>
              <a:off x="11471877" y="4345507"/>
              <a:ext cx="386670" cy="386670"/>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8" name="Picture 7" descr="Icon of a person">
              <a:extLst>
                <a:ext uri="{FF2B5EF4-FFF2-40B4-BE49-F238E27FC236}">
                  <a16:creationId xmlns:a16="http://schemas.microsoft.com/office/drawing/2014/main" id="{85E999A4-219A-410B-91DF-CCD9C0165A2C}"/>
                </a:ext>
              </a:extLst>
            </p:cNvPr>
            <p:cNvPicPr>
              <a:picLocks noChangeAspect="1"/>
            </p:cNvPicPr>
            <p:nvPr/>
          </p:nvPicPr>
          <p:blipFill>
            <a:blip r:embed="rId3"/>
            <a:stretch>
              <a:fillRect/>
            </a:stretch>
          </p:blipFill>
          <p:spPr>
            <a:xfrm>
              <a:off x="6905011" y="5045177"/>
              <a:ext cx="345948" cy="345948"/>
            </a:xfrm>
            <a:prstGeom prst="rect">
              <a:avLst/>
            </a:prstGeom>
          </p:spPr>
        </p:pic>
        <p:grpSp>
          <p:nvGrpSpPr>
            <p:cNvPr id="97" name="Group 96">
              <a:extLst>
                <a:ext uri="{FF2B5EF4-FFF2-40B4-BE49-F238E27FC236}">
                  <a16:creationId xmlns:a16="http://schemas.microsoft.com/office/drawing/2014/main" id="{F9681A6C-653A-44F2-B0FE-98DC51D20688}"/>
                </a:ext>
                <a:ext uri="{C183D7F6-B498-43B3-948B-1728B52AA6E4}">
                  <adec:decorative xmlns:adec="http://schemas.microsoft.com/office/drawing/2017/decorative" val="1"/>
                </a:ext>
              </a:extLst>
            </p:cNvPr>
            <p:cNvGrpSpPr/>
            <p:nvPr/>
          </p:nvGrpSpPr>
          <p:grpSpPr>
            <a:xfrm>
              <a:off x="7368712" y="5049090"/>
              <a:ext cx="3613862" cy="678610"/>
              <a:chOff x="7156452" y="4582334"/>
              <a:chExt cx="3461852" cy="650066"/>
            </a:xfrm>
          </p:grpSpPr>
          <p:sp>
            <p:nvSpPr>
              <p:cNvPr id="124" name="Rectangle: Rounded Corners 123">
                <a:extLst>
                  <a:ext uri="{FF2B5EF4-FFF2-40B4-BE49-F238E27FC236}">
                    <a16:creationId xmlns:a16="http://schemas.microsoft.com/office/drawing/2014/main" id="{CE6C8576-C996-4821-925C-6B0130570E78}"/>
                  </a:ext>
                </a:extLst>
              </p:cNvPr>
              <p:cNvSpPr/>
              <p:nvPr/>
            </p:nvSpPr>
            <p:spPr bwMode="auto">
              <a:xfrm>
                <a:off x="7369308" y="4582334"/>
                <a:ext cx="3248996" cy="650066"/>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Great! Let me get your order started for you.</a:t>
                </a:r>
              </a:p>
            </p:txBody>
          </p:sp>
          <p:sp>
            <p:nvSpPr>
              <p:cNvPr id="141" name="Isosceles Triangle 140">
                <a:extLst>
                  <a:ext uri="{FF2B5EF4-FFF2-40B4-BE49-F238E27FC236}">
                    <a16:creationId xmlns:a16="http://schemas.microsoft.com/office/drawing/2014/main" id="{7CC04476-EDD7-4E4D-AF13-B2404B61222C}"/>
                  </a:ext>
                  <a:ext uri="{C183D7F6-B498-43B3-948B-1728B52AA6E4}">
                    <adec:decorative xmlns:adec="http://schemas.microsoft.com/office/drawing/2017/decorative" val="1"/>
                  </a:ext>
                </a:extLst>
              </p:cNvPr>
              <p:cNvSpPr/>
              <p:nvPr/>
            </p:nvSpPr>
            <p:spPr bwMode="auto">
              <a:xfrm rot="16200000">
                <a:off x="7174864" y="4713174"/>
                <a:ext cx="202703" cy="239527"/>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763359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Freeform: Shape 210">
            <a:extLst>
              <a:ext uri="{FF2B5EF4-FFF2-40B4-BE49-F238E27FC236}">
                <a16:creationId xmlns:a16="http://schemas.microsoft.com/office/drawing/2014/main" id="{C0A204B9-B588-4104-ADDD-842892E39404}"/>
              </a:ext>
              <a:ext uri="{C183D7F6-B498-43B3-948B-1728B52AA6E4}">
                <adec:decorative xmlns:adec="http://schemas.microsoft.com/office/drawing/2017/decorative" val="1"/>
              </a:ext>
            </a:extLst>
          </p:cNvPr>
          <p:cNvSpPr/>
          <p:nvPr/>
        </p:nvSpPr>
        <p:spPr bwMode="auto">
          <a:xfrm flipV="1">
            <a:off x="0" y="2135351"/>
            <a:ext cx="4147765" cy="3187700"/>
          </a:xfrm>
          <a:custGeom>
            <a:avLst/>
            <a:gdLst>
              <a:gd name="connsiteX0" fmla="*/ 3350840 w 4147765"/>
              <a:gd name="connsiteY0" fmla="*/ 3187700 h 3187700"/>
              <a:gd name="connsiteX1" fmla="*/ 922544 w 4147765"/>
              <a:gd name="connsiteY1" fmla="*/ 3187700 h 3187700"/>
              <a:gd name="connsiteX2" fmla="*/ 190500 w 4147765"/>
              <a:gd name="connsiteY2" fmla="*/ 3187700 h 3187700"/>
              <a:gd name="connsiteX3" fmla="*/ 0 w 4147765"/>
              <a:gd name="connsiteY3" fmla="*/ 3187700 h 3187700"/>
              <a:gd name="connsiteX4" fmla="*/ 0 w 4147765"/>
              <a:gd name="connsiteY4" fmla="*/ 0 h 3187700"/>
              <a:gd name="connsiteX5" fmla="*/ 4147765 w 4147765"/>
              <a:gd name="connsiteY5" fmla="*/ 0 h 3187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7765" h="3187700">
                <a:moveTo>
                  <a:pt x="3350840" y="3187700"/>
                </a:moveTo>
                <a:lnTo>
                  <a:pt x="922544" y="3187700"/>
                </a:lnTo>
                <a:lnTo>
                  <a:pt x="190500" y="3187700"/>
                </a:lnTo>
                <a:lnTo>
                  <a:pt x="0" y="3187700"/>
                </a:lnTo>
                <a:lnTo>
                  <a:pt x="0" y="0"/>
                </a:lnTo>
                <a:lnTo>
                  <a:pt x="4147765"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Freeform: Shape 208">
            <a:extLst>
              <a:ext uri="{FF2B5EF4-FFF2-40B4-BE49-F238E27FC236}">
                <a16:creationId xmlns:a16="http://schemas.microsoft.com/office/drawing/2014/main" id="{7F15D8F1-3B35-4C42-9E9B-3AA396633C0C}"/>
              </a:ext>
              <a:ext uri="{C183D7F6-B498-43B3-948B-1728B52AA6E4}">
                <adec:decorative xmlns:adec="http://schemas.microsoft.com/office/drawing/2017/decorative" val="1"/>
              </a:ext>
            </a:extLst>
          </p:cNvPr>
          <p:cNvSpPr/>
          <p:nvPr/>
        </p:nvSpPr>
        <p:spPr bwMode="auto">
          <a:xfrm flipV="1">
            <a:off x="3509355" y="2135351"/>
            <a:ext cx="4973266" cy="3187700"/>
          </a:xfrm>
          <a:custGeom>
            <a:avLst/>
            <a:gdLst>
              <a:gd name="connsiteX0" fmla="*/ 4176341 w 4973266"/>
              <a:gd name="connsiteY0" fmla="*/ 3187700 h 3187700"/>
              <a:gd name="connsiteX1" fmla="*/ 0 w 4973266"/>
              <a:gd name="connsiteY1" fmla="*/ 3187700 h 3187700"/>
              <a:gd name="connsiteX2" fmla="*/ 796925 w 4973266"/>
              <a:gd name="connsiteY2" fmla="*/ 0 h 3187700"/>
              <a:gd name="connsiteX3" fmla="*/ 4973266 w 4973266"/>
              <a:gd name="connsiteY3" fmla="*/ 0 h 3187700"/>
            </a:gdLst>
            <a:ahLst/>
            <a:cxnLst>
              <a:cxn ang="0">
                <a:pos x="connsiteX0" y="connsiteY0"/>
              </a:cxn>
              <a:cxn ang="0">
                <a:pos x="connsiteX1" y="connsiteY1"/>
              </a:cxn>
              <a:cxn ang="0">
                <a:pos x="connsiteX2" y="connsiteY2"/>
              </a:cxn>
              <a:cxn ang="0">
                <a:pos x="connsiteX3" y="connsiteY3"/>
              </a:cxn>
            </a:cxnLst>
            <a:rect l="l" t="t" r="r" b="b"/>
            <a:pathLst>
              <a:path w="4973266" h="3187700">
                <a:moveTo>
                  <a:pt x="4176341" y="3187700"/>
                </a:moveTo>
                <a:lnTo>
                  <a:pt x="0" y="3187700"/>
                </a:lnTo>
                <a:lnTo>
                  <a:pt x="796925" y="0"/>
                </a:lnTo>
                <a:lnTo>
                  <a:pt x="4973266" y="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Freeform: Shape 206">
            <a:extLst>
              <a:ext uri="{FF2B5EF4-FFF2-40B4-BE49-F238E27FC236}">
                <a16:creationId xmlns:a16="http://schemas.microsoft.com/office/drawing/2014/main" id="{0BEB7044-6E87-4505-BBD0-C5514D8D3454}"/>
              </a:ext>
              <a:ext uri="{C183D7F6-B498-43B3-948B-1728B52AA6E4}">
                <adec:decorative xmlns:adec="http://schemas.microsoft.com/office/drawing/2017/decorative" val="1"/>
              </a:ext>
            </a:extLst>
          </p:cNvPr>
          <p:cNvSpPr/>
          <p:nvPr/>
        </p:nvSpPr>
        <p:spPr bwMode="auto">
          <a:xfrm flipH="1">
            <a:off x="7844211" y="2135351"/>
            <a:ext cx="4347790" cy="3187700"/>
          </a:xfrm>
          <a:custGeom>
            <a:avLst/>
            <a:gdLst>
              <a:gd name="connsiteX0" fmla="*/ 0 w 4347790"/>
              <a:gd name="connsiteY0" fmla="*/ 0 h 3187700"/>
              <a:gd name="connsiteX1" fmla="*/ 4347790 w 4347790"/>
              <a:gd name="connsiteY1" fmla="*/ 0 h 3187700"/>
              <a:gd name="connsiteX2" fmla="*/ 3550865 w 4347790"/>
              <a:gd name="connsiteY2" fmla="*/ 3187700 h 3187700"/>
              <a:gd name="connsiteX3" fmla="*/ 0 w 4347790"/>
              <a:gd name="connsiteY3" fmla="*/ 3187700 h 3187700"/>
            </a:gdLst>
            <a:ahLst/>
            <a:cxnLst>
              <a:cxn ang="0">
                <a:pos x="connsiteX0" y="connsiteY0"/>
              </a:cxn>
              <a:cxn ang="0">
                <a:pos x="connsiteX1" y="connsiteY1"/>
              </a:cxn>
              <a:cxn ang="0">
                <a:pos x="connsiteX2" y="connsiteY2"/>
              </a:cxn>
              <a:cxn ang="0">
                <a:pos x="connsiteX3" y="connsiteY3"/>
              </a:cxn>
            </a:cxnLst>
            <a:rect l="l" t="t" r="r" b="b"/>
            <a:pathLst>
              <a:path w="4347790" h="3187700">
                <a:moveTo>
                  <a:pt x="0" y="0"/>
                </a:moveTo>
                <a:lnTo>
                  <a:pt x="4347790" y="0"/>
                </a:lnTo>
                <a:lnTo>
                  <a:pt x="3550865" y="3187700"/>
                </a:lnTo>
                <a:lnTo>
                  <a:pt x="0" y="31877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EAFF9BF8-96A3-4E94-9E8E-634D6FA60E5E}"/>
              </a:ext>
            </a:extLst>
          </p:cNvPr>
          <p:cNvSpPr>
            <a:spLocks noGrp="1"/>
          </p:cNvSpPr>
          <p:nvPr>
            <p:ph type="title"/>
          </p:nvPr>
        </p:nvSpPr>
        <p:spPr>
          <a:xfrm>
            <a:off x="455995" y="620428"/>
            <a:ext cx="11306469" cy="402674"/>
          </a:xfrm>
        </p:spPr>
        <p:txBody>
          <a:bodyPr/>
          <a:lstStyle/>
          <a:p>
            <a:r>
              <a:rPr lang="en-US" dirty="0"/>
              <a:t>Style: How to sound conversational 2/9</a:t>
            </a:r>
          </a:p>
        </p:txBody>
      </p:sp>
      <p:sp>
        <p:nvSpPr>
          <p:cNvPr id="221" name="CRMArticles_EFF5" title="Icon of two documents stacked together with writing on them">
            <a:extLst>
              <a:ext uri="{FF2B5EF4-FFF2-40B4-BE49-F238E27FC236}">
                <a16:creationId xmlns:a16="http://schemas.microsoft.com/office/drawing/2014/main" id="{5A18989B-20C9-4E3B-8CAC-BCF9D6A0172E}"/>
              </a:ext>
            </a:extLst>
          </p:cNvPr>
          <p:cNvSpPr>
            <a:spLocks noChangeAspect="1" noEditPoints="1"/>
          </p:cNvSpPr>
          <p:nvPr/>
        </p:nvSpPr>
        <p:spPr bwMode="auto">
          <a:xfrm>
            <a:off x="509588" y="2332708"/>
            <a:ext cx="295074" cy="340616"/>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7" name="Rectangle 47">
            <a:extLst>
              <a:ext uri="{FF2B5EF4-FFF2-40B4-BE49-F238E27FC236}">
                <a16:creationId xmlns:a16="http://schemas.microsoft.com/office/drawing/2014/main" id="{45D6EE83-A6B8-4BA7-8460-8B8FB96D1D91}"/>
              </a:ext>
            </a:extLst>
          </p:cNvPr>
          <p:cNvSpPr/>
          <p:nvPr/>
        </p:nvSpPr>
        <p:spPr>
          <a:xfrm>
            <a:off x="463892" y="2440698"/>
            <a:ext cx="2609516" cy="303326"/>
          </a:xfrm>
          <a:prstGeom prst="rect">
            <a:avLst/>
          </a:prstGeom>
        </p:spPr>
        <p:txBody>
          <a:bodyPr wrap="square" lIns="0" tIns="0" rIns="0" bIns="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Use short sentences</a:t>
            </a:r>
          </a:p>
        </p:txBody>
      </p:sp>
      <p:grpSp>
        <p:nvGrpSpPr>
          <p:cNvPr id="10" name="Group 9">
            <a:extLst>
              <a:ext uri="{FF2B5EF4-FFF2-40B4-BE49-F238E27FC236}">
                <a16:creationId xmlns:a16="http://schemas.microsoft.com/office/drawing/2014/main" id="{9DFFDDA1-5254-43D0-B9A6-3BEDA4B6BF11}"/>
              </a:ext>
              <a:ext uri="{C183D7F6-B498-43B3-948B-1728B52AA6E4}">
                <adec:decorative xmlns:adec="http://schemas.microsoft.com/office/drawing/2017/decorative" val="1"/>
              </a:ext>
            </a:extLst>
          </p:cNvPr>
          <p:cNvGrpSpPr/>
          <p:nvPr/>
        </p:nvGrpSpPr>
        <p:grpSpPr>
          <a:xfrm>
            <a:off x="457199" y="2757034"/>
            <a:ext cx="2616209" cy="0"/>
            <a:chOff x="457199" y="2757034"/>
            <a:chExt cx="2616209" cy="0"/>
          </a:xfrm>
        </p:grpSpPr>
        <p:cxnSp>
          <p:nvCxnSpPr>
            <p:cNvPr id="171" name="Straight Connector 11">
              <a:extLst>
                <a:ext uri="{FF2B5EF4-FFF2-40B4-BE49-F238E27FC236}">
                  <a16:creationId xmlns:a16="http://schemas.microsoft.com/office/drawing/2014/main" id="{D148286D-FE80-4756-8D13-E22F8A56A3E1}"/>
                </a:ext>
                <a:ext uri="{C183D7F6-B498-43B3-948B-1728B52AA6E4}">
                  <adec:decorative xmlns:adec="http://schemas.microsoft.com/office/drawing/2017/decorative" val="1"/>
                </a:ext>
              </a:extLst>
            </p:cNvPr>
            <p:cNvCxnSpPr>
              <a:cxnSpLocks/>
            </p:cNvCxnSpPr>
            <p:nvPr/>
          </p:nvCxnSpPr>
          <p:spPr>
            <a:xfrm flipH="1">
              <a:off x="787187" y="2757034"/>
              <a:ext cx="228622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72" name="Straight Connector 35">
              <a:extLst>
                <a:ext uri="{FF2B5EF4-FFF2-40B4-BE49-F238E27FC236}">
                  <a16:creationId xmlns:a16="http://schemas.microsoft.com/office/drawing/2014/main" id="{9CCB18FC-09D2-4452-8A8A-A258E2FF2573}"/>
                </a:ext>
                <a:ext uri="{C183D7F6-B498-43B3-948B-1728B52AA6E4}">
                  <adec:decorative xmlns:adec="http://schemas.microsoft.com/office/drawing/2017/decorative" val="1"/>
                </a:ext>
              </a:extLst>
            </p:cNvPr>
            <p:cNvCxnSpPr>
              <a:cxnSpLocks/>
            </p:cNvCxnSpPr>
            <p:nvPr/>
          </p:nvCxnSpPr>
          <p:spPr>
            <a:xfrm flipH="1">
              <a:off x="457199"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6" name="Picture 5" descr="Icon of a person">
            <a:extLst>
              <a:ext uri="{FF2B5EF4-FFF2-40B4-BE49-F238E27FC236}">
                <a16:creationId xmlns:a16="http://schemas.microsoft.com/office/drawing/2014/main" id="{27A43BFB-DEF7-4F9F-8149-CAF8E759A8F8}"/>
              </a:ext>
            </a:extLst>
          </p:cNvPr>
          <p:cNvPicPr>
            <a:picLocks noChangeAspect="1"/>
          </p:cNvPicPr>
          <p:nvPr/>
        </p:nvPicPr>
        <p:blipFill>
          <a:blip r:embed="rId3"/>
          <a:stretch>
            <a:fillRect/>
          </a:stretch>
        </p:blipFill>
        <p:spPr>
          <a:xfrm>
            <a:off x="481715" y="3467042"/>
            <a:ext cx="345948" cy="345948"/>
          </a:xfrm>
          <a:prstGeom prst="rect">
            <a:avLst/>
          </a:prstGeom>
        </p:spPr>
      </p:pic>
      <p:grpSp>
        <p:nvGrpSpPr>
          <p:cNvPr id="188" name="Group 87">
            <a:extLst>
              <a:ext uri="{FF2B5EF4-FFF2-40B4-BE49-F238E27FC236}">
                <a16:creationId xmlns:a16="http://schemas.microsoft.com/office/drawing/2014/main" id="{0CF8EF87-50BB-464E-8182-4EFA43033D44}"/>
              </a:ext>
              <a:ext uri="{C183D7F6-B498-43B3-948B-1728B52AA6E4}">
                <adec:decorative xmlns:adec="http://schemas.microsoft.com/office/drawing/2017/decorative" val="1"/>
              </a:ext>
            </a:extLst>
          </p:cNvPr>
          <p:cNvGrpSpPr/>
          <p:nvPr/>
        </p:nvGrpSpPr>
        <p:grpSpPr>
          <a:xfrm>
            <a:off x="930369" y="3512995"/>
            <a:ext cx="2460531" cy="876571"/>
            <a:chOff x="1235090" y="2513206"/>
            <a:chExt cx="2460531" cy="876571"/>
          </a:xfrm>
          <a:solidFill>
            <a:srgbClr val="0B556A"/>
          </a:solidFill>
        </p:grpSpPr>
        <p:sp>
          <p:nvSpPr>
            <p:cNvPr id="189" name="Rectangle: Rounded Corners 188">
              <a:extLst>
                <a:ext uri="{FF2B5EF4-FFF2-40B4-BE49-F238E27FC236}">
                  <a16:creationId xmlns:a16="http://schemas.microsoft.com/office/drawing/2014/main" id="{59C65478-8A4A-4F8E-A95C-E5A5CE033B7B}"/>
                </a:ext>
              </a:extLst>
            </p:cNvPr>
            <p:cNvSpPr/>
            <p:nvPr/>
          </p:nvSpPr>
          <p:spPr bwMode="auto">
            <a:xfrm>
              <a:off x="1447943" y="2513206"/>
              <a:ext cx="2247678" cy="876571"/>
            </a:xfrm>
            <a:prstGeom prst="roundRect">
              <a:avLst>
                <a:gd name="adj" fmla="val 1074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Sounds great! Let me get that started for you.</a:t>
              </a:r>
            </a:p>
          </p:txBody>
        </p:sp>
        <p:sp>
          <p:nvSpPr>
            <p:cNvPr id="190" name="Isosceles Triangle 189">
              <a:extLst>
                <a:ext uri="{FF2B5EF4-FFF2-40B4-BE49-F238E27FC236}">
                  <a16:creationId xmlns:a16="http://schemas.microsoft.com/office/drawing/2014/main" id="{082229B2-DE38-4487-AADE-2C9BB102608B}"/>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22" name="hand_3" title="Icon of a hand giving a thumbs-up">
            <a:extLst>
              <a:ext uri="{FF2B5EF4-FFF2-40B4-BE49-F238E27FC236}">
                <a16:creationId xmlns:a16="http://schemas.microsoft.com/office/drawing/2014/main" id="{BC272F97-C6FE-4865-823A-40AA34F052C6}"/>
              </a:ext>
            </a:extLst>
          </p:cNvPr>
          <p:cNvSpPr>
            <a:spLocks noChangeAspect="1"/>
          </p:cNvSpPr>
          <p:nvPr/>
        </p:nvSpPr>
        <p:spPr bwMode="auto">
          <a:xfrm>
            <a:off x="4136922" y="2328568"/>
            <a:ext cx="366022" cy="32057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62" name="Rectangle 47">
            <a:extLst>
              <a:ext uri="{FF2B5EF4-FFF2-40B4-BE49-F238E27FC236}">
                <a16:creationId xmlns:a16="http://schemas.microsoft.com/office/drawing/2014/main" id="{B0BD1F41-D4F3-43DA-8440-540E78A4E175}"/>
              </a:ext>
            </a:extLst>
          </p:cNvPr>
          <p:cNvSpPr/>
          <p:nvPr/>
        </p:nvSpPr>
        <p:spPr>
          <a:xfrm>
            <a:off x="4617076" y="2440698"/>
            <a:ext cx="2989181" cy="303326"/>
          </a:xfrm>
          <a:prstGeom prst="rect">
            <a:avLst/>
          </a:prstGeom>
        </p:spPr>
        <p:txBody>
          <a:bodyPr wrap="square" lIns="0" tIns="0" rIns="0" bIns="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Be positive</a:t>
            </a:r>
          </a:p>
        </p:txBody>
      </p:sp>
      <p:grpSp>
        <p:nvGrpSpPr>
          <p:cNvPr id="11" name="Group 10">
            <a:extLst>
              <a:ext uri="{FF2B5EF4-FFF2-40B4-BE49-F238E27FC236}">
                <a16:creationId xmlns:a16="http://schemas.microsoft.com/office/drawing/2014/main" id="{1051A908-5FAB-44A1-8032-25C225F04B51}"/>
              </a:ext>
              <a:ext uri="{C183D7F6-B498-43B3-948B-1728B52AA6E4}">
                <adec:decorative xmlns:adec="http://schemas.microsoft.com/office/drawing/2017/decorative" val="1"/>
              </a:ext>
            </a:extLst>
          </p:cNvPr>
          <p:cNvGrpSpPr/>
          <p:nvPr/>
        </p:nvGrpSpPr>
        <p:grpSpPr>
          <a:xfrm>
            <a:off x="4100553" y="2757034"/>
            <a:ext cx="3498851" cy="0"/>
            <a:chOff x="4100553" y="2757034"/>
            <a:chExt cx="3498851" cy="0"/>
          </a:xfrm>
        </p:grpSpPr>
        <p:cxnSp>
          <p:nvCxnSpPr>
            <p:cNvPr id="163" name="Straight Connector 11">
              <a:extLst>
                <a:ext uri="{FF2B5EF4-FFF2-40B4-BE49-F238E27FC236}">
                  <a16:creationId xmlns:a16="http://schemas.microsoft.com/office/drawing/2014/main" id="{5ACB1A0A-185A-4EA3-8205-7D91BFF36DE5}"/>
                </a:ext>
                <a:ext uri="{C183D7F6-B498-43B3-948B-1728B52AA6E4}">
                  <adec:decorative xmlns:adec="http://schemas.microsoft.com/office/drawing/2017/decorative" val="1"/>
                </a:ext>
              </a:extLst>
            </p:cNvPr>
            <p:cNvCxnSpPr>
              <a:cxnSpLocks/>
            </p:cNvCxnSpPr>
            <p:nvPr/>
          </p:nvCxnSpPr>
          <p:spPr>
            <a:xfrm flipH="1">
              <a:off x="4100553" y="2757034"/>
              <a:ext cx="349885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64" name="Straight Connector 35">
              <a:extLst>
                <a:ext uri="{FF2B5EF4-FFF2-40B4-BE49-F238E27FC236}">
                  <a16:creationId xmlns:a16="http://schemas.microsoft.com/office/drawing/2014/main" id="{B50C20C5-A557-430F-B763-7B197988DC89}"/>
                </a:ext>
                <a:ext uri="{C183D7F6-B498-43B3-948B-1728B52AA6E4}">
                  <adec:decorative xmlns:adec="http://schemas.microsoft.com/office/drawing/2017/decorative" val="1"/>
                </a:ext>
              </a:extLst>
            </p:cNvPr>
            <p:cNvCxnSpPr>
              <a:cxnSpLocks/>
            </p:cNvCxnSpPr>
            <p:nvPr/>
          </p:nvCxnSpPr>
          <p:spPr>
            <a:xfrm flipH="1">
              <a:off x="4100553"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7" name="Picture 6" descr="Icon of a person">
            <a:extLst>
              <a:ext uri="{FF2B5EF4-FFF2-40B4-BE49-F238E27FC236}">
                <a16:creationId xmlns:a16="http://schemas.microsoft.com/office/drawing/2014/main" id="{58E1612C-B8A9-43E8-BB08-249C461F1069}"/>
              </a:ext>
            </a:extLst>
          </p:cNvPr>
          <p:cNvPicPr>
            <a:picLocks noChangeAspect="1"/>
          </p:cNvPicPr>
          <p:nvPr/>
        </p:nvPicPr>
        <p:blipFill>
          <a:blip r:embed="rId3"/>
          <a:stretch>
            <a:fillRect/>
          </a:stretch>
        </p:blipFill>
        <p:spPr>
          <a:xfrm>
            <a:off x="4333660" y="3467042"/>
            <a:ext cx="345948" cy="345948"/>
          </a:xfrm>
          <a:prstGeom prst="rect">
            <a:avLst/>
          </a:prstGeom>
        </p:spPr>
      </p:pic>
      <p:grpSp>
        <p:nvGrpSpPr>
          <p:cNvPr id="197" name="Group 87">
            <a:extLst>
              <a:ext uri="{FF2B5EF4-FFF2-40B4-BE49-F238E27FC236}">
                <a16:creationId xmlns:a16="http://schemas.microsoft.com/office/drawing/2014/main" id="{E15492DF-B9B3-4C98-9622-1EAF36E49B1D}"/>
              </a:ext>
              <a:ext uri="{C183D7F6-B498-43B3-948B-1728B52AA6E4}">
                <adec:decorative xmlns:adec="http://schemas.microsoft.com/office/drawing/2017/decorative" val="1"/>
              </a:ext>
            </a:extLst>
          </p:cNvPr>
          <p:cNvGrpSpPr/>
          <p:nvPr/>
        </p:nvGrpSpPr>
        <p:grpSpPr>
          <a:xfrm>
            <a:off x="4830926" y="3515301"/>
            <a:ext cx="2984654" cy="874280"/>
            <a:chOff x="1235090" y="2515512"/>
            <a:chExt cx="2715534" cy="874280"/>
          </a:xfrm>
          <a:solidFill>
            <a:schemeClr val="bg1"/>
          </a:solidFill>
        </p:grpSpPr>
        <p:sp>
          <p:nvSpPr>
            <p:cNvPr id="198" name="Rectangle: Rounded Corners 197">
              <a:extLst>
                <a:ext uri="{FF2B5EF4-FFF2-40B4-BE49-F238E27FC236}">
                  <a16:creationId xmlns:a16="http://schemas.microsoft.com/office/drawing/2014/main" id="{07469A35-BB4E-4025-B402-5737819F4870}"/>
                </a:ext>
              </a:extLst>
            </p:cNvPr>
            <p:cNvSpPr/>
            <p:nvPr/>
          </p:nvSpPr>
          <p:spPr bwMode="auto">
            <a:xfrm>
              <a:off x="1442010" y="2515512"/>
              <a:ext cx="2508614" cy="874280"/>
            </a:xfrm>
            <a:prstGeom prst="roundRect">
              <a:avLst>
                <a:gd name="adj" fmla="val 103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Segoe UI" pitchFamily="34" charset="0"/>
                </a:rPr>
                <a:t>Let’s get started. I have a couple questions. Should only take a minute.</a:t>
              </a:r>
            </a:p>
          </p:txBody>
        </p:sp>
        <p:sp>
          <p:nvSpPr>
            <p:cNvPr id="199" name="Isosceles Triangle 198">
              <a:extLst>
                <a:ext uri="{FF2B5EF4-FFF2-40B4-BE49-F238E27FC236}">
                  <a16:creationId xmlns:a16="http://schemas.microsoft.com/office/drawing/2014/main" id="{9B054DA9-A992-42F1-968E-F54D0710C283}"/>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3" name="megaphone" title="Icon of a megaphone">
            <a:extLst>
              <a:ext uri="{FF2B5EF4-FFF2-40B4-BE49-F238E27FC236}">
                <a16:creationId xmlns:a16="http://schemas.microsoft.com/office/drawing/2014/main" id="{460372BE-B4E2-43DC-9583-C9A1754A6ED5}"/>
              </a:ext>
            </a:extLst>
          </p:cNvPr>
          <p:cNvSpPr>
            <a:spLocks noChangeAspect="1" noEditPoints="1"/>
          </p:cNvSpPr>
          <p:nvPr/>
        </p:nvSpPr>
        <p:spPr bwMode="auto">
          <a:xfrm>
            <a:off x="8282099" y="2440698"/>
            <a:ext cx="376194" cy="231266"/>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12700"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0" name="Rectangle 47">
            <a:extLst>
              <a:ext uri="{FF2B5EF4-FFF2-40B4-BE49-F238E27FC236}">
                <a16:creationId xmlns:a16="http://schemas.microsoft.com/office/drawing/2014/main" id="{B2560E15-62F8-4A7B-9817-630EFD807019}"/>
              </a:ext>
            </a:extLst>
          </p:cNvPr>
          <p:cNvSpPr/>
          <p:nvPr/>
        </p:nvSpPr>
        <p:spPr>
          <a:xfrm>
            <a:off x="9121935" y="2440698"/>
            <a:ext cx="2630654" cy="303326"/>
          </a:xfrm>
          <a:prstGeom prst="rect">
            <a:avLst/>
          </a:prstGeom>
        </p:spPr>
        <p:txBody>
          <a:bodyPr wrap="square" lIns="0" tIns="0" rIns="0" bIns="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Use active voice</a:t>
            </a:r>
          </a:p>
        </p:txBody>
      </p:sp>
      <p:grpSp>
        <p:nvGrpSpPr>
          <p:cNvPr id="12" name="Group 11">
            <a:extLst>
              <a:ext uri="{FF2B5EF4-FFF2-40B4-BE49-F238E27FC236}">
                <a16:creationId xmlns:a16="http://schemas.microsoft.com/office/drawing/2014/main" id="{A5EA063C-6DF6-4A9E-B74C-F48A59CAA256}"/>
              </a:ext>
              <a:ext uri="{C183D7F6-B498-43B3-948B-1728B52AA6E4}">
                <adec:decorative xmlns:adec="http://schemas.microsoft.com/office/drawing/2017/decorative" val="1"/>
              </a:ext>
            </a:extLst>
          </p:cNvPr>
          <p:cNvGrpSpPr/>
          <p:nvPr/>
        </p:nvGrpSpPr>
        <p:grpSpPr>
          <a:xfrm>
            <a:off x="8253738" y="2757034"/>
            <a:ext cx="3498851" cy="0"/>
            <a:chOff x="8253738" y="2757034"/>
            <a:chExt cx="3498851" cy="0"/>
          </a:xfrm>
        </p:grpSpPr>
        <p:cxnSp>
          <p:nvCxnSpPr>
            <p:cNvPr id="58" name="Straight Connector 11">
              <a:extLst>
                <a:ext uri="{FF2B5EF4-FFF2-40B4-BE49-F238E27FC236}">
                  <a16:creationId xmlns:a16="http://schemas.microsoft.com/office/drawing/2014/main" id="{03A42027-A1BF-47AB-A4C9-110050FF98B5}"/>
                </a:ext>
                <a:ext uri="{C183D7F6-B498-43B3-948B-1728B52AA6E4}">
                  <adec:decorative xmlns:adec="http://schemas.microsoft.com/office/drawing/2017/decorative" val="1"/>
                </a:ext>
              </a:extLst>
            </p:cNvPr>
            <p:cNvCxnSpPr>
              <a:cxnSpLocks/>
            </p:cNvCxnSpPr>
            <p:nvPr/>
          </p:nvCxnSpPr>
          <p:spPr>
            <a:xfrm flipH="1">
              <a:off x="8253738" y="2757034"/>
              <a:ext cx="3498851"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59" name="Straight Connector 35">
              <a:extLst>
                <a:ext uri="{FF2B5EF4-FFF2-40B4-BE49-F238E27FC236}">
                  <a16:creationId xmlns:a16="http://schemas.microsoft.com/office/drawing/2014/main" id="{AA3BC1C7-75F9-4276-BAC7-9582944C9CD9}"/>
                </a:ext>
                <a:ext uri="{C183D7F6-B498-43B3-948B-1728B52AA6E4}">
                  <adec:decorative xmlns:adec="http://schemas.microsoft.com/office/drawing/2017/decorative" val="1"/>
                </a:ext>
              </a:extLst>
            </p:cNvPr>
            <p:cNvCxnSpPr>
              <a:cxnSpLocks/>
            </p:cNvCxnSpPr>
            <p:nvPr/>
          </p:nvCxnSpPr>
          <p:spPr>
            <a:xfrm flipH="1">
              <a:off x="8253738" y="2757034"/>
              <a:ext cx="403510"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8" name="Picture 7" descr="Icon of a person">
            <a:extLst>
              <a:ext uri="{FF2B5EF4-FFF2-40B4-BE49-F238E27FC236}">
                <a16:creationId xmlns:a16="http://schemas.microsoft.com/office/drawing/2014/main" id="{A5D2D7FD-76B3-4F7E-816D-5F0727DE0084}"/>
              </a:ext>
            </a:extLst>
          </p:cNvPr>
          <p:cNvPicPr>
            <a:picLocks noChangeAspect="1"/>
          </p:cNvPicPr>
          <p:nvPr/>
        </p:nvPicPr>
        <p:blipFill>
          <a:blip r:embed="rId3"/>
          <a:stretch>
            <a:fillRect/>
          </a:stretch>
        </p:blipFill>
        <p:spPr>
          <a:xfrm>
            <a:off x="8622431" y="3467042"/>
            <a:ext cx="345948" cy="345948"/>
          </a:xfrm>
          <a:prstGeom prst="rect">
            <a:avLst/>
          </a:prstGeom>
        </p:spPr>
      </p:pic>
      <p:grpSp>
        <p:nvGrpSpPr>
          <p:cNvPr id="178" name="Group 177">
            <a:extLst>
              <a:ext uri="{FF2B5EF4-FFF2-40B4-BE49-F238E27FC236}">
                <a16:creationId xmlns:a16="http://schemas.microsoft.com/office/drawing/2014/main" id="{B27F0D10-4F49-471D-BD5A-9B356E2D57E2}"/>
              </a:ext>
              <a:ext uri="{C183D7F6-B498-43B3-948B-1728B52AA6E4}">
                <adec:decorative xmlns:adec="http://schemas.microsoft.com/office/drawing/2017/decorative" val="1"/>
              </a:ext>
            </a:extLst>
          </p:cNvPr>
          <p:cNvGrpSpPr/>
          <p:nvPr/>
        </p:nvGrpSpPr>
        <p:grpSpPr>
          <a:xfrm>
            <a:off x="9037607" y="3512995"/>
            <a:ext cx="2714982" cy="780709"/>
            <a:chOff x="5122746" y="3514524"/>
            <a:chExt cx="2714982" cy="780709"/>
          </a:xfrm>
          <a:solidFill>
            <a:schemeClr val="bg1"/>
          </a:solidFill>
        </p:grpSpPr>
        <p:sp>
          <p:nvSpPr>
            <p:cNvPr id="184" name="Rectangle: Rounded Corners 183">
              <a:extLst>
                <a:ext uri="{FF2B5EF4-FFF2-40B4-BE49-F238E27FC236}">
                  <a16:creationId xmlns:a16="http://schemas.microsoft.com/office/drawing/2014/main" id="{42E3F43C-832F-4FCC-8A4B-125596747145}"/>
                </a:ext>
              </a:extLst>
            </p:cNvPr>
            <p:cNvSpPr/>
            <p:nvPr/>
          </p:nvSpPr>
          <p:spPr bwMode="auto">
            <a:xfrm>
              <a:off x="5339719" y="3514524"/>
              <a:ext cx="2498009" cy="780709"/>
            </a:xfrm>
            <a:prstGeom prst="roundRect">
              <a:avLst>
                <a:gd name="adj" fmla="val 12636"/>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No problem. I can resolve this for you.</a:t>
              </a:r>
            </a:p>
          </p:txBody>
        </p:sp>
        <p:sp>
          <p:nvSpPr>
            <p:cNvPr id="185" name="Isosceles Triangle 184">
              <a:extLst>
                <a:ext uri="{FF2B5EF4-FFF2-40B4-BE49-F238E27FC236}">
                  <a16:creationId xmlns:a16="http://schemas.microsoft.com/office/drawing/2014/main" id="{96306D41-48E6-4582-B933-069861FA3325}"/>
                </a:ext>
                <a:ext uri="{C183D7F6-B498-43B3-948B-1728B52AA6E4}">
                  <adec:decorative xmlns:adec="http://schemas.microsoft.com/office/drawing/2017/decorative" val="1"/>
                </a:ext>
              </a:extLst>
            </p:cNvPr>
            <p:cNvSpPr/>
            <p:nvPr/>
          </p:nvSpPr>
          <p:spPr bwMode="auto">
            <a:xfrm rot="16200000">
              <a:off x="5141157" y="3591488"/>
              <a:ext cx="202703" cy="239526"/>
            </a:xfrm>
            <a:prstGeom prst="triangle">
              <a:avLst>
                <a:gd name="adj"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411778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2F4B0260-8114-41BF-87D5-A1105D702652}"/>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ED72C674-5B65-4E24-8242-8F088CA6957B}"/>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D8CC0A12-C09C-41C4-B1F5-9C0D4927DD01}"/>
              </a:ext>
            </a:extLst>
          </p:cNvPr>
          <p:cNvSpPr>
            <a:spLocks noGrp="1"/>
          </p:cNvSpPr>
          <p:nvPr>
            <p:ph type="title"/>
          </p:nvPr>
        </p:nvSpPr>
        <p:spPr/>
        <p:txBody>
          <a:bodyPr/>
          <a:lstStyle/>
          <a:p>
            <a:r>
              <a:rPr lang="en-US" dirty="0"/>
              <a:t>Style: How to sound conversational 3/9</a:t>
            </a:r>
          </a:p>
        </p:txBody>
      </p:sp>
      <p:pic>
        <p:nvPicPr>
          <p:cNvPr id="5" name="Picture 4" descr="Icon of a person">
            <a:extLst>
              <a:ext uri="{FF2B5EF4-FFF2-40B4-BE49-F238E27FC236}">
                <a16:creationId xmlns:a16="http://schemas.microsoft.com/office/drawing/2014/main" id="{13BDC046-179A-4402-9D07-877C432BBA88}"/>
              </a:ext>
            </a:extLst>
          </p:cNvPr>
          <p:cNvPicPr>
            <a:picLocks noChangeAspect="1"/>
          </p:cNvPicPr>
          <p:nvPr/>
        </p:nvPicPr>
        <p:blipFill>
          <a:blip r:embed="rId3"/>
          <a:stretch>
            <a:fillRect/>
          </a:stretch>
        </p:blipFill>
        <p:spPr>
          <a:xfrm>
            <a:off x="481714" y="2574367"/>
            <a:ext cx="345948" cy="345948"/>
          </a:xfrm>
          <a:prstGeom prst="rect">
            <a:avLst/>
          </a:prstGeom>
        </p:spPr>
      </p:pic>
      <p:grpSp>
        <p:nvGrpSpPr>
          <p:cNvPr id="76" name="Group 87">
            <a:extLst>
              <a:ext uri="{FF2B5EF4-FFF2-40B4-BE49-F238E27FC236}">
                <a16:creationId xmlns:a16="http://schemas.microsoft.com/office/drawing/2014/main" id="{58F57087-D355-4714-B020-F3A6048E396A}"/>
              </a:ext>
              <a:ext uri="{C183D7F6-B498-43B3-948B-1728B52AA6E4}">
                <adec:decorative xmlns:adec="http://schemas.microsoft.com/office/drawing/2017/decorative" val="1"/>
              </a:ext>
            </a:extLst>
          </p:cNvPr>
          <p:cNvGrpSpPr/>
          <p:nvPr/>
        </p:nvGrpSpPr>
        <p:grpSpPr>
          <a:xfrm>
            <a:off x="930369" y="2627624"/>
            <a:ext cx="3612601" cy="868169"/>
            <a:chOff x="1235090" y="2513206"/>
            <a:chExt cx="3612601" cy="868169"/>
          </a:xfrm>
          <a:solidFill>
            <a:srgbClr val="0B556A"/>
          </a:solidFill>
        </p:grpSpPr>
        <p:sp>
          <p:nvSpPr>
            <p:cNvPr id="77" name="Rectangle: Rounded Corners 76">
              <a:extLst>
                <a:ext uri="{FF2B5EF4-FFF2-40B4-BE49-F238E27FC236}">
                  <a16:creationId xmlns:a16="http://schemas.microsoft.com/office/drawing/2014/main" id="{714E0A60-9E47-4209-B54B-F1C0E269854F}"/>
                </a:ext>
              </a:extLst>
            </p:cNvPr>
            <p:cNvSpPr/>
            <p:nvPr/>
          </p:nvSpPr>
          <p:spPr bwMode="auto">
            <a:xfrm>
              <a:off x="1447942" y="2513206"/>
              <a:ext cx="3399749" cy="868169"/>
            </a:xfrm>
            <a:prstGeom prst="roundRect">
              <a:avLst>
                <a:gd name="adj" fmla="val 678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I’m going to ask you a couple questions. It should only take a minute.</a:t>
              </a:r>
            </a:p>
          </p:txBody>
        </p:sp>
        <p:sp>
          <p:nvSpPr>
            <p:cNvPr id="78" name="Isosceles Triangle 77">
              <a:extLst>
                <a:ext uri="{FF2B5EF4-FFF2-40B4-BE49-F238E27FC236}">
                  <a16:creationId xmlns:a16="http://schemas.microsoft.com/office/drawing/2014/main" id="{46CB44E1-D692-42DB-AC79-8145F750DF3C}"/>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grpSp>
        <p:nvGrpSpPr>
          <p:cNvPr id="82" name="Group 113">
            <a:extLst>
              <a:ext uri="{FF2B5EF4-FFF2-40B4-BE49-F238E27FC236}">
                <a16:creationId xmlns:a16="http://schemas.microsoft.com/office/drawing/2014/main" id="{C54FB7D4-075C-4BCF-9148-C793815C04B4}"/>
              </a:ext>
              <a:ext uri="{C183D7F6-B498-43B3-948B-1728B52AA6E4}">
                <adec:decorative xmlns:adec="http://schemas.microsoft.com/office/drawing/2017/decorative" val="1"/>
              </a:ext>
            </a:extLst>
          </p:cNvPr>
          <p:cNvGrpSpPr/>
          <p:nvPr/>
        </p:nvGrpSpPr>
        <p:grpSpPr>
          <a:xfrm>
            <a:off x="3564810" y="3835817"/>
            <a:ext cx="917887" cy="362649"/>
            <a:chOff x="10077749" y="3961429"/>
            <a:chExt cx="917887" cy="362649"/>
          </a:xfrm>
          <a:solidFill>
            <a:schemeClr val="accent4">
              <a:lumMod val="20000"/>
              <a:lumOff val="80000"/>
            </a:schemeClr>
          </a:solidFill>
        </p:grpSpPr>
        <p:sp>
          <p:nvSpPr>
            <p:cNvPr id="83" name="Rectangle: Rounded Corners 82">
              <a:extLst>
                <a:ext uri="{FF2B5EF4-FFF2-40B4-BE49-F238E27FC236}">
                  <a16:creationId xmlns:a16="http://schemas.microsoft.com/office/drawing/2014/main" id="{BECE73A0-4619-4CD4-9E29-F010D4148273}"/>
                </a:ext>
              </a:extLst>
            </p:cNvPr>
            <p:cNvSpPr/>
            <p:nvPr/>
          </p:nvSpPr>
          <p:spPr bwMode="auto">
            <a:xfrm>
              <a:off x="10077749" y="3961429"/>
              <a:ext cx="731908"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Great.</a:t>
              </a:r>
            </a:p>
          </p:txBody>
        </p:sp>
        <p:sp>
          <p:nvSpPr>
            <p:cNvPr id="84" name="Isosceles Triangle 83">
              <a:extLst>
                <a:ext uri="{FF2B5EF4-FFF2-40B4-BE49-F238E27FC236}">
                  <a16:creationId xmlns:a16="http://schemas.microsoft.com/office/drawing/2014/main" id="{0798190C-247E-43FB-8A66-0F754F6B88FE}"/>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solidFill>
                  <a:srgbClr val="3C3C41"/>
                </a:solidFill>
                <a:effectLst/>
                <a:uLnTx/>
                <a:uFillTx/>
                <a:latin typeface="Segoe UI" panose="020B0502040204020203" pitchFamily="34" charset="0"/>
                <a:ea typeface="+mn-ea"/>
                <a:cs typeface="Segoe UI" panose="020B0502040204020203" pitchFamily="34" charset="0"/>
              </a:endParaRPr>
            </a:p>
          </p:txBody>
        </p:sp>
      </p:grpSp>
      <p:pic>
        <p:nvPicPr>
          <p:cNvPr id="94" name="Picture 46" descr="A picture of a person talking">
            <a:extLst>
              <a:ext uri="{FF2B5EF4-FFF2-40B4-BE49-F238E27FC236}">
                <a16:creationId xmlns:a16="http://schemas.microsoft.com/office/drawing/2014/main" id="{A160CC8C-BA08-48BB-A65C-A954DE1B3C94}"/>
              </a:ext>
            </a:extLst>
          </p:cNvPr>
          <p:cNvPicPr>
            <a:picLocks noChangeAspect="1"/>
          </p:cNvPicPr>
          <p:nvPr/>
        </p:nvPicPr>
        <p:blipFill>
          <a:blip r:embed="rId4"/>
          <a:srcRect b="258"/>
          <a:stretch>
            <a:fillRect/>
          </a:stretch>
        </p:blipFill>
        <p:spPr>
          <a:xfrm>
            <a:off x="4534656" y="3775696"/>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sp>
        <p:nvSpPr>
          <p:cNvPr id="39" name="Content Placeholder 2">
            <a:extLst>
              <a:ext uri="{FF2B5EF4-FFF2-40B4-BE49-F238E27FC236}">
                <a16:creationId xmlns:a16="http://schemas.microsoft.com/office/drawing/2014/main" id="{7A91CCC7-61A9-4D32-A6E2-F28551A15AAD}"/>
              </a:ext>
            </a:extLst>
          </p:cNvPr>
          <p:cNvSpPr txBox="1">
            <a:spLocks/>
          </p:cNvSpPr>
          <p:nvPr/>
        </p:nvSpPr>
        <p:spPr>
          <a:xfrm>
            <a:off x="785378" y="4868124"/>
            <a:ext cx="4178508" cy="548640"/>
          </a:xfrm>
          <a:prstGeom prst="rect">
            <a:avLst/>
          </a:prstGeom>
          <a:noFill/>
        </p:spPr>
        <p:txBody>
          <a:bodyPr vert="horz" wrap="square" lIns="0" tIns="0" rIns="0" bIns="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Use contractions: “I’m” instead of “I am.”</a:t>
            </a:r>
          </a:p>
        </p:txBody>
      </p:sp>
      <p:pic>
        <p:nvPicPr>
          <p:cNvPr id="4" name="Picture 3" descr="Icon of a person">
            <a:extLst>
              <a:ext uri="{FF2B5EF4-FFF2-40B4-BE49-F238E27FC236}">
                <a16:creationId xmlns:a16="http://schemas.microsoft.com/office/drawing/2014/main" id="{AF417019-F28F-4677-8D2A-8D172FAD318C}"/>
              </a:ext>
            </a:extLst>
          </p:cNvPr>
          <p:cNvPicPr>
            <a:picLocks noChangeAspect="1"/>
          </p:cNvPicPr>
          <p:nvPr/>
        </p:nvPicPr>
        <p:blipFill>
          <a:blip r:embed="rId3"/>
          <a:stretch>
            <a:fillRect/>
          </a:stretch>
        </p:blipFill>
        <p:spPr>
          <a:xfrm>
            <a:off x="6893420" y="2574367"/>
            <a:ext cx="345948" cy="345948"/>
          </a:xfrm>
          <a:prstGeom prst="rect">
            <a:avLst/>
          </a:prstGeom>
        </p:spPr>
      </p:pic>
      <p:grpSp>
        <p:nvGrpSpPr>
          <p:cNvPr id="86" name="Group 87">
            <a:extLst>
              <a:ext uri="{FF2B5EF4-FFF2-40B4-BE49-F238E27FC236}">
                <a16:creationId xmlns:a16="http://schemas.microsoft.com/office/drawing/2014/main" id="{EEFC52F2-2A7E-4249-A53A-441A948DB4B1}"/>
              </a:ext>
              <a:ext uri="{C183D7F6-B498-43B3-948B-1728B52AA6E4}">
                <adec:decorative xmlns:adec="http://schemas.microsoft.com/office/drawing/2017/decorative" val="1"/>
              </a:ext>
            </a:extLst>
          </p:cNvPr>
          <p:cNvGrpSpPr/>
          <p:nvPr/>
        </p:nvGrpSpPr>
        <p:grpSpPr>
          <a:xfrm>
            <a:off x="7356571" y="2627624"/>
            <a:ext cx="4035329" cy="868169"/>
            <a:chOff x="1235090" y="2513206"/>
            <a:chExt cx="4035329" cy="868169"/>
          </a:xfrm>
          <a:solidFill>
            <a:srgbClr val="0B556A"/>
          </a:solidFill>
        </p:grpSpPr>
        <p:sp>
          <p:nvSpPr>
            <p:cNvPr id="87" name="Rectangle: Rounded Corners 86">
              <a:extLst>
                <a:ext uri="{FF2B5EF4-FFF2-40B4-BE49-F238E27FC236}">
                  <a16:creationId xmlns:a16="http://schemas.microsoft.com/office/drawing/2014/main" id="{029E9AFB-B207-4264-98A6-385AAC84245D}"/>
                </a:ext>
              </a:extLst>
            </p:cNvPr>
            <p:cNvSpPr/>
            <p:nvPr/>
          </p:nvSpPr>
          <p:spPr bwMode="auto">
            <a:xfrm>
              <a:off x="1447943" y="2513206"/>
              <a:ext cx="3822476" cy="868169"/>
            </a:xfrm>
            <a:prstGeom prst="roundRect">
              <a:avLst>
                <a:gd name="adj" fmla="val 8979"/>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Good choice. I have a couple suggestions based on what you’ve selected.</a:t>
              </a:r>
            </a:p>
          </p:txBody>
        </p:sp>
        <p:sp>
          <p:nvSpPr>
            <p:cNvPr id="88" name="Isosceles Triangle 87">
              <a:extLst>
                <a:ext uri="{FF2B5EF4-FFF2-40B4-BE49-F238E27FC236}">
                  <a16:creationId xmlns:a16="http://schemas.microsoft.com/office/drawing/2014/main" id="{4F399DF0-8D93-4BE4-8E7D-E3BE01F95BF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40" name="Content Placeholder 2">
            <a:extLst>
              <a:ext uri="{FF2B5EF4-FFF2-40B4-BE49-F238E27FC236}">
                <a16:creationId xmlns:a16="http://schemas.microsoft.com/office/drawing/2014/main" id="{ED8FC908-469E-4C61-8FBE-88C817E7460A}"/>
              </a:ext>
            </a:extLst>
          </p:cNvPr>
          <p:cNvSpPr txBox="1">
            <a:spLocks/>
          </p:cNvSpPr>
          <p:nvPr/>
        </p:nvSpPr>
        <p:spPr>
          <a:xfrm>
            <a:off x="7325038" y="4868124"/>
            <a:ext cx="4437426" cy="548640"/>
          </a:xfrm>
          <a:prstGeom prst="rect">
            <a:avLst/>
          </a:prstGeom>
          <a:noFill/>
        </p:spPr>
        <p:txBody>
          <a:bodyPr vert="horz" lIns="0" tIns="0" rIns="0" bIns="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Select a pronoun to represent your brand agent in chat and be consistent: “I” or “we.”</a:t>
            </a:r>
          </a:p>
        </p:txBody>
      </p:sp>
    </p:spTree>
    <p:extLst>
      <p:ext uri="{BB962C8B-B14F-4D97-AF65-F5344CB8AC3E}">
        <p14:creationId xmlns:p14="http://schemas.microsoft.com/office/powerpoint/2010/main" val="35404001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73C7E66-A14B-322F-3648-406B7930156A}"/>
              </a:ext>
            </a:extLst>
          </p:cNvPr>
          <p:cNvSpPr>
            <a:spLocks noGrp="1"/>
          </p:cNvSpPr>
          <p:nvPr>
            <p:ph type="title"/>
          </p:nvPr>
        </p:nvSpPr>
        <p:spPr>
          <a:xfrm>
            <a:off x="455995" y="2888932"/>
            <a:ext cx="6478205" cy="984885"/>
          </a:xfrm>
        </p:spPr>
        <p:txBody>
          <a:bodyPr/>
          <a:lstStyle/>
          <a:p>
            <a:r>
              <a:rPr lang="en-US" dirty="0"/>
              <a:t>Power Virtual Agents </a:t>
            </a:r>
            <a:br>
              <a:rPr lang="en-US" dirty="0"/>
            </a:br>
            <a:r>
              <a:rPr lang="en-US" dirty="0"/>
              <a:t>Train the Trainer Presentation Deck</a:t>
            </a:r>
          </a:p>
        </p:txBody>
      </p:sp>
    </p:spTree>
    <p:extLst>
      <p:ext uri="{BB962C8B-B14F-4D97-AF65-F5344CB8AC3E}">
        <p14:creationId xmlns:p14="http://schemas.microsoft.com/office/powerpoint/2010/main" val="138158441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Freeform: Shape 66">
            <a:extLst>
              <a:ext uri="{FF2B5EF4-FFF2-40B4-BE49-F238E27FC236}">
                <a16:creationId xmlns:a16="http://schemas.microsoft.com/office/drawing/2014/main" id="{A9B78589-CE06-4DA7-B53D-36A4EA462A9C}"/>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9DE9CB75-D75A-4751-BB3D-E4AF445F5843}"/>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7D6D2B3-A395-4933-AE7D-B9B4FD3EA90C}"/>
              </a:ext>
            </a:extLst>
          </p:cNvPr>
          <p:cNvSpPr>
            <a:spLocks noGrp="1"/>
          </p:cNvSpPr>
          <p:nvPr>
            <p:ph type="title"/>
          </p:nvPr>
        </p:nvSpPr>
        <p:spPr>
          <a:xfrm>
            <a:off x="455995" y="620429"/>
            <a:ext cx="11306469" cy="402674"/>
          </a:xfrm>
        </p:spPr>
        <p:txBody>
          <a:bodyPr/>
          <a:lstStyle/>
          <a:p>
            <a:r>
              <a:rPr lang="en-US" dirty="0"/>
              <a:t>Style: How to sound conversational 4/9</a:t>
            </a:r>
          </a:p>
        </p:txBody>
      </p:sp>
      <p:sp>
        <p:nvSpPr>
          <p:cNvPr id="16" name="Rectangle 2">
            <a:extLst>
              <a:ext uri="{FF2B5EF4-FFF2-40B4-BE49-F238E27FC236}">
                <a16:creationId xmlns:a16="http://schemas.microsoft.com/office/drawing/2014/main" id="{CA2CE47C-7AB8-467A-AD55-F4D24FD1A488}"/>
              </a:ext>
            </a:extLst>
          </p:cNvPr>
          <p:cNvSpPr/>
          <p:nvPr/>
        </p:nvSpPr>
        <p:spPr>
          <a:xfrm>
            <a:off x="486569" y="1210281"/>
            <a:ext cx="11248231"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Be consistent with tone and style so the conversation sounds like it’s with the same agent and brand</a:t>
            </a:r>
          </a:p>
        </p:txBody>
      </p:sp>
      <p:pic>
        <p:nvPicPr>
          <p:cNvPr id="86" name="Picture 85" descr="Icon of a list document">
            <a:extLst>
              <a:ext uri="{FF2B5EF4-FFF2-40B4-BE49-F238E27FC236}">
                <a16:creationId xmlns:a16="http://schemas.microsoft.com/office/drawing/2014/main" id="{FAE1263D-4F00-4F71-BA9A-50083DCB7191}"/>
              </a:ext>
            </a:extLst>
          </p:cNvPr>
          <p:cNvPicPr>
            <a:picLocks noChangeAspect="1"/>
          </p:cNvPicPr>
          <p:nvPr/>
        </p:nvPicPr>
        <p:blipFill>
          <a:blip r:embed="rId3"/>
          <a:stretch>
            <a:fillRect/>
          </a:stretch>
        </p:blipFill>
        <p:spPr>
          <a:xfrm>
            <a:off x="565511" y="1796418"/>
            <a:ext cx="286512" cy="396240"/>
          </a:xfrm>
          <a:prstGeom prst="rect">
            <a:avLst/>
          </a:prstGeom>
        </p:spPr>
      </p:pic>
      <p:grpSp>
        <p:nvGrpSpPr>
          <p:cNvPr id="87" name="Group 86">
            <a:extLst>
              <a:ext uri="{FF2B5EF4-FFF2-40B4-BE49-F238E27FC236}">
                <a16:creationId xmlns:a16="http://schemas.microsoft.com/office/drawing/2014/main" id="{1A020936-7A87-4AC1-B0F9-21E877BA4191}"/>
              </a:ext>
              <a:ext uri="{C183D7F6-B498-43B3-948B-1728B52AA6E4}">
                <adec:decorative xmlns:adec="http://schemas.microsoft.com/office/drawing/2017/decorative" val="1"/>
              </a:ext>
            </a:extLst>
          </p:cNvPr>
          <p:cNvGrpSpPr/>
          <p:nvPr/>
        </p:nvGrpSpPr>
        <p:grpSpPr>
          <a:xfrm>
            <a:off x="457199" y="2278063"/>
            <a:ext cx="4663440" cy="0"/>
            <a:chOff x="457199" y="2278063"/>
            <a:chExt cx="4663440" cy="0"/>
          </a:xfrm>
        </p:grpSpPr>
        <p:cxnSp>
          <p:nvCxnSpPr>
            <p:cNvPr id="88" name="Straight Connector 68">
              <a:extLst>
                <a:ext uri="{FF2B5EF4-FFF2-40B4-BE49-F238E27FC236}">
                  <a16:creationId xmlns:a16="http://schemas.microsoft.com/office/drawing/2014/main" id="{27C88ACB-2FD2-4E27-AF25-EBC3E0CB9245}"/>
                </a:ext>
                <a:ext uri="{C183D7F6-B498-43B3-948B-1728B52AA6E4}">
                  <adec:decorative xmlns:adec="http://schemas.microsoft.com/office/drawing/2017/decorative" val="1"/>
                </a:ext>
              </a:extLst>
            </p:cNvPr>
            <p:cNvCxnSpPr/>
            <p:nvPr/>
          </p:nvCxnSpPr>
          <p:spPr>
            <a:xfrm flipH="1">
              <a:off x="457199" y="2278063"/>
              <a:ext cx="46634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93" name="Straight Connector 35">
              <a:extLst>
                <a:ext uri="{FF2B5EF4-FFF2-40B4-BE49-F238E27FC236}">
                  <a16:creationId xmlns:a16="http://schemas.microsoft.com/office/drawing/2014/main" id="{0537778B-4D14-4C30-B28C-7886BC74F63B}"/>
                </a:ext>
                <a:ext uri="{C183D7F6-B498-43B3-948B-1728B52AA6E4}">
                  <adec:decorative xmlns:adec="http://schemas.microsoft.com/office/drawing/2017/decorative" val="1"/>
                </a:ext>
              </a:extLst>
            </p:cNvPr>
            <p:cNvCxnSpPr>
              <a:cxnSpLocks/>
            </p:cNvCxnSpPr>
            <p:nvPr/>
          </p:nvCxnSpPr>
          <p:spPr>
            <a:xfrm flipH="1">
              <a:off x="457199"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94" name="Rectangle 47">
            <a:extLst>
              <a:ext uri="{FF2B5EF4-FFF2-40B4-BE49-F238E27FC236}">
                <a16:creationId xmlns:a16="http://schemas.microsoft.com/office/drawing/2014/main" id="{A505F7A3-2A49-4963-813C-16CCDDE5078E}"/>
              </a:ext>
            </a:extLst>
          </p:cNvPr>
          <p:cNvSpPr/>
          <p:nvPr/>
        </p:nvSpPr>
        <p:spPr>
          <a:xfrm>
            <a:off x="4543425" y="1961727"/>
            <a:ext cx="577214" cy="303326"/>
          </a:xfrm>
          <a:prstGeom prst="rect">
            <a:avLst/>
          </a:prstGeom>
        </p:spPr>
        <p:txBody>
          <a:bodyPr wrap="square" lIns="0" tIns="0" rIns="0" bIns="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Do</a:t>
            </a:r>
            <a:endParaRPr kumimoji="0" lang="en-US" sz="1600" b="0" i="0" u="none" strike="noStrike" kern="1200" cap="none" spc="0" normalizeH="0" baseline="0" noProof="0" dirty="0">
              <a:ln>
                <a:noFill/>
              </a:ln>
              <a:solidFill>
                <a:srgbClr val="0B556A"/>
              </a:solidFill>
              <a:effectLst/>
              <a:uLnTx/>
              <a:uFillTx/>
              <a:latin typeface="Segoe UI Semibold"/>
              <a:ea typeface="+mn-ea"/>
              <a:cs typeface="+mn-cs"/>
            </a:endParaRPr>
          </a:p>
        </p:txBody>
      </p:sp>
      <p:pic>
        <p:nvPicPr>
          <p:cNvPr id="3" name="Picture 2" descr="Icon of a person">
            <a:extLst>
              <a:ext uri="{FF2B5EF4-FFF2-40B4-BE49-F238E27FC236}">
                <a16:creationId xmlns:a16="http://schemas.microsoft.com/office/drawing/2014/main" id="{3EF25329-FF4A-42A8-A68B-88308AAB40EA}"/>
              </a:ext>
            </a:extLst>
          </p:cNvPr>
          <p:cNvPicPr>
            <a:picLocks noChangeAspect="1"/>
          </p:cNvPicPr>
          <p:nvPr/>
        </p:nvPicPr>
        <p:blipFill>
          <a:blip r:embed="rId4"/>
          <a:stretch>
            <a:fillRect/>
          </a:stretch>
        </p:blipFill>
        <p:spPr>
          <a:xfrm>
            <a:off x="481714" y="2567065"/>
            <a:ext cx="345948" cy="345948"/>
          </a:xfrm>
          <a:prstGeom prst="rect">
            <a:avLst/>
          </a:prstGeom>
        </p:spPr>
      </p:pic>
      <p:grpSp>
        <p:nvGrpSpPr>
          <p:cNvPr id="72" name="Group 87">
            <a:extLst>
              <a:ext uri="{FF2B5EF4-FFF2-40B4-BE49-F238E27FC236}">
                <a16:creationId xmlns:a16="http://schemas.microsoft.com/office/drawing/2014/main" id="{6D645B75-71AA-4F04-A43A-58AF235F1607}"/>
              </a:ext>
              <a:ext uri="{C183D7F6-B498-43B3-948B-1728B52AA6E4}">
                <adec:decorative xmlns:adec="http://schemas.microsoft.com/office/drawing/2017/decorative" val="1"/>
              </a:ext>
            </a:extLst>
          </p:cNvPr>
          <p:cNvGrpSpPr/>
          <p:nvPr/>
        </p:nvGrpSpPr>
        <p:grpSpPr>
          <a:xfrm>
            <a:off x="904257" y="2599655"/>
            <a:ext cx="3762818" cy="430591"/>
            <a:chOff x="1235090" y="2513206"/>
            <a:chExt cx="3995345" cy="457200"/>
          </a:xfrm>
          <a:solidFill>
            <a:srgbClr val="0B556A"/>
          </a:solidFill>
        </p:grpSpPr>
        <p:sp>
          <p:nvSpPr>
            <p:cNvPr id="97" name="Rectangle: Rounded Corners 96">
              <a:extLst>
                <a:ext uri="{FF2B5EF4-FFF2-40B4-BE49-F238E27FC236}">
                  <a16:creationId xmlns:a16="http://schemas.microsoft.com/office/drawing/2014/main" id="{FEC643DC-E440-4383-A45B-A02DC0B9E2B7}"/>
                </a:ext>
                <a:ext uri="{C183D7F6-B498-43B3-948B-1728B52AA6E4}">
                  <adec:decorative xmlns:adec="http://schemas.microsoft.com/office/drawing/2017/decorative" val="1"/>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Hi there. Welcome to the Store Assistant. I can help you make a return or exchange.</a:t>
              </a:r>
            </a:p>
          </p:txBody>
        </p:sp>
        <p:sp>
          <p:nvSpPr>
            <p:cNvPr id="98" name="Isosceles Triangle 97">
              <a:extLst>
                <a:ext uri="{FF2B5EF4-FFF2-40B4-BE49-F238E27FC236}">
                  <a16:creationId xmlns:a16="http://schemas.microsoft.com/office/drawing/2014/main" id="{D6FF14AD-A9E2-480F-BAA5-4B84C9CFC283}"/>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6" name="Picture 5" descr="Icon of a person">
            <a:extLst>
              <a:ext uri="{FF2B5EF4-FFF2-40B4-BE49-F238E27FC236}">
                <a16:creationId xmlns:a16="http://schemas.microsoft.com/office/drawing/2014/main" id="{0C32A98C-54C8-45D4-B0A7-9A7436EE7971}"/>
              </a:ext>
            </a:extLst>
          </p:cNvPr>
          <p:cNvPicPr>
            <a:picLocks noChangeAspect="1"/>
          </p:cNvPicPr>
          <p:nvPr/>
        </p:nvPicPr>
        <p:blipFill>
          <a:blip r:embed="rId4"/>
          <a:stretch>
            <a:fillRect/>
          </a:stretch>
        </p:blipFill>
        <p:spPr>
          <a:xfrm>
            <a:off x="481714" y="3200176"/>
            <a:ext cx="345948" cy="345948"/>
          </a:xfrm>
          <a:prstGeom prst="rect">
            <a:avLst/>
          </a:prstGeom>
        </p:spPr>
      </p:pic>
      <p:grpSp>
        <p:nvGrpSpPr>
          <p:cNvPr id="74" name="Group 87">
            <a:extLst>
              <a:ext uri="{FF2B5EF4-FFF2-40B4-BE49-F238E27FC236}">
                <a16:creationId xmlns:a16="http://schemas.microsoft.com/office/drawing/2014/main" id="{92169132-06FD-4652-9122-FCB2A92D9F20}"/>
              </a:ext>
              <a:ext uri="{C183D7F6-B498-43B3-948B-1728B52AA6E4}">
                <adec:decorative xmlns:adec="http://schemas.microsoft.com/office/drawing/2017/decorative" val="1"/>
              </a:ext>
            </a:extLst>
          </p:cNvPr>
          <p:cNvGrpSpPr/>
          <p:nvPr/>
        </p:nvGrpSpPr>
        <p:grpSpPr>
          <a:xfrm>
            <a:off x="904257" y="3244137"/>
            <a:ext cx="3762818" cy="430591"/>
            <a:chOff x="1235090" y="2513206"/>
            <a:chExt cx="3995345" cy="457200"/>
          </a:xfrm>
          <a:solidFill>
            <a:srgbClr val="0B556A"/>
          </a:solidFill>
        </p:grpSpPr>
        <p:sp>
          <p:nvSpPr>
            <p:cNvPr id="91" name="Rectangle: Rounded Corners 90">
              <a:extLst>
                <a:ext uri="{FF2B5EF4-FFF2-40B4-BE49-F238E27FC236}">
                  <a16:creationId xmlns:a16="http://schemas.microsoft.com/office/drawing/2014/main" id="{5D8AE67D-A1DD-4394-ABD5-1113A970D06C}"/>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Let me know at any time if you’d like to chat with a live customer service agent. </a:t>
              </a:r>
            </a:p>
          </p:txBody>
        </p:sp>
        <p:sp>
          <p:nvSpPr>
            <p:cNvPr id="92" name="Isosceles Triangle 91">
              <a:extLst>
                <a:ext uri="{FF2B5EF4-FFF2-40B4-BE49-F238E27FC236}">
                  <a16:creationId xmlns:a16="http://schemas.microsoft.com/office/drawing/2014/main" id="{685DCC61-E49E-4545-92E3-11627BFE2D4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78" name="Group 113">
            <a:extLst>
              <a:ext uri="{FF2B5EF4-FFF2-40B4-BE49-F238E27FC236}">
                <a16:creationId xmlns:a16="http://schemas.microsoft.com/office/drawing/2014/main" id="{56FA1232-878D-49BE-82C9-0B7E44B9B3EA}"/>
              </a:ext>
              <a:ext uri="{C183D7F6-B498-43B3-948B-1728B52AA6E4}">
                <adec:decorative xmlns:adec="http://schemas.microsoft.com/office/drawing/2017/decorative" val="1"/>
              </a:ext>
            </a:extLst>
          </p:cNvPr>
          <p:cNvGrpSpPr/>
          <p:nvPr/>
        </p:nvGrpSpPr>
        <p:grpSpPr>
          <a:xfrm>
            <a:off x="3142057" y="4071121"/>
            <a:ext cx="1850980" cy="341543"/>
            <a:chOff x="9030273" y="3961429"/>
            <a:chExt cx="1965363" cy="362649"/>
          </a:xfrm>
          <a:solidFill>
            <a:schemeClr val="accent4">
              <a:lumMod val="20000"/>
              <a:lumOff val="80000"/>
            </a:schemeClr>
          </a:solidFill>
        </p:grpSpPr>
        <p:sp>
          <p:nvSpPr>
            <p:cNvPr id="79" name="Rectangle: Rounded Corners 78">
              <a:extLst>
                <a:ext uri="{FF2B5EF4-FFF2-40B4-BE49-F238E27FC236}">
                  <a16:creationId xmlns:a16="http://schemas.microsoft.com/office/drawing/2014/main" id="{62D2C28B-1DDA-4142-B017-440C077C7001}"/>
                </a:ext>
              </a:extLst>
            </p:cNvPr>
            <p:cNvSpPr/>
            <p:nvPr/>
          </p:nvSpPr>
          <p:spPr bwMode="auto">
            <a:xfrm>
              <a:off x="9030273" y="3961429"/>
              <a:ext cx="1779384"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I want to return an item</a:t>
              </a:r>
            </a:p>
          </p:txBody>
        </p:sp>
        <p:sp>
          <p:nvSpPr>
            <p:cNvPr id="80" name="Isosceles Triangle 79">
              <a:extLst>
                <a:ext uri="{FF2B5EF4-FFF2-40B4-BE49-F238E27FC236}">
                  <a16:creationId xmlns:a16="http://schemas.microsoft.com/office/drawing/2014/main" id="{04462B6B-9C7E-4B1A-9118-5E7F19A12A1C}"/>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solidFill>
                  <a:srgbClr val="3C3C41"/>
                </a:solidFill>
                <a:effectLst/>
                <a:uLnTx/>
                <a:uFillTx/>
                <a:latin typeface="Segoe UI" panose="020B0502040204020203" pitchFamily="34" charset="0"/>
                <a:ea typeface="+mn-ea"/>
                <a:cs typeface="Segoe UI" panose="020B0502040204020203" pitchFamily="34" charset="0"/>
              </a:endParaRPr>
            </a:p>
          </p:txBody>
        </p:sp>
      </p:grpSp>
      <p:pic>
        <p:nvPicPr>
          <p:cNvPr id="63" name="Picture 62" descr="A picture of a person talking">
            <a:extLst>
              <a:ext uri="{FF2B5EF4-FFF2-40B4-BE49-F238E27FC236}">
                <a16:creationId xmlns:a16="http://schemas.microsoft.com/office/drawing/2014/main" id="{747F1E75-508F-4A9E-B631-4B7B642C5BC4}"/>
              </a:ext>
            </a:extLst>
          </p:cNvPr>
          <p:cNvPicPr>
            <a:picLocks noChangeAspect="1"/>
          </p:cNvPicPr>
          <p:nvPr/>
        </p:nvPicPr>
        <p:blipFill>
          <a:blip r:embed="rId5"/>
          <a:srcRect b="258"/>
          <a:stretch>
            <a:fillRect/>
          </a:stretch>
        </p:blipFill>
        <p:spPr>
          <a:xfrm>
            <a:off x="5034022" y="4033092"/>
            <a:ext cx="348849" cy="348849"/>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a:solidFill>
            <a:schemeClr val="bg2"/>
          </a:solidFill>
        </p:spPr>
      </p:pic>
      <p:pic>
        <p:nvPicPr>
          <p:cNvPr id="7" name="Picture 6" descr="Icon of a person">
            <a:extLst>
              <a:ext uri="{FF2B5EF4-FFF2-40B4-BE49-F238E27FC236}">
                <a16:creationId xmlns:a16="http://schemas.microsoft.com/office/drawing/2014/main" id="{FD76C32B-86BA-463D-9122-D1D9E93A4B6A}"/>
              </a:ext>
            </a:extLst>
          </p:cNvPr>
          <p:cNvPicPr>
            <a:picLocks noChangeAspect="1"/>
          </p:cNvPicPr>
          <p:nvPr/>
        </p:nvPicPr>
        <p:blipFill>
          <a:blip r:embed="rId4"/>
          <a:stretch>
            <a:fillRect/>
          </a:stretch>
        </p:blipFill>
        <p:spPr>
          <a:xfrm>
            <a:off x="481714" y="4742628"/>
            <a:ext cx="345948" cy="345948"/>
          </a:xfrm>
          <a:prstGeom prst="rect">
            <a:avLst/>
          </a:prstGeom>
        </p:spPr>
      </p:pic>
      <p:grpSp>
        <p:nvGrpSpPr>
          <p:cNvPr id="75" name="Group 87">
            <a:extLst>
              <a:ext uri="{FF2B5EF4-FFF2-40B4-BE49-F238E27FC236}">
                <a16:creationId xmlns:a16="http://schemas.microsoft.com/office/drawing/2014/main" id="{3494F0DB-1F03-463D-987C-1D40AA860538}"/>
              </a:ext>
              <a:ext uri="{C183D7F6-B498-43B3-948B-1728B52AA6E4}">
                <adec:decorative xmlns:adec="http://schemas.microsoft.com/office/drawing/2017/decorative" val="1"/>
              </a:ext>
            </a:extLst>
          </p:cNvPr>
          <p:cNvGrpSpPr/>
          <p:nvPr/>
        </p:nvGrpSpPr>
        <p:grpSpPr>
          <a:xfrm>
            <a:off x="904257" y="4789109"/>
            <a:ext cx="3762818" cy="430591"/>
            <a:chOff x="1235090" y="2513206"/>
            <a:chExt cx="3995345" cy="457200"/>
          </a:xfrm>
          <a:solidFill>
            <a:srgbClr val="0B556A"/>
          </a:solidFill>
        </p:grpSpPr>
        <p:sp>
          <p:nvSpPr>
            <p:cNvPr id="89" name="Rectangle: Rounded Corners 88">
              <a:extLst>
                <a:ext uri="{FF2B5EF4-FFF2-40B4-BE49-F238E27FC236}">
                  <a16:creationId xmlns:a16="http://schemas.microsoft.com/office/drawing/2014/main" id="{59E8DC84-B616-4DFA-92F8-7FD1C88BE38B}"/>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OK. Could you provide your order number, please?</a:t>
              </a:r>
            </a:p>
          </p:txBody>
        </p:sp>
        <p:sp>
          <p:nvSpPr>
            <p:cNvPr id="90" name="Isosceles Triangle 89">
              <a:extLst>
                <a:ext uri="{FF2B5EF4-FFF2-40B4-BE49-F238E27FC236}">
                  <a16:creationId xmlns:a16="http://schemas.microsoft.com/office/drawing/2014/main" id="{CA9A0D0C-B6C4-49A2-BF29-EDBDA65FA94E}"/>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95" name="Freeform 79" descr="icon of an no entry sign">
            <a:extLst>
              <a:ext uri="{FF2B5EF4-FFF2-40B4-BE49-F238E27FC236}">
                <a16:creationId xmlns:a16="http://schemas.microsoft.com/office/drawing/2014/main" id="{BB958474-5BEA-4821-9A80-B13776C842AB}"/>
              </a:ext>
            </a:extLst>
          </p:cNvPr>
          <p:cNvSpPr/>
          <p:nvPr/>
        </p:nvSpPr>
        <p:spPr>
          <a:xfrm>
            <a:off x="6371271" y="1828897"/>
            <a:ext cx="378042" cy="378042"/>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96" name="Group 95">
            <a:extLst>
              <a:ext uri="{FF2B5EF4-FFF2-40B4-BE49-F238E27FC236}">
                <a16:creationId xmlns:a16="http://schemas.microsoft.com/office/drawing/2014/main" id="{79BF7A7F-B161-46D3-8690-6DE9A7AD60F4}"/>
              </a:ext>
              <a:ext uri="{C183D7F6-B498-43B3-948B-1728B52AA6E4}">
                <adec:decorative xmlns:adec="http://schemas.microsoft.com/office/drawing/2017/decorative" val="1"/>
              </a:ext>
            </a:extLst>
          </p:cNvPr>
          <p:cNvGrpSpPr/>
          <p:nvPr/>
        </p:nvGrpSpPr>
        <p:grpSpPr>
          <a:xfrm>
            <a:off x="6354762" y="2278063"/>
            <a:ext cx="5120640" cy="0"/>
            <a:chOff x="6354762" y="2278063"/>
            <a:chExt cx="5120640" cy="0"/>
          </a:xfrm>
        </p:grpSpPr>
        <p:cxnSp>
          <p:nvCxnSpPr>
            <p:cNvPr id="99" name="Straight Connector 11">
              <a:extLst>
                <a:ext uri="{FF2B5EF4-FFF2-40B4-BE49-F238E27FC236}">
                  <a16:creationId xmlns:a16="http://schemas.microsoft.com/office/drawing/2014/main" id="{B7C35B94-DEF9-4CA1-9851-F3E3F5481B8A}"/>
                </a:ext>
                <a:ext uri="{C183D7F6-B498-43B3-948B-1728B52AA6E4}">
                  <adec:decorative xmlns:adec="http://schemas.microsoft.com/office/drawing/2017/decorative" val="1"/>
                </a:ext>
              </a:extLst>
            </p:cNvPr>
            <p:cNvCxnSpPr/>
            <p:nvPr/>
          </p:nvCxnSpPr>
          <p:spPr>
            <a:xfrm flipH="1">
              <a:off x="6354762" y="2278063"/>
              <a:ext cx="51206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100" name="Straight Connector 35">
              <a:extLst>
                <a:ext uri="{FF2B5EF4-FFF2-40B4-BE49-F238E27FC236}">
                  <a16:creationId xmlns:a16="http://schemas.microsoft.com/office/drawing/2014/main" id="{4785F1ED-1B7E-4E6A-B0EF-1C8AC094D2D0}"/>
                </a:ext>
                <a:ext uri="{C183D7F6-B498-43B3-948B-1728B52AA6E4}">
                  <adec:decorative xmlns:adec="http://schemas.microsoft.com/office/drawing/2017/decorative" val="1"/>
                </a:ext>
              </a:extLst>
            </p:cNvPr>
            <p:cNvCxnSpPr>
              <a:cxnSpLocks/>
            </p:cNvCxnSpPr>
            <p:nvPr/>
          </p:nvCxnSpPr>
          <p:spPr>
            <a:xfrm flipH="1">
              <a:off x="6354762"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1" name="Rectangle 67">
            <a:extLst>
              <a:ext uri="{FF2B5EF4-FFF2-40B4-BE49-F238E27FC236}">
                <a16:creationId xmlns:a16="http://schemas.microsoft.com/office/drawing/2014/main" id="{2E6DCD61-A7FC-4A03-AA6C-297B73B9E1E4}"/>
              </a:ext>
            </a:extLst>
          </p:cNvPr>
          <p:cNvSpPr/>
          <p:nvPr/>
        </p:nvSpPr>
        <p:spPr>
          <a:xfrm>
            <a:off x="10896142" y="1961727"/>
            <a:ext cx="577214" cy="303326"/>
          </a:xfrm>
          <a:prstGeom prst="rect">
            <a:avLst/>
          </a:prstGeom>
        </p:spPr>
        <p:txBody>
          <a:bodyPr wrap="square" lIns="0" tIns="0" rIns="0" bIns="0" anchor="t">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Don’t</a:t>
            </a:r>
          </a:p>
        </p:txBody>
      </p:sp>
      <p:pic>
        <p:nvPicPr>
          <p:cNvPr id="4" name="Picture 3" descr="Icon of a person">
            <a:extLst>
              <a:ext uri="{FF2B5EF4-FFF2-40B4-BE49-F238E27FC236}">
                <a16:creationId xmlns:a16="http://schemas.microsoft.com/office/drawing/2014/main" id="{D13330E8-1F05-4C9B-9A6B-4E42922186BB}"/>
              </a:ext>
            </a:extLst>
          </p:cNvPr>
          <p:cNvPicPr>
            <a:picLocks noChangeAspect="1"/>
          </p:cNvPicPr>
          <p:nvPr/>
        </p:nvPicPr>
        <p:blipFill>
          <a:blip r:embed="rId4"/>
          <a:stretch>
            <a:fillRect/>
          </a:stretch>
        </p:blipFill>
        <p:spPr>
          <a:xfrm>
            <a:off x="6692854" y="2567065"/>
            <a:ext cx="345948" cy="345948"/>
          </a:xfrm>
          <a:prstGeom prst="rect">
            <a:avLst/>
          </a:prstGeom>
        </p:spPr>
      </p:pic>
      <p:grpSp>
        <p:nvGrpSpPr>
          <p:cNvPr id="141" name="Group 87">
            <a:extLst>
              <a:ext uri="{FF2B5EF4-FFF2-40B4-BE49-F238E27FC236}">
                <a16:creationId xmlns:a16="http://schemas.microsoft.com/office/drawing/2014/main" id="{8F2DBCF1-4F2F-4C23-8D7E-67F776A4F3CA}"/>
              </a:ext>
              <a:ext uri="{C183D7F6-B498-43B3-948B-1728B52AA6E4}">
                <adec:decorative xmlns:adec="http://schemas.microsoft.com/office/drawing/2017/decorative" val="1"/>
              </a:ext>
            </a:extLst>
          </p:cNvPr>
          <p:cNvGrpSpPr/>
          <p:nvPr/>
        </p:nvGrpSpPr>
        <p:grpSpPr>
          <a:xfrm>
            <a:off x="7105214" y="2547605"/>
            <a:ext cx="3995345" cy="457200"/>
            <a:chOff x="1235090" y="2513206"/>
            <a:chExt cx="3995345" cy="457200"/>
          </a:xfrm>
          <a:solidFill>
            <a:srgbClr val="0B556A"/>
          </a:solidFill>
        </p:grpSpPr>
        <p:sp>
          <p:nvSpPr>
            <p:cNvPr id="167" name="Rectangle: Rounded Corners 166">
              <a:extLst>
                <a:ext uri="{FF2B5EF4-FFF2-40B4-BE49-F238E27FC236}">
                  <a16:creationId xmlns:a16="http://schemas.microsoft.com/office/drawing/2014/main" id="{DD65982C-000B-40EB-835C-8126FA4D1CD2}"/>
                </a:ext>
              </a:extLst>
            </p:cNvPr>
            <p:cNvSpPr/>
            <p:nvPr/>
          </p:nvSpPr>
          <p:spPr bwMode="auto">
            <a:xfrm>
              <a:off x="1447942" y="2513206"/>
              <a:ext cx="3782493" cy="457200"/>
            </a:xfrm>
            <a:prstGeom prst="roundRect">
              <a:avLst>
                <a:gd name="adj" fmla="val 10257"/>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Hi there. Welcome to the Store Assistant. I can help you make a return or exchange.</a:t>
              </a:r>
            </a:p>
          </p:txBody>
        </p:sp>
        <p:sp>
          <p:nvSpPr>
            <p:cNvPr id="168" name="Isosceles Triangle 167">
              <a:extLst>
                <a:ext uri="{FF2B5EF4-FFF2-40B4-BE49-F238E27FC236}">
                  <a16:creationId xmlns:a16="http://schemas.microsoft.com/office/drawing/2014/main" id="{0B4A3E8B-2980-4AD2-B6AE-9E58665720B1}"/>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07" name="Picture 106" descr="Icon of a person">
            <a:extLst>
              <a:ext uri="{FF2B5EF4-FFF2-40B4-BE49-F238E27FC236}">
                <a16:creationId xmlns:a16="http://schemas.microsoft.com/office/drawing/2014/main" id="{2E335AAB-F8B3-4F40-8564-A30C579A5083}"/>
              </a:ext>
            </a:extLst>
          </p:cNvPr>
          <p:cNvPicPr>
            <a:picLocks noChangeAspect="1"/>
          </p:cNvPicPr>
          <p:nvPr/>
        </p:nvPicPr>
        <p:blipFill>
          <a:blip r:embed="rId4"/>
          <a:stretch>
            <a:fillRect/>
          </a:stretch>
        </p:blipFill>
        <p:spPr>
          <a:xfrm>
            <a:off x="6692854" y="3185236"/>
            <a:ext cx="345948" cy="345948"/>
          </a:xfrm>
          <a:prstGeom prst="rect">
            <a:avLst/>
          </a:prstGeom>
        </p:spPr>
      </p:pic>
      <p:grpSp>
        <p:nvGrpSpPr>
          <p:cNvPr id="143" name="Group 87">
            <a:extLst>
              <a:ext uri="{FF2B5EF4-FFF2-40B4-BE49-F238E27FC236}">
                <a16:creationId xmlns:a16="http://schemas.microsoft.com/office/drawing/2014/main" id="{349B983C-8524-45BC-B82C-AA0215875DCA}"/>
              </a:ext>
              <a:ext uri="{C183D7F6-B498-43B3-948B-1728B52AA6E4}">
                <adec:decorative xmlns:adec="http://schemas.microsoft.com/office/drawing/2017/decorative" val="1"/>
              </a:ext>
            </a:extLst>
          </p:cNvPr>
          <p:cNvGrpSpPr/>
          <p:nvPr/>
        </p:nvGrpSpPr>
        <p:grpSpPr>
          <a:xfrm>
            <a:off x="7105214" y="3231914"/>
            <a:ext cx="3995345" cy="635602"/>
            <a:chOff x="1235090" y="2513206"/>
            <a:chExt cx="3995345" cy="635602"/>
          </a:xfrm>
          <a:solidFill>
            <a:srgbClr val="0B556A"/>
          </a:solidFill>
        </p:grpSpPr>
        <p:sp>
          <p:nvSpPr>
            <p:cNvPr id="161" name="Rectangle: Rounded Corners 160">
              <a:extLst>
                <a:ext uri="{FF2B5EF4-FFF2-40B4-BE49-F238E27FC236}">
                  <a16:creationId xmlns:a16="http://schemas.microsoft.com/office/drawing/2014/main" id="{0363E019-DF37-4CEE-869A-78AAC46AFBC0}"/>
                </a:ext>
              </a:extLst>
            </p:cNvPr>
            <p:cNvSpPr/>
            <p:nvPr/>
          </p:nvSpPr>
          <p:spPr bwMode="auto">
            <a:xfrm>
              <a:off x="1447942" y="2513206"/>
              <a:ext cx="3782493" cy="635602"/>
            </a:xfrm>
            <a:prstGeom prst="roundRect">
              <a:avLst>
                <a:gd name="adj" fmla="val 1003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If you wish to be in contact with a live customer service agent in regards to your problem, please click the button below.</a:t>
              </a:r>
            </a:p>
          </p:txBody>
        </p:sp>
        <p:sp>
          <p:nvSpPr>
            <p:cNvPr id="162" name="Isosceles Triangle 161">
              <a:extLst>
                <a:ext uri="{FF2B5EF4-FFF2-40B4-BE49-F238E27FC236}">
                  <a16:creationId xmlns:a16="http://schemas.microsoft.com/office/drawing/2014/main" id="{1E08C697-C2F6-42BE-B80A-0BAA2A62CE82}"/>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36" name="Rectangle 135">
            <a:extLst>
              <a:ext uri="{FF2B5EF4-FFF2-40B4-BE49-F238E27FC236}">
                <a16:creationId xmlns:a16="http://schemas.microsoft.com/office/drawing/2014/main" id="{02ED914E-471B-4AC0-A3F1-C4325E9D8DC3}"/>
              </a:ext>
            </a:extLst>
          </p:cNvPr>
          <p:cNvSpPr/>
          <p:nvPr/>
        </p:nvSpPr>
        <p:spPr>
          <a:xfrm>
            <a:off x="6773407" y="4063288"/>
            <a:ext cx="1417252" cy="199878"/>
          </a:xfrm>
          <a:prstGeom prst="rect">
            <a:avLst/>
          </a:prstGeom>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B556A"/>
                </a:solidFill>
                <a:effectLst/>
                <a:uLnTx/>
                <a:uFillTx/>
                <a:latin typeface="Segoe UI" panose="020B0502040204020203" pitchFamily="34" charset="0"/>
                <a:ea typeface="+mn-ea"/>
                <a:cs typeface="Segoe UI" panose="020B0502040204020203" pitchFamily="34" charset="0"/>
              </a:rPr>
              <a:t>Tone shifts to formal</a:t>
            </a:r>
            <a:endParaRPr kumimoji="0" lang="en-US" sz="1200" b="0" i="0" u="none" strike="noStrike" kern="1200" cap="none" spc="0" normalizeH="0" baseline="0" noProof="0" dirty="0">
              <a:ln>
                <a:noFill/>
              </a:ln>
              <a:solidFill>
                <a:srgbClr val="0B556A"/>
              </a:solidFill>
              <a:effectLst/>
              <a:uLnTx/>
              <a:uFillTx/>
              <a:latin typeface="Segoe UI"/>
              <a:ea typeface="+mn-ea"/>
              <a:cs typeface="+mn-cs"/>
            </a:endParaRPr>
          </a:p>
        </p:txBody>
      </p:sp>
      <p:cxnSp>
        <p:nvCxnSpPr>
          <p:cNvPr id="137" name="Connector: Elbow 136" descr="An arrow pointing upwards">
            <a:extLst>
              <a:ext uri="{FF2B5EF4-FFF2-40B4-BE49-F238E27FC236}">
                <a16:creationId xmlns:a16="http://schemas.microsoft.com/office/drawing/2014/main" id="{B425B5A8-1A28-4A6E-B0DB-F501372D4F30}"/>
              </a:ext>
            </a:extLst>
          </p:cNvPr>
          <p:cNvCxnSpPr>
            <a:cxnSpLocks/>
            <a:stCxn id="136" idx="3"/>
          </p:cNvCxnSpPr>
          <p:nvPr/>
        </p:nvCxnSpPr>
        <p:spPr>
          <a:xfrm flipV="1">
            <a:off x="8190659" y="3867516"/>
            <a:ext cx="543526" cy="295711"/>
          </a:xfrm>
          <a:prstGeom prst="bentConnector3">
            <a:avLst>
              <a:gd name="adj1" fmla="val 99945"/>
            </a:avLst>
          </a:prstGeom>
          <a:ln>
            <a:headEnd type="none"/>
            <a:tailEnd type="triangle"/>
          </a:ln>
        </p:spPr>
        <p:style>
          <a:lnRef idx="1">
            <a:schemeClr val="accent4"/>
          </a:lnRef>
          <a:fillRef idx="0">
            <a:schemeClr val="accent4"/>
          </a:fillRef>
          <a:effectRef idx="0">
            <a:schemeClr val="accent4"/>
          </a:effectRef>
          <a:fontRef idx="minor">
            <a:schemeClr val="tx1"/>
          </a:fontRef>
        </p:style>
      </p:cxnSp>
      <p:grpSp>
        <p:nvGrpSpPr>
          <p:cNvPr id="146" name="Group 113">
            <a:extLst>
              <a:ext uri="{FF2B5EF4-FFF2-40B4-BE49-F238E27FC236}">
                <a16:creationId xmlns:a16="http://schemas.microsoft.com/office/drawing/2014/main" id="{1A95FE4D-DD00-425E-BC4C-5BAD75C825EF}"/>
              </a:ext>
              <a:ext uri="{C183D7F6-B498-43B3-948B-1728B52AA6E4}">
                <adec:decorative xmlns:adec="http://schemas.microsoft.com/office/drawing/2017/decorative" val="1"/>
              </a:ext>
            </a:extLst>
          </p:cNvPr>
          <p:cNvGrpSpPr/>
          <p:nvPr/>
        </p:nvGrpSpPr>
        <p:grpSpPr>
          <a:xfrm>
            <a:off x="9441677" y="4110002"/>
            <a:ext cx="1881491" cy="362649"/>
            <a:chOff x="9114145" y="3961429"/>
            <a:chExt cx="1881491" cy="362649"/>
          </a:xfrm>
          <a:solidFill>
            <a:schemeClr val="accent4">
              <a:lumMod val="20000"/>
              <a:lumOff val="80000"/>
            </a:schemeClr>
          </a:solidFill>
        </p:grpSpPr>
        <p:sp>
          <p:nvSpPr>
            <p:cNvPr id="155" name="Rectangle: Rounded Corners 154">
              <a:extLst>
                <a:ext uri="{FF2B5EF4-FFF2-40B4-BE49-F238E27FC236}">
                  <a16:creationId xmlns:a16="http://schemas.microsoft.com/office/drawing/2014/main" id="{57856EED-4BAB-44FE-B063-BF97516ECBF5}"/>
                </a:ext>
              </a:extLst>
            </p:cNvPr>
            <p:cNvSpPr/>
            <p:nvPr/>
          </p:nvSpPr>
          <p:spPr bwMode="auto">
            <a:xfrm>
              <a:off x="9114145" y="3961429"/>
              <a:ext cx="1695511" cy="362649"/>
            </a:xfrm>
            <a:prstGeom prst="roundRect">
              <a:avLst>
                <a:gd name="adj" fmla="val 1263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I want to return an item</a:t>
              </a:r>
            </a:p>
          </p:txBody>
        </p:sp>
        <p:sp>
          <p:nvSpPr>
            <p:cNvPr id="156" name="Isosceles Triangle 155">
              <a:extLst>
                <a:ext uri="{FF2B5EF4-FFF2-40B4-BE49-F238E27FC236}">
                  <a16:creationId xmlns:a16="http://schemas.microsoft.com/office/drawing/2014/main" id="{9423F710-60F3-4C12-9DB1-64B933DCE687}"/>
                </a:ext>
                <a:ext uri="{C183D7F6-B498-43B3-948B-1728B52AA6E4}">
                  <adec:decorative xmlns:adec="http://schemas.microsoft.com/office/drawing/2017/decorative" val="1"/>
                </a:ext>
              </a:extLst>
            </p:cNvPr>
            <p:cNvSpPr/>
            <p:nvPr/>
          </p:nvSpPr>
          <p:spPr bwMode="auto">
            <a:xfrm rot="5400000">
              <a:off x="10774521" y="4031385"/>
              <a:ext cx="202703" cy="239526"/>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solidFill>
                  <a:srgbClr val="3C3C41"/>
                </a:solidFill>
                <a:effectLst/>
                <a:uLnTx/>
                <a:uFillTx/>
                <a:latin typeface="Segoe UI" panose="020B0502040204020203" pitchFamily="34" charset="0"/>
                <a:ea typeface="+mn-ea"/>
                <a:cs typeface="Segoe UI" panose="020B0502040204020203" pitchFamily="34" charset="0"/>
              </a:endParaRPr>
            </a:p>
          </p:txBody>
        </p:sp>
      </p:grpSp>
      <p:pic>
        <p:nvPicPr>
          <p:cNvPr id="145" name="Picture 144" descr="A picture of a person talking">
            <a:extLst>
              <a:ext uri="{FF2B5EF4-FFF2-40B4-BE49-F238E27FC236}">
                <a16:creationId xmlns:a16="http://schemas.microsoft.com/office/drawing/2014/main" id="{9FBFAF7A-35B2-4603-AEEE-D9AC90275897}"/>
              </a:ext>
            </a:extLst>
          </p:cNvPr>
          <p:cNvPicPr>
            <a:picLocks noChangeAspect="1"/>
          </p:cNvPicPr>
          <p:nvPr/>
        </p:nvPicPr>
        <p:blipFill>
          <a:blip r:embed="rId5"/>
          <a:srcRect b="258"/>
          <a:stretch>
            <a:fillRect/>
          </a:stretch>
        </p:blipFill>
        <p:spPr>
          <a:xfrm>
            <a:off x="11366686" y="4069623"/>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1" name="Picture 110" descr="Icon of a person">
            <a:extLst>
              <a:ext uri="{FF2B5EF4-FFF2-40B4-BE49-F238E27FC236}">
                <a16:creationId xmlns:a16="http://schemas.microsoft.com/office/drawing/2014/main" id="{D3F99819-3FFC-4B1A-BBE8-AAACC9747D48}"/>
              </a:ext>
            </a:extLst>
          </p:cNvPr>
          <p:cNvPicPr>
            <a:picLocks noChangeAspect="1"/>
          </p:cNvPicPr>
          <p:nvPr/>
        </p:nvPicPr>
        <p:blipFill>
          <a:blip r:embed="rId4"/>
          <a:stretch>
            <a:fillRect/>
          </a:stretch>
        </p:blipFill>
        <p:spPr>
          <a:xfrm>
            <a:off x="6692854" y="4823117"/>
            <a:ext cx="345948" cy="345948"/>
          </a:xfrm>
          <a:prstGeom prst="rect">
            <a:avLst/>
          </a:prstGeom>
        </p:spPr>
      </p:pic>
      <p:grpSp>
        <p:nvGrpSpPr>
          <p:cNvPr id="147" name="Group 87">
            <a:extLst>
              <a:ext uri="{FF2B5EF4-FFF2-40B4-BE49-F238E27FC236}">
                <a16:creationId xmlns:a16="http://schemas.microsoft.com/office/drawing/2014/main" id="{5ADB461E-4F9B-4E81-9127-F48F94702E71}"/>
              </a:ext>
              <a:ext uri="{C183D7F6-B498-43B3-948B-1728B52AA6E4}">
                <adec:decorative xmlns:adec="http://schemas.microsoft.com/office/drawing/2017/decorative" val="1"/>
              </a:ext>
            </a:extLst>
          </p:cNvPr>
          <p:cNvGrpSpPr/>
          <p:nvPr/>
        </p:nvGrpSpPr>
        <p:grpSpPr>
          <a:xfrm>
            <a:off x="7105214" y="4872359"/>
            <a:ext cx="3995345" cy="457200"/>
            <a:chOff x="1235090" y="2513206"/>
            <a:chExt cx="3995345" cy="457200"/>
          </a:xfrm>
          <a:solidFill>
            <a:srgbClr val="0B556A"/>
          </a:solidFill>
        </p:grpSpPr>
        <p:sp>
          <p:nvSpPr>
            <p:cNvPr id="153" name="Rectangle: Rounded Corners 152">
              <a:extLst>
                <a:ext uri="{FF2B5EF4-FFF2-40B4-BE49-F238E27FC236}">
                  <a16:creationId xmlns:a16="http://schemas.microsoft.com/office/drawing/2014/main" id="{79DD8AC5-C62E-4BA7-8FE5-3E35E769CE8A}"/>
                </a:ext>
              </a:extLst>
            </p:cNvPr>
            <p:cNvSpPr/>
            <p:nvPr/>
          </p:nvSpPr>
          <p:spPr bwMode="auto">
            <a:xfrm>
              <a:off x="1447942" y="2513206"/>
              <a:ext cx="3782493" cy="457200"/>
            </a:xfrm>
            <a:prstGeom prst="roundRect">
              <a:avLst>
                <a:gd name="adj" fmla="val 1303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OK. Provide your order number.</a:t>
              </a:r>
            </a:p>
          </p:txBody>
        </p:sp>
        <p:sp>
          <p:nvSpPr>
            <p:cNvPr id="154" name="Isosceles Triangle 153">
              <a:extLst>
                <a:ext uri="{FF2B5EF4-FFF2-40B4-BE49-F238E27FC236}">
                  <a16:creationId xmlns:a16="http://schemas.microsoft.com/office/drawing/2014/main" id="{C2ACE354-B599-45BA-BD61-5EFFF8637BB7}"/>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138" name="Rectangle 137">
            <a:extLst>
              <a:ext uri="{FF2B5EF4-FFF2-40B4-BE49-F238E27FC236}">
                <a16:creationId xmlns:a16="http://schemas.microsoft.com/office/drawing/2014/main" id="{8C6C92CD-BC2D-4024-ACB4-96A10D66A4DF}"/>
              </a:ext>
            </a:extLst>
          </p:cNvPr>
          <p:cNvSpPr/>
          <p:nvPr/>
        </p:nvSpPr>
        <p:spPr>
          <a:xfrm>
            <a:off x="6773407" y="5447841"/>
            <a:ext cx="1154568" cy="199878"/>
          </a:xfrm>
          <a:prstGeom prst="rect">
            <a:avLst/>
          </a:prstGeom>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B556A"/>
                </a:solidFill>
                <a:effectLst/>
                <a:uLnTx/>
                <a:uFillTx/>
                <a:latin typeface="Segoe UI" panose="020B0502040204020203" pitchFamily="34" charset="0"/>
                <a:ea typeface="+mn-ea"/>
                <a:cs typeface="Segoe UI" panose="020B0502040204020203" pitchFamily="34" charset="0"/>
              </a:rPr>
              <a:t>Demanding tone</a:t>
            </a:r>
            <a:endParaRPr kumimoji="0" lang="en-US" sz="1200" b="0" i="0" u="none" strike="noStrike" kern="1200" cap="none" spc="0" normalizeH="0" baseline="0" noProof="0" dirty="0">
              <a:ln>
                <a:noFill/>
              </a:ln>
              <a:solidFill>
                <a:srgbClr val="0B556A"/>
              </a:solidFill>
              <a:effectLst/>
              <a:uLnTx/>
              <a:uFillTx/>
              <a:latin typeface="Segoe UI"/>
              <a:ea typeface="+mn-ea"/>
              <a:cs typeface="+mn-cs"/>
            </a:endParaRPr>
          </a:p>
        </p:txBody>
      </p:sp>
      <p:cxnSp>
        <p:nvCxnSpPr>
          <p:cNvPr id="139" name="Connector: Elbow 138" descr="An arrow pointing upwards">
            <a:extLst>
              <a:ext uri="{FF2B5EF4-FFF2-40B4-BE49-F238E27FC236}">
                <a16:creationId xmlns:a16="http://schemas.microsoft.com/office/drawing/2014/main" id="{DF136E5B-137E-4638-9171-50D01E186F99}"/>
              </a:ext>
            </a:extLst>
          </p:cNvPr>
          <p:cNvCxnSpPr>
            <a:cxnSpLocks/>
            <a:stCxn id="138" idx="3"/>
            <a:endCxn id="153" idx="2"/>
          </p:cNvCxnSpPr>
          <p:nvPr/>
        </p:nvCxnSpPr>
        <p:spPr>
          <a:xfrm flipV="1">
            <a:off x="7927975" y="5329559"/>
            <a:ext cx="1281338" cy="218221"/>
          </a:xfrm>
          <a:prstGeom prst="bentConnector2">
            <a:avLst/>
          </a:prstGeom>
          <a:ln>
            <a:headEnd type="none"/>
            <a:tailEnd type="triangle"/>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10864780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420E3EC9-37CB-4589-9E05-28ABD9A2B255}"/>
              </a:ext>
              <a:ext uri="{C183D7F6-B498-43B3-948B-1728B52AA6E4}">
                <adec:decorative xmlns:adec="http://schemas.microsoft.com/office/drawing/2017/decorative" val="1"/>
              </a:ext>
            </a:extLst>
          </p:cNvPr>
          <p:cNvSpPr/>
          <p:nvPr/>
        </p:nvSpPr>
        <p:spPr bwMode="auto">
          <a:xfrm flipH="1">
            <a:off x="0" y="1663700"/>
            <a:ext cx="6680200" cy="4762500"/>
          </a:xfrm>
          <a:custGeom>
            <a:avLst/>
            <a:gdLst>
              <a:gd name="connsiteX0" fmla="*/ 1187450 w 7137400"/>
              <a:gd name="connsiteY0" fmla="*/ 0 h 4749800"/>
              <a:gd name="connsiteX1" fmla="*/ 7137400 w 7137400"/>
              <a:gd name="connsiteY1" fmla="*/ 0 h 4749800"/>
              <a:gd name="connsiteX2" fmla="*/ 7137400 w 7137400"/>
              <a:gd name="connsiteY2" fmla="*/ 4571996 h 4749800"/>
              <a:gd name="connsiteX3" fmla="*/ 7092949 w 7137400"/>
              <a:gd name="connsiteY3" fmla="*/ 4749800 h 4749800"/>
              <a:gd name="connsiteX4" fmla="*/ 0 w 7137400"/>
              <a:gd name="connsiteY4" fmla="*/ 4749800 h 4749800"/>
              <a:gd name="connsiteX0" fmla="*/ 1396554 w 7346504"/>
              <a:gd name="connsiteY0" fmla="*/ 0 h 4749800"/>
              <a:gd name="connsiteX1" fmla="*/ 7346504 w 7346504"/>
              <a:gd name="connsiteY1" fmla="*/ 0 h 4749800"/>
              <a:gd name="connsiteX2" fmla="*/ 7346504 w 7346504"/>
              <a:gd name="connsiteY2" fmla="*/ 4571996 h 4749800"/>
              <a:gd name="connsiteX3" fmla="*/ 7302053 w 7346504"/>
              <a:gd name="connsiteY3" fmla="*/ 4749800 h 4749800"/>
              <a:gd name="connsiteX4" fmla="*/ 0 w 7346504"/>
              <a:gd name="connsiteY4" fmla="*/ 4724400 h 4749800"/>
              <a:gd name="connsiteX5" fmla="*/ 1396554 w 7346504"/>
              <a:gd name="connsiteY5" fmla="*/ 0 h 4749800"/>
              <a:gd name="connsiteX0" fmla="*/ 1438375 w 7388325"/>
              <a:gd name="connsiteY0" fmla="*/ 0 h 4762500"/>
              <a:gd name="connsiteX1" fmla="*/ 7388325 w 7388325"/>
              <a:gd name="connsiteY1" fmla="*/ 0 h 4762500"/>
              <a:gd name="connsiteX2" fmla="*/ 7388325 w 7388325"/>
              <a:gd name="connsiteY2" fmla="*/ 4571996 h 4762500"/>
              <a:gd name="connsiteX3" fmla="*/ 7343874 w 7388325"/>
              <a:gd name="connsiteY3" fmla="*/ 4749800 h 4762500"/>
              <a:gd name="connsiteX4" fmla="*/ 0 w 7388325"/>
              <a:gd name="connsiteY4" fmla="*/ 4762500 h 4762500"/>
              <a:gd name="connsiteX5" fmla="*/ 1438375 w 7388325"/>
              <a:gd name="connsiteY5" fmla="*/ 0 h 4762500"/>
              <a:gd name="connsiteX0" fmla="*/ 1382614 w 7332564"/>
              <a:gd name="connsiteY0" fmla="*/ 0 h 4762500"/>
              <a:gd name="connsiteX1" fmla="*/ 7332564 w 7332564"/>
              <a:gd name="connsiteY1" fmla="*/ 0 h 4762500"/>
              <a:gd name="connsiteX2" fmla="*/ 7332564 w 7332564"/>
              <a:gd name="connsiteY2" fmla="*/ 4571996 h 4762500"/>
              <a:gd name="connsiteX3" fmla="*/ 7288113 w 7332564"/>
              <a:gd name="connsiteY3" fmla="*/ 4749800 h 4762500"/>
              <a:gd name="connsiteX4" fmla="*/ 0 w 7332564"/>
              <a:gd name="connsiteY4" fmla="*/ 4762500 h 4762500"/>
              <a:gd name="connsiteX5" fmla="*/ 1382614 w 7332564"/>
              <a:gd name="connsiteY5" fmla="*/ 0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2564" h="4762500">
                <a:moveTo>
                  <a:pt x="1382614" y="0"/>
                </a:moveTo>
                <a:lnTo>
                  <a:pt x="7332564" y="0"/>
                </a:lnTo>
                <a:lnTo>
                  <a:pt x="7332564" y="4571996"/>
                </a:lnTo>
                <a:lnTo>
                  <a:pt x="7288113" y="4749800"/>
                </a:lnTo>
                <a:lnTo>
                  <a:pt x="0" y="4762500"/>
                </a:lnTo>
                <a:cubicBezTo>
                  <a:pt x="395817" y="3179233"/>
                  <a:pt x="986797" y="1583267"/>
                  <a:pt x="1382614" y="0"/>
                </a:cubicBez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D6081048-DD1D-417E-A65C-E05A49146767}"/>
              </a:ext>
              <a:ext uri="{C183D7F6-B498-43B3-948B-1728B52AA6E4}">
                <adec:decorative xmlns:adec="http://schemas.microsoft.com/office/drawing/2017/decorative" val="1"/>
              </a:ext>
            </a:extLst>
          </p:cNvPr>
          <p:cNvSpPr/>
          <p:nvPr/>
        </p:nvSpPr>
        <p:spPr bwMode="auto">
          <a:xfrm flipH="1">
            <a:off x="5549900" y="1663700"/>
            <a:ext cx="6642100" cy="4749800"/>
          </a:xfrm>
          <a:custGeom>
            <a:avLst/>
            <a:gdLst>
              <a:gd name="connsiteX0" fmla="*/ 0 w 6134099"/>
              <a:gd name="connsiteY0" fmla="*/ 0 h 4749800"/>
              <a:gd name="connsiteX1" fmla="*/ 6134099 w 6134099"/>
              <a:gd name="connsiteY1" fmla="*/ 0 h 4749800"/>
              <a:gd name="connsiteX2" fmla="*/ 4946649 w 6134099"/>
              <a:gd name="connsiteY2" fmla="*/ 4749800 h 4749800"/>
              <a:gd name="connsiteX3" fmla="*/ 0 w 6134099"/>
              <a:gd name="connsiteY3" fmla="*/ 4749800 h 4749800"/>
            </a:gdLst>
            <a:ahLst/>
            <a:cxnLst>
              <a:cxn ang="0">
                <a:pos x="connsiteX0" y="connsiteY0"/>
              </a:cxn>
              <a:cxn ang="0">
                <a:pos x="connsiteX1" y="connsiteY1"/>
              </a:cxn>
              <a:cxn ang="0">
                <a:pos x="connsiteX2" y="connsiteY2"/>
              </a:cxn>
              <a:cxn ang="0">
                <a:pos x="connsiteX3" y="connsiteY3"/>
              </a:cxn>
            </a:cxnLst>
            <a:rect l="l" t="t" r="r" b="b"/>
            <a:pathLst>
              <a:path w="6134099" h="4749800">
                <a:moveTo>
                  <a:pt x="0" y="0"/>
                </a:moveTo>
                <a:lnTo>
                  <a:pt x="6134099" y="0"/>
                </a:lnTo>
                <a:lnTo>
                  <a:pt x="4946649" y="4749800"/>
                </a:lnTo>
                <a:lnTo>
                  <a:pt x="0" y="4749800"/>
                </a:lnTo>
                <a:close/>
              </a:path>
            </a:pathLst>
          </a:cu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17D6D2B3-A395-4933-AE7D-B9B4FD3EA90C}"/>
              </a:ext>
            </a:extLst>
          </p:cNvPr>
          <p:cNvSpPr>
            <a:spLocks noGrp="1"/>
          </p:cNvSpPr>
          <p:nvPr>
            <p:ph type="title"/>
          </p:nvPr>
        </p:nvSpPr>
        <p:spPr/>
        <p:txBody>
          <a:bodyPr/>
          <a:lstStyle/>
          <a:p>
            <a:r>
              <a:rPr lang="en-US" dirty="0"/>
              <a:t>Style: How to sound conversational 5/9</a:t>
            </a:r>
          </a:p>
        </p:txBody>
      </p:sp>
      <p:sp>
        <p:nvSpPr>
          <p:cNvPr id="16" name="Rectangle 2">
            <a:extLst>
              <a:ext uri="{FF2B5EF4-FFF2-40B4-BE49-F238E27FC236}">
                <a16:creationId xmlns:a16="http://schemas.microsoft.com/office/drawing/2014/main" id="{CA2CE47C-7AB8-467A-AD55-F4D24FD1A488}"/>
              </a:ext>
            </a:extLst>
          </p:cNvPr>
          <p:cNvSpPr/>
          <p:nvPr/>
        </p:nvSpPr>
        <p:spPr>
          <a:xfrm>
            <a:off x="486569" y="1210281"/>
            <a:ext cx="11248231" cy="246221"/>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If you’re using website documentation to answer a question, break sections down into short, scannable graphs</a:t>
            </a:r>
          </a:p>
        </p:txBody>
      </p:sp>
      <p:pic>
        <p:nvPicPr>
          <p:cNvPr id="4" name="Picture 3" descr="Icon of a list document">
            <a:extLst>
              <a:ext uri="{FF2B5EF4-FFF2-40B4-BE49-F238E27FC236}">
                <a16:creationId xmlns:a16="http://schemas.microsoft.com/office/drawing/2014/main" id="{A0EA44D5-A707-4233-A41F-C4C16FB1187E}"/>
              </a:ext>
            </a:extLst>
          </p:cNvPr>
          <p:cNvPicPr>
            <a:picLocks noChangeAspect="1"/>
          </p:cNvPicPr>
          <p:nvPr/>
        </p:nvPicPr>
        <p:blipFill>
          <a:blip r:embed="rId3"/>
          <a:stretch>
            <a:fillRect/>
          </a:stretch>
        </p:blipFill>
        <p:spPr>
          <a:xfrm>
            <a:off x="565511" y="1796418"/>
            <a:ext cx="286512" cy="396240"/>
          </a:xfrm>
          <a:prstGeom prst="rect">
            <a:avLst/>
          </a:prstGeom>
        </p:spPr>
      </p:pic>
      <p:grpSp>
        <p:nvGrpSpPr>
          <p:cNvPr id="6" name="Group 5">
            <a:extLst>
              <a:ext uri="{FF2B5EF4-FFF2-40B4-BE49-F238E27FC236}">
                <a16:creationId xmlns:a16="http://schemas.microsoft.com/office/drawing/2014/main" id="{827D1B45-ECFE-4A41-BA7F-C95B8ECAFB84}"/>
              </a:ext>
              <a:ext uri="{C183D7F6-B498-43B3-948B-1728B52AA6E4}">
                <adec:decorative xmlns:adec="http://schemas.microsoft.com/office/drawing/2017/decorative" val="1"/>
              </a:ext>
            </a:extLst>
          </p:cNvPr>
          <p:cNvGrpSpPr/>
          <p:nvPr/>
        </p:nvGrpSpPr>
        <p:grpSpPr>
          <a:xfrm>
            <a:off x="457199" y="2278063"/>
            <a:ext cx="4663440" cy="0"/>
            <a:chOff x="457199" y="2278063"/>
            <a:chExt cx="4663440" cy="0"/>
          </a:xfrm>
        </p:grpSpPr>
        <p:cxnSp>
          <p:nvCxnSpPr>
            <p:cNvPr id="36" name="Straight Connector 68">
              <a:extLst>
                <a:ext uri="{FF2B5EF4-FFF2-40B4-BE49-F238E27FC236}">
                  <a16:creationId xmlns:a16="http://schemas.microsoft.com/office/drawing/2014/main" id="{A4D7D18C-1A60-41C2-9288-F6760514D362}"/>
                </a:ext>
                <a:ext uri="{C183D7F6-B498-43B3-948B-1728B52AA6E4}">
                  <adec:decorative xmlns:adec="http://schemas.microsoft.com/office/drawing/2017/decorative" val="1"/>
                </a:ext>
              </a:extLst>
            </p:cNvPr>
            <p:cNvCxnSpPr/>
            <p:nvPr/>
          </p:nvCxnSpPr>
          <p:spPr>
            <a:xfrm flipH="1">
              <a:off x="457199" y="2278063"/>
              <a:ext cx="46634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7" name="Straight Connector 35">
              <a:extLst>
                <a:ext uri="{FF2B5EF4-FFF2-40B4-BE49-F238E27FC236}">
                  <a16:creationId xmlns:a16="http://schemas.microsoft.com/office/drawing/2014/main" id="{0125BD84-35D4-4FA0-B9EA-88708672DA1D}"/>
                </a:ext>
                <a:ext uri="{C183D7F6-B498-43B3-948B-1728B52AA6E4}">
                  <adec:decorative xmlns:adec="http://schemas.microsoft.com/office/drawing/2017/decorative" val="1"/>
                </a:ext>
              </a:extLst>
            </p:cNvPr>
            <p:cNvCxnSpPr>
              <a:cxnSpLocks/>
            </p:cNvCxnSpPr>
            <p:nvPr/>
          </p:nvCxnSpPr>
          <p:spPr>
            <a:xfrm flipH="1">
              <a:off x="457199"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Rectangle 47">
            <a:extLst>
              <a:ext uri="{FF2B5EF4-FFF2-40B4-BE49-F238E27FC236}">
                <a16:creationId xmlns:a16="http://schemas.microsoft.com/office/drawing/2014/main" id="{C7308D63-0243-4492-BA94-DBB9D227E7D4}"/>
              </a:ext>
            </a:extLst>
          </p:cNvPr>
          <p:cNvSpPr/>
          <p:nvPr/>
        </p:nvSpPr>
        <p:spPr>
          <a:xfrm>
            <a:off x="4543425" y="1961727"/>
            <a:ext cx="577214" cy="303326"/>
          </a:xfrm>
          <a:prstGeom prst="rect">
            <a:avLst/>
          </a:prstGeom>
        </p:spPr>
        <p:txBody>
          <a:bodyPr wrap="square" lIns="0" tIns="0" rIns="0" bIns="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Do</a:t>
            </a:r>
            <a:endParaRPr kumimoji="0" lang="en-US" sz="1600" b="0" i="0" u="none" strike="noStrike" kern="1200" cap="none" spc="0" normalizeH="0" baseline="0" noProof="0" dirty="0">
              <a:ln>
                <a:noFill/>
              </a:ln>
              <a:solidFill>
                <a:srgbClr val="0B556A"/>
              </a:solidFill>
              <a:effectLst/>
              <a:uLnTx/>
              <a:uFillTx/>
              <a:latin typeface="Segoe UI Semibold"/>
              <a:ea typeface="+mn-ea"/>
              <a:cs typeface="+mn-cs"/>
            </a:endParaRPr>
          </a:p>
        </p:txBody>
      </p:sp>
      <p:pic>
        <p:nvPicPr>
          <p:cNvPr id="10" name="Picture 9" descr="Icon of a person">
            <a:extLst>
              <a:ext uri="{FF2B5EF4-FFF2-40B4-BE49-F238E27FC236}">
                <a16:creationId xmlns:a16="http://schemas.microsoft.com/office/drawing/2014/main" id="{AF43E43D-803A-451C-8FF2-46FA002BE1E6}"/>
              </a:ext>
            </a:extLst>
          </p:cNvPr>
          <p:cNvPicPr>
            <a:picLocks noChangeAspect="1"/>
          </p:cNvPicPr>
          <p:nvPr/>
        </p:nvPicPr>
        <p:blipFill>
          <a:blip r:embed="rId4"/>
          <a:stretch>
            <a:fillRect/>
          </a:stretch>
        </p:blipFill>
        <p:spPr>
          <a:xfrm>
            <a:off x="481714" y="2567065"/>
            <a:ext cx="345948" cy="345948"/>
          </a:xfrm>
          <a:prstGeom prst="rect">
            <a:avLst/>
          </a:prstGeom>
        </p:spPr>
      </p:pic>
      <p:grpSp>
        <p:nvGrpSpPr>
          <p:cNvPr id="48" name="Group 87">
            <a:extLst>
              <a:ext uri="{FF2B5EF4-FFF2-40B4-BE49-F238E27FC236}">
                <a16:creationId xmlns:a16="http://schemas.microsoft.com/office/drawing/2014/main" id="{D9BA4D31-5503-49F5-90F1-EBEF81FA4A8E}"/>
              </a:ext>
              <a:ext uri="{C183D7F6-B498-43B3-948B-1728B52AA6E4}">
                <adec:decorative xmlns:adec="http://schemas.microsoft.com/office/drawing/2017/decorative" val="1"/>
              </a:ext>
            </a:extLst>
          </p:cNvPr>
          <p:cNvGrpSpPr/>
          <p:nvPr/>
        </p:nvGrpSpPr>
        <p:grpSpPr>
          <a:xfrm>
            <a:off x="930369" y="2611213"/>
            <a:ext cx="3995345" cy="2900501"/>
            <a:chOff x="1235090" y="2513205"/>
            <a:chExt cx="3995345" cy="2900501"/>
          </a:xfrm>
          <a:solidFill>
            <a:srgbClr val="0B556A"/>
          </a:solidFill>
        </p:grpSpPr>
        <p:sp>
          <p:nvSpPr>
            <p:cNvPr id="49" name="Rectangle: Rounded Corners 48">
              <a:extLst>
                <a:ext uri="{FF2B5EF4-FFF2-40B4-BE49-F238E27FC236}">
                  <a16:creationId xmlns:a16="http://schemas.microsoft.com/office/drawing/2014/main" id="{908DEB6E-E332-4753-9D3A-9CE41B257549}"/>
                </a:ext>
              </a:extLst>
            </p:cNvPr>
            <p:cNvSpPr/>
            <p:nvPr/>
          </p:nvSpPr>
          <p:spPr bwMode="auto">
            <a:xfrm>
              <a:off x="1447942" y="2513205"/>
              <a:ext cx="3782493" cy="2900501"/>
            </a:xfrm>
            <a:prstGeom prst="roundRect">
              <a:avLst>
                <a:gd name="adj" fmla="val 37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How to reset your password:</a:t>
              </a: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1. Go to </a:t>
              </a: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https://account.live.com/password/reset</a:t>
              </a: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a:t>
              </a: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2. Select the reason for resetting your password and the alternate contact info where you can receive a security code to verify your identity.</a:t>
              </a: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b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br>
              <a:r>
                <a:rPr kumimoji="0" lang="en-US" sz="1400" b="0" i="0" u="none" strike="noStrike" kern="1200" cap="none" spc="0" normalizeH="0" baseline="0" noProof="0" dirty="0">
                  <a:ln>
                    <a:noFill/>
                  </a:ln>
                  <a:solidFill>
                    <a:srgbClr val="FFFFFF"/>
                  </a:solidFill>
                  <a:effectLst/>
                  <a:uLnTx/>
                  <a:uFillTx/>
                  <a:latin typeface="Segoe UI"/>
                  <a:ea typeface="Segoe UI" panose="020B0502040204020203" pitchFamily="34" charset="0"/>
                  <a:cs typeface="Segoe UI" panose="020B0502040204020203" pitchFamily="34" charset="0"/>
                </a:rPr>
                <a:t>Note: This alternate contact info is part of the security info you already added to your Microsoft account.</a:t>
              </a:r>
            </a:p>
          </p:txBody>
        </p:sp>
        <p:sp>
          <p:nvSpPr>
            <p:cNvPr id="50" name="Isosceles Triangle 49">
              <a:extLst>
                <a:ext uri="{FF2B5EF4-FFF2-40B4-BE49-F238E27FC236}">
                  <a16:creationId xmlns:a16="http://schemas.microsoft.com/office/drawing/2014/main" id="{C603EDBB-8F9A-4DA2-84E6-23FF2376F2A8}"/>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52" name="Freeform 79" descr="icon of an no entry sign">
            <a:extLst>
              <a:ext uri="{FF2B5EF4-FFF2-40B4-BE49-F238E27FC236}">
                <a16:creationId xmlns:a16="http://schemas.microsoft.com/office/drawing/2014/main" id="{7438CF1B-5D39-4E30-BF49-BAABFDF15E0F}"/>
              </a:ext>
            </a:extLst>
          </p:cNvPr>
          <p:cNvSpPr/>
          <p:nvPr/>
        </p:nvSpPr>
        <p:spPr>
          <a:xfrm>
            <a:off x="6371271" y="1828897"/>
            <a:ext cx="378042" cy="378042"/>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F0D57E82-1AFE-4234-9724-0368122AE544}"/>
              </a:ext>
              <a:ext uri="{C183D7F6-B498-43B3-948B-1728B52AA6E4}">
                <adec:decorative xmlns:adec="http://schemas.microsoft.com/office/drawing/2017/decorative" val="1"/>
              </a:ext>
            </a:extLst>
          </p:cNvPr>
          <p:cNvGrpSpPr/>
          <p:nvPr/>
        </p:nvGrpSpPr>
        <p:grpSpPr>
          <a:xfrm>
            <a:off x="6354762" y="2278063"/>
            <a:ext cx="5120640" cy="0"/>
            <a:chOff x="6354762" y="2278063"/>
            <a:chExt cx="5120640" cy="0"/>
          </a:xfrm>
        </p:grpSpPr>
        <p:cxnSp>
          <p:nvCxnSpPr>
            <p:cNvPr id="33" name="Straight Connector 11">
              <a:extLst>
                <a:ext uri="{FF2B5EF4-FFF2-40B4-BE49-F238E27FC236}">
                  <a16:creationId xmlns:a16="http://schemas.microsoft.com/office/drawing/2014/main" id="{80128E00-0A2F-4659-BE02-390A5E78E956}"/>
                </a:ext>
                <a:ext uri="{C183D7F6-B498-43B3-948B-1728B52AA6E4}">
                  <adec:decorative xmlns:adec="http://schemas.microsoft.com/office/drawing/2017/decorative" val="1"/>
                </a:ext>
              </a:extLst>
            </p:cNvPr>
            <p:cNvCxnSpPr/>
            <p:nvPr/>
          </p:nvCxnSpPr>
          <p:spPr>
            <a:xfrm flipH="1">
              <a:off x="6354762" y="2278063"/>
              <a:ext cx="5120640" cy="0"/>
            </a:xfrm>
            <a:prstGeom prst="line">
              <a:avLst/>
            </a:prstGeom>
            <a:ln>
              <a:headEnd type="none"/>
              <a:tailEnd type="none"/>
            </a:ln>
          </p:spPr>
          <p:style>
            <a:lnRef idx="1">
              <a:schemeClr val="accent4"/>
            </a:lnRef>
            <a:fillRef idx="0">
              <a:schemeClr val="accent4"/>
            </a:fillRef>
            <a:effectRef idx="0">
              <a:schemeClr val="accent4"/>
            </a:effectRef>
            <a:fontRef idx="minor">
              <a:schemeClr val="tx1"/>
            </a:fontRef>
          </p:style>
        </p:cxnSp>
        <p:cxnSp>
          <p:nvCxnSpPr>
            <p:cNvPr id="34" name="Straight Connector 35">
              <a:extLst>
                <a:ext uri="{FF2B5EF4-FFF2-40B4-BE49-F238E27FC236}">
                  <a16:creationId xmlns:a16="http://schemas.microsoft.com/office/drawing/2014/main" id="{13E0659C-71CB-4CEA-AB75-9E7E8E1B8CEF}"/>
                </a:ext>
                <a:ext uri="{C183D7F6-B498-43B3-948B-1728B52AA6E4}">
                  <adec:decorative xmlns:adec="http://schemas.microsoft.com/office/drawing/2017/decorative" val="1"/>
                </a:ext>
              </a:extLst>
            </p:cNvPr>
            <p:cNvCxnSpPr>
              <a:cxnSpLocks/>
            </p:cNvCxnSpPr>
            <p:nvPr/>
          </p:nvCxnSpPr>
          <p:spPr>
            <a:xfrm flipH="1">
              <a:off x="6354762" y="2278063"/>
              <a:ext cx="503136" cy="0"/>
            </a:xfrm>
            <a:prstGeom prst="line">
              <a:avLst/>
            </a:prstGeom>
            <a:ln w="22225">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Rectangle 67">
            <a:extLst>
              <a:ext uri="{FF2B5EF4-FFF2-40B4-BE49-F238E27FC236}">
                <a16:creationId xmlns:a16="http://schemas.microsoft.com/office/drawing/2014/main" id="{CFC1C1C7-493A-42F7-A770-83823C23353F}"/>
              </a:ext>
            </a:extLst>
          </p:cNvPr>
          <p:cNvSpPr/>
          <p:nvPr/>
        </p:nvSpPr>
        <p:spPr>
          <a:xfrm>
            <a:off x="10896142" y="1961727"/>
            <a:ext cx="577214" cy="303326"/>
          </a:xfrm>
          <a:prstGeom prst="rect">
            <a:avLst/>
          </a:prstGeom>
        </p:spPr>
        <p:txBody>
          <a:bodyPr wrap="square" lIns="0" tIns="0" rIns="0" bIns="0" anchor="t">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Segoe UI" panose="020B0502040204020203" pitchFamily="34" charset="0"/>
              </a:rPr>
              <a:t>Don’t</a:t>
            </a:r>
          </a:p>
        </p:txBody>
      </p:sp>
      <p:pic>
        <p:nvPicPr>
          <p:cNvPr id="11" name="Picture 10" descr="Icon of a person">
            <a:extLst>
              <a:ext uri="{FF2B5EF4-FFF2-40B4-BE49-F238E27FC236}">
                <a16:creationId xmlns:a16="http://schemas.microsoft.com/office/drawing/2014/main" id="{35795A1B-2567-42EB-A93D-D14CED59141D}"/>
              </a:ext>
            </a:extLst>
          </p:cNvPr>
          <p:cNvPicPr>
            <a:picLocks noChangeAspect="1"/>
          </p:cNvPicPr>
          <p:nvPr/>
        </p:nvPicPr>
        <p:blipFill>
          <a:blip r:embed="rId4"/>
          <a:stretch>
            <a:fillRect/>
          </a:stretch>
        </p:blipFill>
        <p:spPr>
          <a:xfrm>
            <a:off x="6692854" y="2567065"/>
            <a:ext cx="345948" cy="345948"/>
          </a:xfrm>
          <a:prstGeom prst="rect">
            <a:avLst/>
          </a:prstGeom>
        </p:spPr>
      </p:pic>
      <p:grpSp>
        <p:nvGrpSpPr>
          <p:cNvPr id="69" name="Group 87">
            <a:extLst>
              <a:ext uri="{FF2B5EF4-FFF2-40B4-BE49-F238E27FC236}">
                <a16:creationId xmlns:a16="http://schemas.microsoft.com/office/drawing/2014/main" id="{1E210B82-0743-4FF3-AFCE-65FFF4B8D4F4}"/>
              </a:ext>
              <a:ext uri="{C183D7F6-B498-43B3-948B-1728B52AA6E4}">
                <adec:decorative xmlns:adec="http://schemas.microsoft.com/office/drawing/2017/decorative" val="1"/>
              </a:ext>
            </a:extLst>
          </p:cNvPr>
          <p:cNvGrpSpPr/>
          <p:nvPr/>
        </p:nvGrpSpPr>
        <p:grpSpPr>
          <a:xfrm>
            <a:off x="7168714" y="2611213"/>
            <a:ext cx="3995345" cy="2588309"/>
            <a:chOff x="1235090" y="2513205"/>
            <a:chExt cx="3995345" cy="2588309"/>
          </a:xfrm>
          <a:solidFill>
            <a:srgbClr val="0B556A"/>
          </a:solidFill>
        </p:grpSpPr>
        <p:sp>
          <p:nvSpPr>
            <p:cNvPr id="70" name="Rectangle: Rounded Corners 69">
              <a:extLst>
                <a:ext uri="{FF2B5EF4-FFF2-40B4-BE49-F238E27FC236}">
                  <a16:creationId xmlns:a16="http://schemas.microsoft.com/office/drawing/2014/main" id="{7169FFFB-E112-46A5-8884-CA35F190A325}"/>
                </a:ext>
              </a:extLst>
            </p:cNvPr>
            <p:cNvSpPr/>
            <p:nvPr/>
          </p:nvSpPr>
          <p:spPr bwMode="auto">
            <a:xfrm>
              <a:off x="1447942" y="2513205"/>
              <a:ext cx="3782493" cy="2588309"/>
            </a:xfrm>
            <a:prstGeom prst="roundRect">
              <a:avLst>
                <a:gd name="adj" fmla="val 4211"/>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1836"/>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How to reset your Password</a:t>
              </a:r>
              <a:br>
                <a:rPr kumimoji="0" lang="en-US" sz="11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If you cannot remember your password,</a:t>
              </a:r>
              <a:b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go to </a:t>
              </a:r>
              <a:r>
                <a:rPr kumimoji="0" lang="en-US" sz="1100" b="0" i="0" u="sng"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https://acount.live.com/password/reset</a:t>
              </a:r>
              <a:r>
                <a:rPr kumimoji="0" lang="en-US" sz="11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 and select the reason for resetting your password. Then include the alternate contact info where you can receive a security code to verify your identity. Note: This alternate contact info is part of the security info you already added to your Microsoft account.</a:t>
              </a:r>
            </a:p>
          </p:txBody>
        </p:sp>
        <p:sp>
          <p:nvSpPr>
            <p:cNvPr id="71" name="Isosceles Triangle 70">
              <a:extLst>
                <a:ext uri="{FF2B5EF4-FFF2-40B4-BE49-F238E27FC236}">
                  <a16:creationId xmlns:a16="http://schemas.microsoft.com/office/drawing/2014/main" id="{F3D76E33-086A-4D09-B226-622CDB0325DB}"/>
                </a:ext>
                <a:ext uri="{C183D7F6-B498-43B3-948B-1728B52AA6E4}">
                  <adec:decorative xmlns:adec="http://schemas.microsoft.com/office/drawing/2017/decorative" val="1"/>
                </a:ext>
              </a:extLst>
            </p:cNvPr>
            <p:cNvSpPr/>
            <p:nvPr/>
          </p:nvSpPr>
          <p:spPr bwMode="auto">
            <a:xfrm rot="16200000">
              <a:off x="1253501" y="2590169"/>
              <a:ext cx="202703" cy="239526"/>
            </a:xfrm>
            <a:prstGeom prst="triangle">
              <a:avLst>
                <a:gd name="adj" fmla="val 10000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8077075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9813543" cy="402674"/>
          </a:xfrm>
        </p:spPr>
        <p:txBody>
          <a:bodyPr/>
          <a:lstStyle/>
          <a:p>
            <a:r>
              <a:rPr lang="en-US" dirty="0"/>
              <a:t>Style: How to sound conversational 6/9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489236" cy="4139595"/>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t>Pace the conversation in short,</a:t>
            </a:r>
            <a:b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br>
            <a: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t>scannable units</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Break up messages into separate, readable blocks to make the pace of the conversation</a:t>
            </a:r>
            <a:br>
              <a:rPr kumimoji="0" lang="en-US" sz="2000" b="0" i="0" u="none" strike="noStrike" kern="1200" cap="none" spc="0" normalizeH="0" baseline="0" noProof="0" dirty="0">
                <a:ln>
                  <a:noFill/>
                </a:ln>
                <a:solidFill>
                  <a:srgbClr val="FFFFFF"/>
                </a:solidFill>
                <a:effectLst/>
                <a:uLnTx/>
                <a:uFillTx/>
                <a:latin typeface="Segoe UI"/>
                <a:ea typeface="+mn-ea"/>
                <a:cs typeface="Segoe UI"/>
              </a:rPr>
            </a:br>
            <a:r>
              <a:rPr kumimoji="0" lang="en-US" sz="2000" b="0" i="0" u="none" strike="noStrike" kern="1200" cap="none" spc="0" normalizeH="0" baseline="0" noProof="0" dirty="0">
                <a:ln>
                  <a:noFill/>
                </a:ln>
                <a:solidFill>
                  <a:srgbClr val="FFFFFF"/>
                </a:solidFill>
                <a:effectLst/>
                <a:uLnTx/>
                <a:uFillTx/>
                <a:latin typeface="Segoe UI"/>
                <a:ea typeface="+mn-ea"/>
                <a:cs typeface="Segoe UI"/>
              </a:rPr>
              <a:t>feel more natural</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Make sure the chatbot doesn’t respond so quickly that it rushes the customer. Add a minimum delay</a:t>
            </a:r>
            <a:br>
              <a:rPr kumimoji="0" lang="en-US" sz="2000" b="0" i="0" u="none" strike="noStrike" kern="1200" cap="none" spc="0" normalizeH="0" baseline="0" noProof="0" dirty="0">
                <a:ln>
                  <a:noFill/>
                </a:ln>
                <a:solidFill>
                  <a:srgbClr val="FFFFFF"/>
                </a:solidFill>
                <a:effectLst/>
                <a:uLnTx/>
                <a:uFillTx/>
                <a:latin typeface="Segoe UI"/>
                <a:ea typeface="+mn-ea"/>
                <a:cs typeface="Segoe UI"/>
              </a:rPr>
            </a:br>
            <a:r>
              <a:rPr kumimoji="0" lang="en-US" sz="2000" b="0" i="0" u="none" strike="noStrike" kern="1200" cap="none" spc="0" normalizeH="0" baseline="0" noProof="0" dirty="0">
                <a:ln>
                  <a:noFill/>
                </a:ln>
                <a:solidFill>
                  <a:srgbClr val="FFFFFF"/>
                </a:solidFill>
                <a:effectLst/>
                <a:uLnTx/>
                <a:uFillTx/>
                <a:latin typeface="Segoe UI"/>
                <a:ea typeface="+mn-ea"/>
                <a:cs typeface="Segoe UI"/>
              </a:rPr>
              <a:t>if necessary</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Check in to make sure the user is following the conversation after explaining or answering a question, particularly a complex one</a:t>
            </a:r>
          </a:p>
        </p:txBody>
      </p:sp>
      <p:grpSp>
        <p:nvGrpSpPr>
          <p:cNvPr id="14" name="Group 13" descr="A screenshot of people having a conversation">
            <a:extLst>
              <a:ext uri="{FF2B5EF4-FFF2-40B4-BE49-F238E27FC236}">
                <a16:creationId xmlns:a16="http://schemas.microsoft.com/office/drawing/2014/main" id="{ADB17346-8E5E-464F-97BD-83FFD1238453}"/>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4" y="1709057"/>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descr="Icon of a person">
              <a:extLst>
                <a:ext uri="{FF2B5EF4-FFF2-40B4-BE49-F238E27FC236}">
                  <a16:creationId xmlns:a16="http://schemas.microsoft.com/office/drawing/2014/main" id="{B8309AA9-CF4D-4D1C-8698-E538032028CD}"/>
                </a:ext>
              </a:extLst>
            </p:cNvPr>
            <p:cNvPicPr>
              <a:picLocks noChangeAspect="1"/>
            </p:cNvPicPr>
            <p:nvPr/>
          </p:nvPicPr>
          <p:blipFill>
            <a:blip r:embed="rId2"/>
            <a:stretch>
              <a:fillRect/>
            </a:stretch>
          </p:blipFill>
          <p:spPr>
            <a:xfrm>
              <a:off x="6807281" y="1986279"/>
              <a:ext cx="345948" cy="345948"/>
            </a:xfrm>
            <a:prstGeom prst="rect">
              <a:avLst/>
            </a:prstGeom>
          </p:spPr>
        </p:pic>
        <p:grpSp>
          <p:nvGrpSpPr>
            <p:cNvPr id="154" name="Group 115">
              <a:extLst>
                <a:ext uri="{FF2B5EF4-FFF2-40B4-BE49-F238E27FC236}">
                  <a16:creationId xmlns:a16="http://schemas.microsoft.com/office/drawing/2014/main" id="{261E7E30-9CE5-4446-80CE-017162A5D13C}"/>
                </a:ext>
                <a:ext uri="{C183D7F6-B498-43B3-948B-1728B52AA6E4}">
                  <adec:decorative xmlns:adec="http://schemas.microsoft.com/office/drawing/2017/decorative" val="1"/>
                </a:ext>
              </a:extLst>
            </p:cNvPr>
            <p:cNvGrpSpPr/>
            <p:nvPr/>
          </p:nvGrpSpPr>
          <p:grpSpPr>
            <a:xfrm>
              <a:off x="7257849" y="2014333"/>
              <a:ext cx="3461850" cy="485349"/>
              <a:chOff x="7156454" y="1900890"/>
              <a:chExt cx="3461850" cy="485349"/>
            </a:xfrm>
          </p:grpSpPr>
          <p:sp>
            <p:nvSpPr>
              <p:cNvPr id="197" name="Rectangle: Rounded Corners 196">
                <a:extLst>
                  <a:ext uri="{FF2B5EF4-FFF2-40B4-BE49-F238E27FC236}">
                    <a16:creationId xmlns:a16="http://schemas.microsoft.com/office/drawing/2014/main" id="{1C0E025B-BE99-4ABB-8C5A-578A150E7D02}"/>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Before we begin, what type of account do you have?</a:t>
                </a:r>
              </a:p>
            </p:txBody>
          </p:sp>
          <p:sp>
            <p:nvSpPr>
              <p:cNvPr id="198" name="Isosceles Triangle 197">
                <a:extLst>
                  <a:ext uri="{FF2B5EF4-FFF2-40B4-BE49-F238E27FC236}">
                    <a16:creationId xmlns:a16="http://schemas.microsoft.com/office/drawing/2014/main" id="{3AF6F00A-7FDD-4E39-8A95-71D8F4F84F43}"/>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7" name="Group 113">
              <a:extLst>
                <a:ext uri="{FF2B5EF4-FFF2-40B4-BE49-F238E27FC236}">
                  <a16:creationId xmlns:a16="http://schemas.microsoft.com/office/drawing/2014/main" id="{4785BA31-F1C1-481E-B116-33736B26D820}"/>
                </a:ext>
                <a:ext uri="{C183D7F6-B498-43B3-948B-1728B52AA6E4}">
                  <adec:decorative xmlns:adec="http://schemas.microsoft.com/office/drawing/2017/decorative" val="1"/>
                </a:ext>
              </a:extLst>
            </p:cNvPr>
            <p:cNvGrpSpPr/>
            <p:nvPr/>
          </p:nvGrpSpPr>
          <p:grpSpPr>
            <a:xfrm>
              <a:off x="10490277" y="2652229"/>
              <a:ext cx="995623" cy="291071"/>
              <a:chOff x="10000013" y="3961429"/>
              <a:chExt cx="995623" cy="291071"/>
            </a:xfrm>
          </p:grpSpPr>
          <p:sp>
            <p:nvSpPr>
              <p:cNvPr id="191" name="Rectangle: Rounded Corners 190">
                <a:extLst>
                  <a:ext uri="{FF2B5EF4-FFF2-40B4-BE49-F238E27FC236}">
                    <a16:creationId xmlns:a16="http://schemas.microsoft.com/office/drawing/2014/main" id="{A02D592F-A1F2-4C00-8F3F-EECBCFC295FB}"/>
                  </a:ext>
                </a:extLst>
              </p:cNvPr>
              <p:cNvSpPr/>
              <p:nvPr/>
            </p:nvSpPr>
            <p:spPr bwMode="auto">
              <a:xfrm>
                <a:off x="10000013" y="3961429"/>
                <a:ext cx="809643"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pitchFamily="34" charset="0"/>
                  </a:rPr>
                  <a:t>Student</a:t>
                </a:r>
              </a:p>
            </p:txBody>
          </p:sp>
          <p:sp>
            <p:nvSpPr>
              <p:cNvPr id="192" name="Isosceles Triangle 191">
                <a:extLst>
                  <a:ext uri="{FF2B5EF4-FFF2-40B4-BE49-F238E27FC236}">
                    <a16:creationId xmlns:a16="http://schemas.microsoft.com/office/drawing/2014/main" id="{C51D75AE-16C2-4676-8869-4DCE366BDF49}"/>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156" name="Picture 183" descr="A picture of a person talking">
              <a:extLst>
                <a:ext uri="{FF2B5EF4-FFF2-40B4-BE49-F238E27FC236}">
                  <a16:creationId xmlns:a16="http://schemas.microsoft.com/office/drawing/2014/main" id="{60332B38-4B9E-4482-85F1-914E50383212}"/>
                </a:ext>
              </a:extLst>
            </p:cNvPr>
            <p:cNvPicPr>
              <a:picLocks noChangeAspect="1"/>
            </p:cNvPicPr>
            <p:nvPr/>
          </p:nvPicPr>
          <p:blipFill>
            <a:blip r:embed="rId3"/>
            <a:srcRect b="258"/>
            <a:stretch>
              <a:fillRect/>
            </a:stretch>
          </p:blipFill>
          <p:spPr>
            <a:xfrm>
              <a:off x="11529418" y="2611850"/>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0" name="Picture 9" descr="Icon of a person">
              <a:extLst>
                <a:ext uri="{FF2B5EF4-FFF2-40B4-BE49-F238E27FC236}">
                  <a16:creationId xmlns:a16="http://schemas.microsoft.com/office/drawing/2014/main" id="{3A9B684F-563B-42C1-9B88-4C698E6ED67D}"/>
                </a:ext>
              </a:extLst>
            </p:cNvPr>
            <p:cNvPicPr>
              <a:picLocks noChangeAspect="1"/>
            </p:cNvPicPr>
            <p:nvPr/>
          </p:nvPicPr>
          <p:blipFill>
            <a:blip r:embed="rId2"/>
            <a:stretch>
              <a:fillRect/>
            </a:stretch>
          </p:blipFill>
          <p:spPr>
            <a:xfrm>
              <a:off x="6807281" y="3092619"/>
              <a:ext cx="345948" cy="345948"/>
            </a:xfrm>
            <a:prstGeom prst="rect">
              <a:avLst/>
            </a:prstGeom>
          </p:spPr>
        </p:pic>
        <p:grpSp>
          <p:nvGrpSpPr>
            <p:cNvPr id="158" name="Group 115">
              <a:extLst>
                <a:ext uri="{FF2B5EF4-FFF2-40B4-BE49-F238E27FC236}">
                  <a16:creationId xmlns:a16="http://schemas.microsoft.com/office/drawing/2014/main" id="{74E06809-9E90-4626-A209-8B8937741F74}"/>
                </a:ext>
                <a:ext uri="{C183D7F6-B498-43B3-948B-1728B52AA6E4}">
                  <adec:decorative xmlns:adec="http://schemas.microsoft.com/office/drawing/2017/decorative" val="1"/>
                </a:ext>
              </a:extLst>
            </p:cNvPr>
            <p:cNvGrpSpPr/>
            <p:nvPr/>
          </p:nvGrpSpPr>
          <p:grpSpPr>
            <a:xfrm>
              <a:off x="7257849" y="3122477"/>
              <a:ext cx="3461850" cy="469093"/>
              <a:chOff x="7156454" y="1900890"/>
              <a:chExt cx="3461850" cy="469093"/>
            </a:xfrm>
          </p:grpSpPr>
          <p:sp>
            <p:nvSpPr>
              <p:cNvPr id="189" name="Rectangle: Rounded Corners 188">
                <a:extLst>
                  <a:ext uri="{FF2B5EF4-FFF2-40B4-BE49-F238E27FC236}">
                    <a16:creationId xmlns:a16="http://schemas.microsoft.com/office/drawing/2014/main" id="{4B30BCC8-B573-4EA6-872E-05F5A6E657A7}"/>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Segoe UI" pitchFamily="34" charset="0"/>
                  </a:rPr>
                  <a:t>OK, what type of device are you using? </a:t>
                </a:r>
              </a:p>
            </p:txBody>
          </p:sp>
          <p:sp>
            <p:nvSpPr>
              <p:cNvPr id="190" name="Isosceles Triangle 189">
                <a:extLst>
                  <a:ext uri="{FF2B5EF4-FFF2-40B4-BE49-F238E27FC236}">
                    <a16:creationId xmlns:a16="http://schemas.microsoft.com/office/drawing/2014/main" id="{8DD6FFE9-50AB-434C-AB3E-7AA202D014B3}"/>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0" name="Group 113">
              <a:extLst>
                <a:ext uri="{FF2B5EF4-FFF2-40B4-BE49-F238E27FC236}">
                  <a16:creationId xmlns:a16="http://schemas.microsoft.com/office/drawing/2014/main" id="{0E170B87-E0B8-4CFE-85EF-F5A4AA59E547}"/>
                </a:ext>
                <a:ext uri="{C183D7F6-B498-43B3-948B-1728B52AA6E4}">
                  <adec:decorative xmlns:adec="http://schemas.microsoft.com/office/drawing/2017/decorative" val="1"/>
                </a:ext>
              </a:extLst>
            </p:cNvPr>
            <p:cNvGrpSpPr/>
            <p:nvPr/>
          </p:nvGrpSpPr>
          <p:grpSpPr>
            <a:xfrm>
              <a:off x="10642906" y="3824637"/>
              <a:ext cx="842994" cy="291071"/>
              <a:chOff x="10152642" y="3961429"/>
              <a:chExt cx="842994" cy="291071"/>
            </a:xfrm>
          </p:grpSpPr>
          <p:sp>
            <p:nvSpPr>
              <p:cNvPr id="183" name="Rectangle: Rounded Corners 182">
                <a:extLst>
                  <a:ext uri="{FF2B5EF4-FFF2-40B4-BE49-F238E27FC236}">
                    <a16:creationId xmlns:a16="http://schemas.microsoft.com/office/drawing/2014/main" id="{BBAABD5B-9FFB-433D-907C-8BF1EA4B2889}"/>
                  </a:ext>
                </a:extLst>
              </p:cNvPr>
              <p:cNvSpPr/>
              <p:nvPr/>
            </p:nvSpPr>
            <p:spPr bwMode="auto">
              <a:xfrm>
                <a:off x="10152642" y="3961429"/>
                <a:ext cx="657014"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pitchFamily="34" charset="0"/>
                  </a:rPr>
                  <a:t>Tablet</a:t>
                </a:r>
              </a:p>
            </p:txBody>
          </p:sp>
          <p:sp>
            <p:nvSpPr>
              <p:cNvPr id="184" name="Isosceles Triangle 183">
                <a:extLst>
                  <a:ext uri="{FF2B5EF4-FFF2-40B4-BE49-F238E27FC236}">
                    <a16:creationId xmlns:a16="http://schemas.microsoft.com/office/drawing/2014/main" id="{7FB04454-BD67-4D53-94F1-6BE67DAFB0EF}"/>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161" name="Picture 183" descr="A picture of a person talking">
              <a:extLst>
                <a:ext uri="{FF2B5EF4-FFF2-40B4-BE49-F238E27FC236}">
                  <a16:creationId xmlns:a16="http://schemas.microsoft.com/office/drawing/2014/main" id="{C4B05CB3-9570-4202-B659-806C73D1BEEF}"/>
                </a:ext>
              </a:extLst>
            </p:cNvPr>
            <p:cNvPicPr>
              <a:picLocks noChangeAspect="1"/>
            </p:cNvPicPr>
            <p:nvPr/>
          </p:nvPicPr>
          <p:blipFill>
            <a:blip r:embed="rId3"/>
            <a:srcRect b="258"/>
            <a:stretch>
              <a:fillRect/>
            </a:stretch>
          </p:blipFill>
          <p:spPr>
            <a:xfrm>
              <a:off x="11529418" y="3703738"/>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 name="Picture 10" descr="Icon of a person">
              <a:extLst>
                <a:ext uri="{FF2B5EF4-FFF2-40B4-BE49-F238E27FC236}">
                  <a16:creationId xmlns:a16="http://schemas.microsoft.com/office/drawing/2014/main" id="{79675705-1F0E-4B8C-BA7B-78C7848925A1}"/>
                </a:ext>
              </a:extLst>
            </p:cNvPr>
            <p:cNvPicPr>
              <a:picLocks noChangeAspect="1"/>
            </p:cNvPicPr>
            <p:nvPr/>
          </p:nvPicPr>
          <p:blipFill>
            <a:blip r:embed="rId2"/>
            <a:stretch>
              <a:fillRect/>
            </a:stretch>
          </p:blipFill>
          <p:spPr>
            <a:xfrm>
              <a:off x="6807281" y="4226071"/>
              <a:ext cx="345948" cy="345948"/>
            </a:xfrm>
            <a:prstGeom prst="rect">
              <a:avLst/>
            </a:prstGeom>
          </p:spPr>
        </p:pic>
        <p:grpSp>
          <p:nvGrpSpPr>
            <p:cNvPr id="162" name="Group 115">
              <a:extLst>
                <a:ext uri="{FF2B5EF4-FFF2-40B4-BE49-F238E27FC236}">
                  <a16:creationId xmlns:a16="http://schemas.microsoft.com/office/drawing/2014/main" id="{15E5EB4F-F590-4F35-80BC-6A90DACC4B7B}"/>
                </a:ext>
                <a:ext uri="{C183D7F6-B498-43B3-948B-1728B52AA6E4}">
                  <adec:decorative xmlns:adec="http://schemas.microsoft.com/office/drawing/2017/decorative" val="1"/>
                </a:ext>
              </a:extLst>
            </p:cNvPr>
            <p:cNvGrpSpPr/>
            <p:nvPr/>
          </p:nvGrpSpPr>
          <p:grpSpPr>
            <a:xfrm>
              <a:off x="7257849" y="4255929"/>
              <a:ext cx="3461850" cy="573150"/>
              <a:chOff x="7156454" y="1900890"/>
              <a:chExt cx="3461850" cy="573150"/>
            </a:xfrm>
          </p:grpSpPr>
          <p:sp>
            <p:nvSpPr>
              <p:cNvPr id="181" name="Rectangle: Rounded Corners 180">
                <a:extLst>
                  <a:ext uri="{FF2B5EF4-FFF2-40B4-BE49-F238E27FC236}">
                    <a16:creationId xmlns:a16="http://schemas.microsoft.com/office/drawing/2014/main" id="{B69B8128-D7E9-467B-96C9-7863CD212676}"/>
                  </a:ext>
                </a:extLst>
              </p:cNvPr>
              <p:cNvSpPr/>
              <p:nvPr/>
            </p:nvSpPr>
            <p:spPr bwMode="auto">
              <a:xfrm>
                <a:off x="7369308" y="1900890"/>
                <a:ext cx="3248996" cy="573150"/>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Great! First, we need to reset your credentials. I’ll walk you through how to do this.</a:t>
                </a:r>
              </a:p>
            </p:txBody>
          </p:sp>
          <p:sp>
            <p:nvSpPr>
              <p:cNvPr id="182" name="Isosceles Triangle 181">
                <a:extLst>
                  <a:ext uri="{FF2B5EF4-FFF2-40B4-BE49-F238E27FC236}">
                    <a16:creationId xmlns:a16="http://schemas.microsoft.com/office/drawing/2014/main" id="{BE401898-AF96-497C-A2E2-19AD666F70D1}"/>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2" name="Picture 11" descr="Icon of a person">
              <a:extLst>
                <a:ext uri="{FF2B5EF4-FFF2-40B4-BE49-F238E27FC236}">
                  <a16:creationId xmlns:a16="http://schemas.microsoft.com/office/drawing/2014/main" id="{0571AAA0-F530-472E-B1DC-10DBD27F9C76}"/>
                </a:ext>
              </a:extLst>
            </p:cNvPr>
            <p:cNvPicPr>
              <a:picLocks noChangeAspect="1"/>
            </p:cNvPicPr>
            <p:nvPr/>
          </p:nvPicPr>
          <p:blipFill>
            <a:blip r:embed="rId2"/>
            <a:stretch>
              <a:fillRect/>
            </a:stretch>
          </p:blipFill>
          <p:spPr>
            <a:xfrm>
              <a:off x="6807281" y="5029584"/>
              <a:ext cx="345948" cy="345948"/>
            </a:xfrm>
            <a:prstGeom prst="rect">
              <a:avLst/>
            </a:prstGeom>
          </p:spPr>
        </p:pic>
        <p:grpSp>
          <p:nvGrpSpPr>
            <p:cNvPr id="164" name="Group 163">
              <a:extLst>
                <a:ext uri="{FF2B5EF4-FFF2-40B4-BE49-F238E27FC236}">
                  <a16:creationId xmlns:a16="http://schemas.microsoft.com/office/drawing/2014/main" id="{2C8E8BE9-0F4D-4DAF-97DD-D85D0FC009DF}"/>
                </a:ext>
                <a:ext uri="{C183D7F6-B498-43B3-948B-1728B52AA6E4}">
                  <adec:decorative xmlns:adec="http://schemas.microsoft.com/office/drawing/2017/decorative" val="1"/>
                </a:ext>
              </a:extLst>
            </p:cNvPr>
            <p:cNvGrpSpPr/>
            <p:nvPr/>
          </p:nvGrpSpPr>
          <p:grpSpPr>
            <a:xfrm>
              <a:off x="7257849" y="5034562"/>
              <a:ext cx="3461850" cy="487447"/>
              <a:chOff x="7156454" y="1876010"/>
              <a:chExt cx="3461850" cy="487447"/>
            </a:xfrm>
          </p:grpSpPr>
          <p:sp>
            <p:nvSpPr>
              <p:cNvPr id="175" name="Rectangle: Rounded Corners 174">
                <a:extLst>
                  <a:ext uri="{FF2B5EF4-FFF2-40B4-BE49-F238E27FC236}">
                    <a16:creationId xmlns:a16="http://schemas.microsoft.com/office/drawing/2014/main" id="{442D6309-1F8C-4755-ABE3-7A21DA6BAD9F}"/>
                  </a:ext>
                </a:extLst>
              </p:cNvPr>
              <p:cNvSpPr/>
              <p:nvPr/>
            </p:nvSpPr>
            <p:spPr bwMode="auto">
              <a:xfrm>
                <a:off x="7369308" y="1876010"/>
                <a:ext cx="3248996" cy="487447"/>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Open </a:t>
                </a:r>
                <a:r>
                  <a:rPr kumimoji="0" lang="en-US" sz="1100" b="0"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Spotlight</a:t>
                </a: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 by selecting the magnifying glass at the top right of your setting.</a:t>
                </a:r>
              </a:p>
            </p:txBody>
          </p:sp>
          <p:sp>
            <p:nvSpPr>
              <p:cNvPr id="176" name="Isosceles Triangle 175">
                <a:extLst>
                  <a:ext uri="{FF2B5EF4-FFF2-40B4-BE49-F238E27FC236}">
                    <a16:creationId xmlns:a16="http://schemas.microsoft.com/office/drawing/2014/main" id="{11CE891C-B4BA-4F9F-BC35-C943FC09835D}"/>
                  </a:ext>
                  <a:ext uri="{C183D7F6-B498-43B3-948B-1728B52AA6E4}">
                    <adec:decorative xmlns:adec="http://schemas.microsoft.com/office/drawing/2017/decorative" val="1"/>
                  </a:ext>
                </a:extLst>
              </p:cNvPr>
              <p:cNvSpPr/>
              <p:nvPr/>
            </p:nvSpPr>
            <p:spPr bwMode="auto">
              <a:xfrm rot="16200000">
                <a:off x="7174865" y="195489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E260BDEF-B679-4939-8D4B-246900A900D0}"/>
                </a:ext>
              </a:extLst>
            </p:cNvPr>
            <p:cNvPicPr>
              <a:picLocks noChangeAspect="1"/>
            </p:cNvPicPr>
            <p:nvPr/>
          </p:nvPicPr>
          <p:blipFill>
            <a:blip r:embed="rId2"/>
            <a:stretch>
              <a:fillRect/>
            </a:stretch>
          </p:blipFill>
          <p:spPr>
            <a:xfrm>
              <a:off x="6807281" y="5657249"/>
              <a:ext cx="345948" cy="345948"/>
            </a:xfrm>
            <a:prstGeom prst="rect">
              <a:avLst/>
            </a:prstGeom>
          </p:spPr>
        </p:pic>
        <p:grpSp>
          <p:nvGrpSpPr>
            <p:cNvPr id="152" name="Group 151">
              <a:extLst>
                <a:ext uri="{FF2B5EF4-FFF2-40B4-BE49-F238E27FC236}">
                  <a16:creationId xmlns:a16="http://schemas.microsoft.com/office/drawing/2014/main" id="{34CDA492-73A4-4FFC-85F8-9C03D6FE67C3}"/>
                </a:ext>
                <a:ext uri="{C183D7F6-B498-43B3-948B-1728B52AA6E4}">
                  <adec:decorative xmlns:adec="http://schemas.microsoft.com/office/drawing/2017/decorative" val="1"/>
                </a:ext>
              </a:extLst>
            </p:cNvPr>
            <p:cNvGrpSpPr/>
            <p:nvPr/>
          </p:nvGrpSpPr>
          <p:grpSpPr>
            <a:xfrm>
              <a:off x="7257849" y="5687107"/>
              <a:ext cx="3461850" cy="411806"/>
              <a:chOff x="7156454" y="1900890"/>
              <a:chExt cx="3461850" cy="411806"/>
            </a:xfrm>
          </p:grpSpPr>
          <p:sp>
            <p:nvSpPr>
              <p:cNvPr id="199" name="Rectangle: Rounded Corners 198">
                <a:extLst>
                  <a:ext uri="{FF2B5EF4-FFF2-40B4-BE49-F238E27FC236}">
                    <a16:creationId xmlns:a16="http://schemas.microsoft.com/office/drawing/2014/main" id="{7CC81D2E-922F-40C5-A657-E132CED2223A}"/>
                  </a:ext>
                </a:extLst>
              </p:cNvPr>
              <p:cNvSpPr/>
              <p:nvPr/>
            </p:nvSpPr>
            <p:spPr bwMode="auto">
              <a:xfrm>
                <a:off x="7369308" y="1900890"/>
                <a:ext cx="3248996" cy="411806"/>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Then search for and open </a:t>
                </a:r>
                <a:r>
                  <a:rPr kumimoji="0" lang="en-US" sz="1100" b="0" i="0" u="none" strike="noStrike" kern="1200" cap="none" spc="0" normalizeH="0" baseline="0" noProof="0" err="1">
                    <a:ln>
                      <a:noFill/>
                    </a:ln>
                    <a:solidFill>
                      <a:srgbClr val="3C3C41"/>
                    </a:solidFill>
                    <a:effectLst/>
                    <a:uLnTx/>
                    <a:uFillTx/>
                    <a:latin typeface="Segoe UI Semibold" panose="020B0702040204020203" pitchFamily="34" charset="0"/>
                    <a:ea typeface="+mn-ea"/>
                    <a:cs typeface="Segoe UI Semibold" panose="020B0702040204020203" pitchFamily="34" charset="0"/>
                  </a:rPr>
                  <a:t>CountrySetting</a:t>
                </a:r>
                <a:r>
                  <a:rPr kumimoji="0" lang="en-US" sz="1100" b="1" i="0" u="none" strike="noStrike" kern="1200" cap="none" spc="0" normalizeH="0" baseline="0" noProof="0">
                    <a:ln>
                      <a:noFill/>
                    </a:ln>
                    <a:solidFill>
                      <a:srgbClr val="3C3C41"/>
                    </a:solidFill>
                    <a:effectLst/>
                    <a:uLnTx/>
                    <a:uFillTx/>
                    <a:latin typeface="Segoe UI Semibold" panose="020B0702040204020203" pitchFamily="34" charset="0"/>
                    <a:ea typeface="+mn-ea"/>
                    <a:cs typeface="Segoe UI Semibold" panose="020B0702040204020203" pitchFamily="34" charset="0"/>
                  </a:rPr>
                  <a:t>.</a:t>
                </a:r>
              </a:p>
            </p:txBody>
          </p:sp>
          <p:sp>
            <p:nvSpPr>
              <p:cNvPr id="200" name="Isosceles Triangle 199">
                <a:extLst>
                  <a:ext uri="{FF2B5EF4-FFF2-40B4-BE49-F238E27FC236}">
                    <a16:creationId xmlns:a16="http://schemas.microsoft.com/office/drawing/2014/main" id="{6B7DC577-AB12-46B4-B85C-5133D5E9338A}"/>
                  </a:ext>
                  <a:ext uri="{C183D7F6-B498-43B3-948B-1728B52AA6E4}">
                    <adec:decorative xmlns:adec="http://schemas.microsoft.com/office/drawing/2017/decorative" val="1"/>
                  </a:ext>
                </a:extLst>
              </p:cNvPr>
              <p:cNvSpPr/>
              <p:nvPr/>
            </p:nvSpPr>
            <p:spPr bwMode="auto">
              <a:xfrm rot="16200000">
                <a:off x="7174865" y="194167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688702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10081376" cy="403137"/>
          </a:xfrm>
        </p:spPr>
        <p:txBody>
          <a:bodyPr/>
          <a:lstStyle/>
          <a:p>
            <a:r>
              <a:rPr lang="en-US" dirty="0"/>
              <a:t>Style: How to sound conversational 7/9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489236" cy="4319131"/>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t>Maintain a friendly tone when helping</a:t>
            </a:r>
            <a:b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br>
            <a:r>
              <a:rPr kumimoji="0" lang="en-US" sz="2200" b="0" i="0" u="none" strike="noStrike" kern="1200" cap="none" spc="0" normalizeH="0" baseline="0" noProof="0" dirty="0">
                <a:ln>
                  <a:noFill/>
                </a:ln>
                <a:solidFill>
                  <a:srgbClr val="73E3DF"/>
                </a:solidFill>
                <a:effectLst/>
                <a:uLnTx/>
                <a:uFillTx/>
                <a:latin typeface="Segoe UI Semibold"/>
                <a:ea typeface="+mn-ea"/>
                <a:cs typeface="Segoe UI"/>
              </a:rPr>
              <a:t>to complete the task</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Tailor the tone of the chatbot’s responses to the context. If it’s something serious—like billing or cybersecurity—be empathetic but brief and straightforward. If it’s a more mundane situation (like creating a new account), the tone can be</a:t>
            </a:r>
            <a:br>
              <a:rPr kumimoji="0" lang="en-US" sz="2000" b="0" i="0" u="none" strike="noStrike" kern="1200" cap="none" spc="0" normalizeH="0" baseline="0" noProof="0" dirty="0">
                <a:ln>
                  <a:noFill/>
                </a:ln>
                <a:solidFill>
                  <a:srgbClr val="FFFFFF"/>
                </a:solidFill>
                <a:effectLst/>
                <a:uLnTx/>
                <a:uFillTx/>
                <a:latin typeface="Segoe UI"/>
                <a:ea typeface="+mn-ea"/>
                <a:cs typeface="Segoe UI"/>
              </a:rPr>
            </a:br>
            <a:r>
              <a:rPr kumimoji="0" lang="en-US" sz="2000" b="0" i="0" u="none" strike="noStrike" kern="1200" cap="none" spc="0" normalizeH="0" baseline="0" noProof="0" dirty="0">
                <a:ln>
                  <a:noFill/>
                </a:ln>
                <a:solidFill>
                  <a:srgbClr val="FFFFFF"/>
                </a:solidFill>
                <a:effectLst/>
                <a:uLnTx/>
                <a:uFillTx/>
                <a:latin typeface="Segoe UI"/>
                <a:ea typeface="+mn-ea"/>
                <a:cs typeface="Segoe UI"/>
              </a:rPr>
              <a:t>more relaxed.</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Exclamation points don’t express energy or excitement. Strong writing does, particularly strong verbs. In your desire to help, avoid sounding condescending or insincerely enthusiastic.</a:t>
            </a:r>
          </a:p>
        </p:txBody>
      </p:sp>
      <p:grpSp>
        <p:nvGrpSpPr>
          <p:cNvPr id="19" name="Group 18" descr="A screenshot of people having a conversation">
            <a:extLst>
              <a:ext uri="{FF2B5EF4-FFF2-40B4-BE49-F238E27FC236}">
                <a16:creationId xmlns:a16="http://schemas.microsoft.com/office/drawing/2014/main" id="{F954C7DB-74CF-48B1-B9E0-58A008ECC2D0}"/>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1592DD09-60D4-43AA-934F-2BCD1848A3C9}"/>
                </a:ext>
                <a:ext uri="{C183D7F6-B498-43B3-948B-1728B52AA6E4}">
                  <adec:decorative xmlns:adec="http://schemas.microsoft.com/office/drawing/2017/decorative" val="1"/>
                </a:ext>
              </a:extLst>
            </p:cNvPr>
            <p:cNvGrpSpPr/>
            <p:nvPr/>
          </p:nvGrpSpPr>
          <p:grpSpPr>
            <a:xfrm>
              <a:off x="6950348" y="1928011"/>
              <a:ext cx="1156158" cy="343627"/>
              <a:chOff x="6950348" y="1928011"/>
              <a:chExt cx="1156158" cy="343627"/>
            </a:xfrm>
          </p:grpSpPr>
          <p:sp>
            <p:nvSpPr>
              <p:cNvPr id="109" name="Rectangle 67">
                <a:extLst>
                  <a:ext uri="{FF2B5EF4-FFF2-40B4-BE49-F238E27FC236}">
                    <a16:creationId xmlns:a16="http://schemas.microsoft.com/office/drawing/2014/main" id="{BF8EEFB7-E0A0-4BBA-BF51-FB7424BB4E9E}"/>
                  </a:ext>
                </a:extLst>
              </p:cNvPr>
              <p:cNvSpPr/>
              <p:nvPr/>
            </p:nvSpPr>
            <p:spPr>
              <a:xfrm>
                <a:off x="7393623" y="1979651"/>
                <a:ext cx="712883" cy="291987"/>
              </a:xfrm>
              <a:prstGeom prst="rect">
                <a:avLst/>
              </a:prstGeom>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Don’t</a:t>
                </a:r>
              </a:p>
            </p:txBody>
          </p:sp>
          <p:sp>
            <p:nvSpPr>
              <p:cNvPr id="110" name="Freeform 79" descr="icon of an no entry sign">
                <a:extLst>
                  <a:ext uri="{FF2B5EF4-FFF2-40B4-BE49-F238E27FC236}">
                    <a16:creationId xmlns:a16="http://schemas.microsoft.com/office/drawing/2014/main" id="{BA400AE4-097E-4180-971B-E05EAFE70971}"/>
                  </a:ext>
                </a:extLst>
              </p:cNvPr>
              <p:cNvSpPr/>
              <p:nvPr/>
            </p:nvSpPr>
            <p:spPr>
              <a:xfrm>
                <a:off x="6950348" y="1928011"/>
                <a:ext cx="297350" cy="297350"/>
              </a:xfrm>
              <a:custGeom>
                <a:avLst/>
                <a:gdLst>
                  <a:gd name="connsiteX0" fmla="*/ 471488 w 942975"/>
                  <a:gd name="connsiteY0" fmla="*/ 0 h 942975"/>
                  <a:gd name="connsiteX1" fmla="*/ 0 w 942975"/>
                  <a:gd name="connsiteY1" fmla="*/ 471488 h 942975"/>
                  <a:gd name="connsiteX2" fmla="*/ 471488 w 942975"/>
                  <a:gd name="connsiteY2" fmla="*/ 942975 h 942975"/>
                  <a:gd name="connsiteX3" fmla="*/ 942975 w 942975"/>
                  <a:gd name="connsiteY3" fmla="*/ 471488 h 942975"/>
                  <a:gd name="connsiteX4" fmla="*/ 471488 w 942975"/>
                  <a:gd name="connsiteY4" fmla="*/ 0 h 942975"/>
                  <a:gd name="connsiteX5" fmla="*/ 471488 w 942975"/>
                  <a:gd name="connsiteY5" fmla="*/ 95250 h 942975"/>
                  <a:gd name="connsiteX6" fmla="*/ 695925 w 942975"/>
                  <a:gd name="connsiteY6" fmla="*/ 169716 h 942975"/>
                  <a:gd name="connsiteX7" fmla="*/ 169716 w 942975"/>
                  <a:gd name="connsiteY7" fmla="*/ 695925 h 942975"/>
                  <a:gd name="connsiteX8" fmla="*/ 95250 w 942975"/>
                  <a:gd name="connsiteY8" fmla="*/ 471488 h 942975"/>
                  <a:gd name="connsiteX9" fmla="*/ 471488 w 942975"/>
                  <a:gd name="connsiteY9" fmla="*/ 95250 h 942975"/>
                  <a:gd name="connsiteX10" fmla="*/ 471488 w 942975"/>
                  <a:gd name="connsiteY10" fmla="*/ 847725 h 942975"/>
                  <a:gd name="connsiteX11" fmla="*/ 252613 w 942975"/>
                  <a:gd name="connsiteY11" fmla="*/ 777221 h 942975"/>
                  <a:gd name="connsiteX12" fmla="*/ 777221 w 942975"/>
                  <a:gd name="connsiteY12" fmla="*/ 252613 h 942975"/>
                  <a:gd name="connsiteX13" fmla="*/ 847725 w 942975"/>
                  <a:gd name="connsiteY13" fmla="*/ 471488 h 942975"/>
                  <a:gd name="connsiteX14" fmla="*/ 471488 w 942975"/>
                  <a:gd name="connsiteY14" fmla="*/ 847725 h 942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42975" h="942975">
                    <a:moveTo>
                      <a:pt x="471488" y="0"/>
                    </a:moveTo>
                    <a:cubicBezTo>
                      <a:pt x="211512" y="0"/>
                      <a:pt x="0" y="211512"/>
                      <a:pt x="0" y="471488"/>
                    </a:cubicBezTo>
                    <a:cubicBezTo>
                      <a:pt x="0" y="731463"/>
                      <a:pt x="211512" y="942975"/>
                      <a:pt x="471488" y="942975"/>
                    </a:cubicBezTo>
                    <a:cubicBezTo>
                      <a:pt x="731472" y="942975"/>
                      <a:pt x="942975" y="731463"/>
                      <a:pt x="942975" y="471488"/>
                    </a:cubicBezTo>
                    <a:cubicBezTo>
                      <a:pt x="942975" y="211512"/>
                      <a:pt x="731472" y="0"/>
                      <a:pt x="471488" y="0"/>
                    </a:cubicBezTo>
                    <a:close/>
                    <a:moveTo>
                      <a:pt x="471488" y="95250"/>
                    </a:moveTo>
                    <a:cubicBezTo>
                      <a:pt x="555536" y="95250"/>
                      <a:pt x="633232" y="122968"/>
                      <a:pt x="695925" y="169716"/>
                    </a:cubicBezTo>
                    <a:lnTo>
                      <a:pt x="169716" y="695925"/>
                    </a:lnTo>
                    <a:cubicBezTo>
                      <a:pt x="122968" y="633222"/>
                      <a:pt x="95250" y="555536"/>
                      <a:pt x="95250" y="471488"/>
                    </a:cubicBezTo>
                    <a:cubicBezTo>
                      <a:pt x="95250" y="264033"/>
                      <a:pt x="264033" y="95250"/>
                      <a:pt x="471488" y="95250"/>
                    </a:cubicBezTo>
                    <a:close/>
                    <a:moveTo>
                      <a:pt x="471488" y="847725"/>
                    </a:moveTo>
                    <a:cubicBezTo>
                      <a:pt x="389887" y="847725"/>
                      <a:pt x="314325" y="821522"/>
                      <a:pt x="252613" y="777221"/>
                    </a:cubicBezTo>
                    <a:lnTo>
                      <a:pt x="777221" y="252613"/>
                    </a:lnTo>
                    <a:cubicBezTo>
                      <a:pt x="821531" y="314325"/>
                      <a:pt x="847725" y="389887"/>
                      <a:pt x="847725" y="471488"/>
                    </a:cubicBezTo>
                    <a:cubicBezTo>
                      <a:pt x="847725" y="678942"/>
                      <a:pt x="678942" y="847725"/>
                      <a:pt x="471488" y="847725"/>
                    </a:cubicBezTo>
                    <a:close/>
                  </a:path>
                </a:pathLst>
              </a:custGeom>
              <a:solidFill>
                <a:srgbClr val="C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F1825C3B-C12E-48F1-AEA5-FA26F61F350C}"/>
                  </a:ext>
                  <a:ext uri="{C183D7F6-B498-43B3-948B-1728B52AA6E4}">
                    <adec:decorative xmlns:adec="http://schemas.microsoft.com/office/drawing/2017/decorative" val="1"/>
                  </a:ext>
                </a:extLst>
              </p:cNvPr>
              <p:cNvGrpSpPr/>
              <p:nvPr/>
            </p:nvGrpSpPr>
            <p:grpSpPr>
              <a:xfrm>
                <a:off x="6950348" y="2271637"/>
                <a:ext cx="1034958" cy="0"/>
                <a:chOff x="6950348" y="2271637"/>
                <a:chExt cx="1034958" cy="0"/>
              </a:xfrm>
            </p:grpSpPr>
            <p:cxnSp>
              <p:nvCxnSpPr>
                <p:cNvPr id="111" name="Straight Connector 110">
                  <a:extLst>
                    <a:ext uri="{FF2B5EF4-FFF2-40B4-BE49-F238E27FC236}">
                      <a16:creationId xmlns:a16="http://schemas.microsoft.com/office/drawing/2014/main" id="{212C900F-DCEC-46D9-85B7-973C3CDDDEBE}"/>
                    </a:ext>
                    <a:ext uri="{C183D7F6-B498-43B3-948B-1728B52AA6E4}">
                      <adec:decorative xmlns:adec="http://schemas.microsoft.com/office/drawing/2017/decorative" val="1"/>
                    </a:ext>
                  </a:extLst>
                </p:cNvPr>
                <p:cNvCxnSpPr/>
                <p:nvPr/>
              </p:nvCxnSpPr>
              <p:spPr>
                <a:xfrm>
                  <a:off x="6950348" y="2271637"/>
                  <a:ext cx="10349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CC180B4-488C-47BA-8EE0-6C485602E36B}"/>
                    </a:ext>
                    <a:ext uri="{C183D7F6-B498-43B3-948B-1728B52AA6E4}">
                      <adec:decorative xmlns:adec="http://schemas.microsoft.com/office/drawing/2017/decorative" val="1"/>
                    </a:ext>
                  </a:extLst>
                </p:cNvPr>
                <p:cNvCxnSpPr>
                  <a:cxnSpLocks/>
                </p:cNvCxnSpPr>
                <p:nvPr/>
              </p:nvCxnSpPr>
              <p:spPr>
                <a:xfrm>
                  <a:off x="6950348" y="2271637"/>
                  <a:ext cx="297350" cy="0"/>
                </a:xfrm>
                <a:prstGeom prst="line">
                  <a:avLst/>
                </a:prstGeom>
                <a:ln w="158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3" name="Group 113">
              <a:extLst>
                <a:ext uri="{FF2B5EF4-FFF2-40B4-BE49-F238E27FC236}">
                  <a16:creationId xmlns:a16="http://schemas.microsoft.com/office/drawing/2014/main" id="{DDCD21BF-E220-4A94-9028-AA046308424D}"/>
                </a:ext>
                <a:ext uri="{C183D7F6-B498-43B3-948B-1728B52AA6E4}">
                  <adec:decorative xmlns:adec="http://schemas.microsoft.com/office/drawing/2017/decorative" val="1"/>
                </a:ext>
              </a:extLst>
            </p:cNvPr>
            <p:cNvGrpSpPr/>
            <p:nvPr/>
          </p:nvGrpSpPr>
          <p:grpSpPr>
            <a:xfrm>
              <a:off x="8927173" y="2350865"/>
              <a:ext cx="2125674" cy="280190"/>
              <a:chOff x="8787412" y="3961429"/>
              <a:chExt cx="2208224" cy="291071"/>
            </a:xfrm>
          </p:grpSpPr>
          <p:sp>
            <p:nvSpPr>
              <p:cNvPr id="140" name="Rectangle: Rounded Corners 139">
                <a:extLst>
                  <a:ext uri="{FF2B5EF4-FFF2-40B4-BE49-F238E27FC236}">
                    <a16:creationId xmlns:a16="http://schemas.microsoft.com/office/drawing/2014/main" id="{365B39B4-89DA-47CF-AB3D-59064EC6DE48}"/>
                  </a:ext>
                </a:extLst>
              </p:cNvPr>
              <p:cNvSpPr/>
              <p:nvPr/>
            </p:nvSpPr>
            <p:spPr bwMode="auto">
              <a:xfrm>
                <a:off x="8787412" y="3961429"/>
                <a:ext cx="202224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Hi, I need help with my bill.</a:t>
                </a:r>
              </a:p>
            </p:txBody>
          </p:sp>
          <p:sp>
            <p:nvSpPr>
              <p:cNvPr id="141" name="Isosceles Triangle 140">
                <a:extLst>
                  <a:ext uri="{FF2B5EF4-FFF2-40B4-BE49-F238E27FC236}">
                    <a16:creationId xmlns:a16="http://schemas.microsoft.com/office/drawing/2014/main" id="{F2F9B3DD-24B0-4EE2-B0C3-50FFF8790729}"/>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122" name="Picture 183" descr="A picture of a person talking">
              <a:extLst>
                <a:ext uri="{FF2B5EF4-FFF2-40B4-BE49-F238E27FC236}">
                  <a16:creationId xmlns:a16="http://schemas.microsoft.com/office/drawing/2014/main" id="{BC22E763-7698-40E4-A751-71981482E5D0}"/>
                </a:ext>
              </a:extLst>
            </p:cNvPr>
            <p:cNvPicPr>
              <a:picLocks noChangeAspect="1"/>
            </p:cNvPicPr>
            <p:nvPr/>
          </p:nvPicPr>
          <p:blipFill>
            <a:blip r:embed="rId2"/>
            <a:srcRect b="258"/>
            <a:stretch>
              <a:fillRect/>
            </a:stretch>
          </p:blipFill>
          <p:spPr>
            <a:xfrm>
              <a:off x="11094738" y="2311996"/>
              <a:ext cx="356559" cy="356559"/>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2" name="Picture 11" descr="Icon of a person">
              <a:extLst>
                <a:ext uri="{FF2B5EF4-FFF2-40B4-BE49-F238E27FC236}">
                  <a16:creationId xmlns:a16="http://schemas.microsoft.com/office/drawing/2014/main" id="{D20E4B52-13D1-4050-9F44-00944E13F9E8}"/>
                </a:ext>
              </a:extLst>
            </p:cNvPr>
            <p:cNvPicPr>
              <a:picLocks noChangeAspect="1"/>
            </p:cNvPicPr>
            <p:nvPr/>
          </p:nvPicPr>
          <p:blipFill>
            <a:blip r:embed="rId3"/>
            <a:stretch>
              <a:fillRect/>
            </a:stretch>
          </p:blipFill>
          <p:spPr>
            <a:xfrm>
              <a:off x="6939017" y="2694832"/>
              <a:ext cx="345948" cy="345948"/>
            </a:xfrm>
            <a:prstGeom prst="rect">
              <a:avLst/>
            </a:prstGeom>
          </p:spPr>
        </p:pic>
        <p:grpSp>
          <p:nvGrpSpPr>
            <p:cNvPr id="120" name="Group 115">
              <a:extLst>
                <a:ext uri="{FF2B5EF4-FFF2-40B4-BE49-F238E27FC236}">
                  <a16:creationId xmlns:a16="http://schemas.microsoft.com/office/drawing/2014/main" id="{92D20FF9-A19F-49D2-A293-06DB62915A84}"/>
                </a:ext>
                <a:ext uri="{C183D7F6-B498-43B3-948B-1728B52AA6E4}">
                  <adec:decorative xmlns:adec="http://schemas.microsoft.com/office/drawing/2017/decorative" val="1"/>
                </a:ext>
              </a:extLst>
            </p:cNvPr>
            <p:cNvGrpSpPr/>
            <p:nvPr/>
          </p:nvGrpSpPr>
          <p:grpSpPr>
            <a:xfrm>
              <a:off x="7372745" y="2723642"/>
              <a:ext cx="3332436" cy="467205"/>
              <a:chOff x="7156454" y="1900890"/>
              <a:chExt cx="3461850" cy="485349"/>
            </a:xfrm>
          </p:grpSpPr>
          <p:sp>
            <p:nvSpPr>
              <p:cNvPr id="146" name="Rectangle: Rounded Corners 145">
                <a:extLst>
                  <a:ext uri="{FF2B5EF4-FFF2-40B4-BE49-F238E27FC236}">
                    <a16:creationId xmlns:a16="http://schemas.microsoft.com/office/drawing/2014/main" id="{5C51370C-DFD6-430B-8940-0575FDA9BC96}"/>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Oh! The first step is understanding how your service is billed.</a:t>
                </a:r>
              </a:p>
            </p:txBody>
          </p:sp>
          <p:sp>
            <p:nvSpPr>
              <p:cNvPr id="147" name="Isosceles Triangle 146">
                <a:extLst>
                  <a:ext uri="{FF2B5EF4-FFF2-40B4-BE49-F238E27FC236}">
                    <a16:creationId xmlns:a16="http://schemas.microsoft.com/office/drawing/2014/main" id="{75938799-5A38-4F33-A51F-7F6F3867CF38}"/>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CF556EFF-7A12-487B-A403-1A1D1DFACDC2}"/>
                </a:ext>
              </a:extLst>
            </p:cNvPr>
            <p:cNvPicPr>
              <a:picLocks noChangeAspect="1"/>
            </p:cNvPicPr>
            <p:nvPr/>
          </p:nvPicPr>
          <p:blipFill>
            <a:blip r:embed="rId3"/>
            <a:stretch>
              <a:fillRect/>
            </a:stretch>
          </p:blipFill>
          <p:spPr>
            <a:xfrm>
              <a:off x="6939017" y="3325176"/>
              <a:ext cx="345948" cy="345948"/>
            </a:xfrm>
            <a:prstGeom prst="rect">
              <a:avLst/>
            </a:prstGeom>
          </p:spPr>
        </p:pic>
        <p:grpSp>
          <p:nvGrpSpPr>
            <p:cNvPr id="124" name="Group 115">
              <a:extLst>
                <a:ext uri="{FF2B5EF4-FFF2-40B4-BE49-F238E27FC236}">
                  <a16:creationId xmlns:a16="http://schemas.microsoft.com/office/drawing/2014/main" id="{CE8F95F7-00D7-4A7C-81E7-649B4AD0462D}"/>
                </a:ext>
                <a:ext uri="{C183D7F6-B498-43B3-948B-1728B52AA6E4}">
                  <adec:decorative xmlns:adec="http://schemas.microsoft.com/office/drawing/2017/decorative" val="1"/>
                </a:ext>
              </a:extLst>
            </p:cNvPr>
            <p:cNvGrpSpPr/>
            <p:nvPr/>
          </p:nvGrpSpPr>
          <p:grpSpPr>
            <a:xfrm>
              <a:off x="7372745" y="3353986"/>
              <a:ext cx="3332436" cy="331279"/>
              <a:chOff x="7156454" y="1900891"/>
              <a:chExt cx="3461850" cy="344144"/>
            </a:xfrm>
          </p:grpSpPr>
          <p:sp>
            <p:nvSpPr>
              <p:cNvPr id="138" name="Rectangle: Rounded Corners 137">
                <a:extLst>
                  <a:ext uri="{FF2B5EF4-FFF2-40B4-BE49-F238E27FC236}">
                    <a16:creationId xmlns:a16="http://schemas.microsoft.com/office/drawing/2014/main" id="{9B5DACE1-42F7-499C-9E96-31812952E105}"/>
                  </a:ext>
                </a:extLst>
              </p:cNvPr>
              <p:cNvSpPr/>
              <p:nvPr/>
            </p:nvSpPr>
            <p:spPr bwMode="auto">
              <a:xfrm>
                <a:off x="7369308" y="1900891"/>
                <a:ext cx="3248996" cy="34414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Bills can be complex!</a:t>
                </a:r>
              </a:p>
            </p:txBody>
          </p:sp>
          <p:sp>
            <p:nvSpPr>
              <p:cNvPr id="139" name="Isosceles Triangle 138">
                <a:extLst>
                  <a:ext uri="{FF2B5EF4-FFF2-40B4-BE49-F238E27FC236}">
                    <a16:creationId xmlns:a16="http://schemas.microsoft.com/office/drawing/2014/main" id="{4C7FC6CA-6CF8-4CC8-98B9-0105F65B2B63}"/>
                  </a:ext>
                </a:extLst>
              </p:cNvPr>
              <p:cNvSpPr/>
              <p:nvPr/>
            </p:nvSpPr>
            <p:spPr bwMode="auto">
              <a:xfrm rot="16200000">
                <a:off x="7174865" y="194860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 name="Group 17">
              <a:extLst>
                <a:ext uri="{FF2B5EF4-FFF2-40B4-BE49-F238E27FC236}">
                  <a16:creationId xmlns:a16="http://schemas.microsoft.com/office/drawing/2014/main" id="{97AEE595-1535-42D7-A311-AE2519DEC5A1}"/>
                </a:ext>
                <a:ext uri="{C183D7F6-B498-43B3-948B-1728B52AA6E4}">
                  <adec:decorative xmlns:adec="http://schemas.microsoft.com/office/drawing/2017/decorative" val="1"/>
                </a:ext>
              </a:extLst>
            </p:cNvPr>
            <p:cNvGrpSpPr/>
            <p:nvPr/>
          </p:nvGrpSpPr>
          <p:grpSpPr>
            <a:xfrm>
              <a:off x="6938327" y="3917405"/>
              <a:ext cx="1046979" cy="480472"/>
              <a:chOff x="6938327" y="3917405"/>
              <a:chExt cx="1046979" cy="480472"/>
            </a:xfrm>
          </p:grpSpPr>
          <p:sp>
            <p:nvSpPr>
              <p:cNvPr id="113" name="Rectangle 67">
                <a:extLst>
                  <a:ext uri="{FF2B5EF4-FFF2-40B4-BE49-F238E27FC236}">
                    <a16:creationId xmlns:a16="http://schemas.microsoft.com/office/drawing/2014/main" id="{2852B536-A73F-4ADF-9E8B-927A216BFADE}"/>
                  </a:ext>
                </a:extLst>
              </p:cNvPr>
              <p:cNvSpPr/>
              <p:nvPr/>
            </p:nvSpPr>
            <p:spPr>
              <a:xfrm>
                <a:off x="7393623" y="4105890"/>
                <a:ext cx="519103" cy="291987"/>
              </a:xfrm>
              <a:prstGeom prst="rect">
                <a:avLst/>
              </a:prstGeom>
            </p:spPr>
            <p:txBody>
              <a:bodyPr wrap="square" lIns="0" tIns="0" rIns="0" bIns="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41"/>
                    </a:solidFill>
                    <a:effectLst/>
                    <a:uLnTx/>
                    <a:uFillTx/>
                    <a:latin typeface="Segoe UI Semibold" panose="020B0702040204020203" pitchFamily="34" charset="0"/>
                    <a:ea typeface="+mn-ea"/>
                    <a:cs typeface="Segoe UI Semibold" panose="020B0702040204020203" pitchFamily="34" charset="0"/>
                  </a:rPr>
                  <a:t>Do</a:t>
                </a:r>
              </a:p>
            </p:txBody>
          </p:sp>
          <p:cxnSp>
            <p:nvCxnSpPr>
              <p:cNvPr id="115" name="Straight Connector 114">
                <a:extLst>
                  <a:ext uri="{FF2B5EF4-FFF2-40B4-BE49-F238E27FC236}">
                    <a16:creationId xmlns:a16="http://schemas.microsoft.com/office/drawing/2014/main" id="{BD611C7F-8AA3-4245-BC28-45D04916A3A2}"/>
                  </a:ext>
                  <a:ext uri="{C183D7F6-B498-43B3-948B-1728B52AA6E4}">
                    <adec:decorative xmlns:adec="http://schemas.microsoft.com/office/drawing/2017/decorative" val="1"/>
                  </a:ext>
                </a:extLst>
              </p:cNvPr>
              <p:cNvCxnSpPr/>
              <p:nvPr/>
            </p:nvCxnSpPr>
            <p:spPr>
              <a:xfrm>
                <a:off x="6950348" y="4397877"/>
                <a:ext cx="1034958" cy="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175FF8A-BF0F-47C1-A9ED-BE222E306E8A}"/>
                  </a:ext>
                  <a:ext uri="{C183D7F6-B498-43B3-948B-1728B52AA6E4}">
                    <adec:decorative xmlns:adec="http://schemas.microsoft.com/office/drawing/2017/decorative" val="1"/>
                  </a:ext>
                </a:extLst>
              </p:cNvPr>
              <p:cNvCxnSpPr>
                <a:cxnSpLocks/>
              </p:cNvCxnSpPr>
              <p:nvPr/>
            </p:nvCxnSpPr>
            <p:spPr>
              <a:xfrm>
                <a:off x="6950348" y="4397877"/>
                <a:ext cx="297350" cy="0"/>
              </a:xfrm>
              <a:prstGeom prst="line">
                <a:avLst/>
              </a:prstGeom>
              <a:ln w="15875"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16" descr="icon of a Check list">
                <a:extLst>
                  <a:ext uri="{FF2B5EF4-FFF2-40B4-BE49-F238E27FC236}">
                    <a16:creationId xmlns:a16="http://schemas.microsoft.com/office/drawing/2014/main" id="{1C5B3768-C46A-41F7-947E-49AE89056D19}"/>
                  </a:ext>
                </a:extLst>
              </p:cNvPr>
              <p:cNvPicPr>
                <a:picLocks noChangeAspect="1"/>
              </p:cNvPicPr>
              <p:nvPr/>
            </p:nvPicPr>
            <p:blipFill>
              <a:blip r:embed="rId4"/>
              <a:stretch>
                <a:fillRect/>
              </a:stretch>
            </p:blipFill>
            <p:spPr>
              <a:xfrm>
                <a:off x="6938327" y="3917405"/>
                <a:ext cx="309372" cy="426720"/>
              </a:xfrm>
              <a:prstGeom prst="rect">
                <a:avLst/>
              </a:prstGeom>
            </p:spPr>
          </p:pic>
        </p:grpSp>
        <p:pic>
          <p:nvPicPr>
            <p:cNvPr id="14" name="Picture 13" descr="Icon of a person">
              <a:extLst>
                <a:ext uri="{FF2B5EF4-FFF2-40B4-BE49-F238E27FC236}">
                  <a16:creationId xmlns:a16="http://schemas.microsoft.com/office/drawing/2014/main" id="{CE2DFC0F-D810-4955-87A1-5072CE564EF2}"/>
                </a:ext>
              </a:extLst>
            </p:cNvPr>
            <p:cNvPicPr>
              <a:picLocks noChangeAspect="1"/>
            </p:cNvPicPr>
            <p:nvPr/>
          </p:nvPicPr>
          <p:blipFill>
            <a:blip r:embed="rId3"/>
            <a:stretch>
              <a:fillRect/>
            </a:stretch>
          </p:blipFill>
          <p:spPr>
            <a:xfrm>
              <a:off x="6939017" y="4498190"/>
              <a:ext cx="345948" cy="345948"/>
            </a:xfrm>
            <a:prstGeom prst="rect">
              <a:avLst/>
            </a:prstGeom>
          </p:spPr>
        </p:pic>
        <p:grpSp>
          <p:nvGrpSpPr>
            <p:cNvPr id="126" name="Group 115">
              <a:extLst>
                <a:ext uri="{FF2B5EF4-FFF2-40B4-BE49-F238E27FC236}">
                  <a16:creationId xmlns:a16="http://schemas.microsoft.com/office/drawing/2014/main" id="{CEBC2288-366C-48D1-8314-C43F2F642C1C}"/>
                </a:ext>
                <a:ext uri="{C183D7F6-B498-43B3-948B-1728B52AA6E4}">
                  <adec:decorative xmlns:adec="http://schemas.microsoft.com/office/drawing/2017/decorative" val="1"/>
                </a:ext>
              </a:extLst>
            </p:cNvPr>
            <p:cNvGrpSpPr/>
            <p:nvPr/>
          </p:nvGrpSpPr>
          <p:grpSpPr>
            <a:xfrm>
              <a:off x="7372745" y="4525195"/>
              <a:ext cx="3332436" cy="535270"/>
              <a:chOff x="7156454" y="1900890"/>
              <a:chExt cx="3461850" cy="556057"/>
            </a:xfrm>
          </p:grpSpPr>
          <p:sp>
            <p:nvSpPr>
              <p:cNvPr id="132" name="Rectangle: Rounded Corners 131">
                <a:extLst>
                  <a:ext uri="{FF2B5EF4-FFF2-40B4-BE49-F238E27FC236}">
                    <a16:creationId xmlns:a16="http://schemas.microsoft.com/office/drawing/2014/main" id="{0A165126-BA0B-49A8-9E0D-4444198DE480}"/>
                  </a:ext>
                </a:extLst>
              </p:cNvPr>
              <p:cNvSpPr/>
              <p:nvPr/>
            </p:nvSpPr>
            <p:spPr bwMode="auto">
              <a:xfrm>
                <a:off x="7369308" y="1900890"/>
                <a:ext cx="3248996" cy="556057"/>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I understand you need help with your bill. Can you tell me in a few words what the issue is?</a:t>
                </a:r>
              </a:p>
            </p:txBody>
          </p:sp>
          <p:sp>
            <p:nvSpPr>
              <p:cNvPr id="133" name="Isosceles Triangle 132">
                <a:extLst>
                  <a:ext uri="{FF2B5EF4-FFF2-40B4-BE49-F238E27FC236}">
                    <a16:creationId xmlns:a16="http://schemas.microsoft.com/office/drawing/2014/main" id="{9DAC45AC-23CF-4045-967A-B303794A7C4A}"/>
                  </a:ext>
                  <a:ext uri="{C183D7F6-B498-43B3-948B-1728B52AA6E4}">
                    <adec:decorative xmlns:adec="http://schemas.microsoft.com/office/drawing/2017/decorative" val="1"/>
                  </a:ext>
                </a:extLst>
              </p:cNvPr>
              <p:cNvSpPr/>
              <p:nvPr/>
            </p:nvSpPr>
            <p:spPr bwMode="auto">
              <a:xfrm rot="16200000">
                <a:off x="7174865" y="194860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7" name="Rectangle: Rounded Corners 116">
              <a:extLst>
                <a:ext uri="{FF2B5EF4-FFF2-40B4-BE49-F238E27FC236}">
                  <a16:creationId xmlns:a16="http://schemas.microsoft.com/office/drawing/2014/main" id="{563D1D27-47D3-47BA-B093-45460D53D36E}"/>
                </a:ext>
              </a:extLst>
            </p:cNvPr>
            <p:cNvSpPr/>
            <p:nvPr/>
          </p:nvSpPr>
          <p:spPr bwMode="auto">
            <a:xfrm>
              <a:off x="8287936" y="5204190"/>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Charges</a:t>
              </a:r>
              <a:endParaRPr kumimoji="0" lang="en-IN" sz="105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endParaRPr>
            </a:p>
          </p:txBody>
        </p:sp>
        <p:sp>
          <p:nvSpPr>
            <p:cNvPr id="118" name="Rectangle: Rounded Corners 117">
              <a:extLst>
                <a:ext uri="{FF2B5EF4-FFF2-40B4-BE49-F238E27FC236}">
                  <a16:creationId xmlns:a16="http://schemas.microsoft.com/office/drawing/2014/main" id="{9E5F3F2C-824D-456B-9305-82FC53E43737}"/>
                </a:ext>
              </a:extLst>
            </p:cNvPr>
            <p:cNvSpPr/>
            <p:nvPr/>
          </p:nvSpPr>
          <p:spPr bwMode="auto">
            <a:xfrm>
              <a:off x="8287936" y="5556372"/>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rPr>
                <a:t>Account Settings</a:t>
              </a:r>
              <a:endParaRPr kumimoji="0" lang="en-IN" sz="105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endParaRPr>
            </a:p>
          </p:txBody>
        </p:sp>
        <p:sp>
          <p:nvSpPr>
            <p:cNvPr id="119" name="Rectangle: Rounded Corners 118">
              <a:extLst>
                <a:ext uri="{FF2B5EF4-FFF2-40B4-BE49-F238E27FC236}">
                  <a16:creationId xmlns:a16="http://schemas.microsoft.com/office/drawing/2014/main" id="{0CFA191A-87C0-4726-90A7-7CA11502AE5C}"/>
                </a:ext>
              </a:extLst>
            </p:cNvPr>
            <p:cNvSpPr/>
            <p:nvPr/>
          </p:nvSpPr>
          <p:spPr bwMode="auto">
            <a:xfrm>
              <a:off x="8287936" y="5908553"/>
              <a:ext cx="1520375" cy="264065"/>
            </a:xfrm>
            <a:prstGeom prst="roundRect">
              <a:avLst>
                <a:gd name="adj" fmla="val 50000"/>
              </a:avLst>
            </a:prstGeom>
            <a:no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rPr>
                <a:t>Payment</a:t>
              </a:r>
              <a:endParaRPr kumimoji="0" lang="en-IN" sz="1050" b="0" i="0" u="none" strike="noStrike" kern="1200" cap="none" spc="0" normalizeH="0" baseline="0" noProof="0">
                <a:ln>
                  <a:noFill/>
                </a:ln>
                <a:solidFill>
                  <a:srgbClr val="3C3C41"/>
                </a:solidFill>
                <a:effectLst/>
                <a:uLnTx/>
                <a:uFillTx/>
                <a:latin typeface="Segoe UI"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2010980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9581768" cy="402674"/>
          </a:xfrm>
        </p:spPr>
        <p:txBody>
          <a:bodyPr/>
          <a:lstStyle/>
          <a:p>
            <a:r>
              <a:rPr lang="en-US" dirty="0"/>
              <a:t>Style: How to sound conversational 8/9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248656" cy="2964914"/>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Invite the user into the conversation</a:t>
            </a:r>
            <a:br>
              <a:rPr kumimoji="0" lang="en-US" sz="2200" b="0" i="0" u="none" strike="noStrike" kern="1200" cap="none" spc="0" normalizeH="0" baseline="0" noProof="0" dirty="0">
                <a:ln>
                  <a:noFill/>
                </a:ln>
                <a:solidFill>
                  <a:srgbClr val="FFFFFF"/>
                </a:solidFill>
                <a:effectLst/>
                <a:uLnTx/>
                <a:uFillTx/>
                <a:latin typeface="Segoe UI"/>
                <a:ea typeface="+mn-ea"/>
                <a:cs typeface="Segoe UI"/>
              </a:rPr>
            </a:br>
            <a:r>
              <a:rPr kumimoji="0" lang="en-US" sz="2200" b="0" i="0" u="none" strike="noStrike" kern="1200" cap="none" spc="0" normalizeH="0" baseline="0" noProof="0" dirty="0">
                <a:ln>
                  <a:noFill/>
                </a:ln>
                <a:solidFill>
                  <a:srgbClr val="FFFFFF"/>
                </a:solidFill>
                <a:effectLst/>
                <a:uLnTx/>
                <a:uFillTx/>
                <a:latin typeface="Segoe UI"/>
                <a:ea typeface="+mn-ea"/>
                <a:cs typeface="Segoe UI"/>
              </a:rPr>
              <a:t>on a regular basis by asking questions or making suggestions. </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Respond to the customer in a timely manner. </a:t>
            </a:r>
          </a:p>
          <a:p>
            <a:pPr marL="0" marR="0" lvl="0" indent="0" algn="l" defTabSz="914367" rtl="0" eaLnBrk="1" fontAlgn="auto" latinLnBrk="0" hangingPunct="1">
              <a:lnSpc>
                <a:spcPct val="100000"/>
              </a:lnSpc>
              <a:spcBef>
                <a:spcPts val="1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If the chatbot may take a while to process the customer’s request, let the customer know what to expect. </a:t>
            </a:r>
          </a:p>
        </p:txBody>
      </p:sp>
      <p:grpSp>
        <p:nvGrpSpPr>
          <p:cNvPr id="14" name="Group 13" descr="A screenshot of people having a conversation">
            <a:extLst>
              <a:ext uri="{FF2B5EF4-FFF2-40B4-BE49-F238E27FC236}">
                <a16:creationId xmlns:a16="http://schemas.microsoft.com/office/drawing/2014/main" id="{A6FF697D-A3E3-4AFB-829B-24C060D25983}"/>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10" name="Picture 9" descr="Icon of a person">
              <a:extLst>
                <a:ext uri="{FF2B5EF4-FFF2-40B4-BE49-F238E27FC236}">
                  <a16:creationId xmlns:a16="http://schemas.microsoft.com/office/drawing/2014/main" id="{88036C4E-2825-433A-99B4-74C44988C316}"/>
                </a:ext>
              </a:extLst>
            </p:cNvPr>
            <p:cNvPicPr>
              <a:picLocks noChangeAspect="1"/>
            </p:cNvPicPr>
            <p:nvPr/>
          </p:nvPicPr>
          <p:blipFill>
            <a:blip r:embed="rId2"/>
            <a:stretch>
              <a:fillRect/>
            </a:stretch>
          </p:blipFill>
          <p:spPr>
            <a:xfrm>
              <a:off x="6863980" y="2058368"/>
              <a:ext cx="345948" cy="345948"/>
            </a:xfrm>
            <a:prstGeom prst="rect">
              <a:avLst/>
            </a:prstGeom>
          </p:spPr>
        </p:pic>
        <p:grpSp>
          <p:nvGrpSpPr>
            <p:cNvPr id="65" name="Group 115">
              <a:extLst>
                <a:ext uri="{FF2B5EF4-FFF2-40B4-BE49-F238E27FC236}">
                  <a16:creationId xmlns:a16="http://schemas.microsoft.com/office/drawing/2014/main" id="{8A7B96DC-DFCE-434C-AFEE-9762735FF9E7}"/>
                </a:ext>
                <a:ext uri="{C183D7F6-B498-43B3-948B-1728B52AA6E4}">
                  <adec:decorative xmlns:adec="http://schemas.microsoft.com/office/drawing/2017/decorative" val="1"/>
                </a:ext>
              </a:extLst>
            </p:cNvPr>
            <p:cNvGrpSpPr/>
            <p:nvPr/>
          </p:nvGrpSpPr>
          <p:grpSpPr>
            <a:xfrm>
              <a:off x="7314552" y="2086421"/>
              <a:ext cx="3461850" cy="485349"/>
              <a:chOff x="7156454" y="1900890"/>
              <a:chExt cx="3461850" cy="485349"/>
            </a:xfrm>
          </p:grpSpPr>
          <p:sp>
            <p:nvSpPr>
              <p:cNvPr id="106" name="Rectangle: Rounded Corners 105">
                <a:extLst>
                  <a:ext uri="{FF2B5EF4-FFF2-40B4-BE49-F238E27FC236}">
                    <a16:creationId xmlns:a16="http://schemas.microsoft.com/office/drawing/2014/main" id="{E25C809C-838B-43C9-9659-BF8B1829E488}"/>
                  </a:ext>
                </a:extLst>
              </p:cNvPr>
              <p:cNvSpPr/>
              <p:nvPr/>
            </p:nvSpPr>
            <p:spPr bwMode="auto">
              <a:xfrm>
                <a:off x="7369308" y="1900890"/>
                <a:ext cx="3248996" cy="48534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Segoe UI" pitchFamily="34" charset="0"/>
                    <a:cs typeface="Segoe UI" pitchFamily="34" charset="0"/>
                  </a:rPr>
                  <a:t>Hey Bryan, just checking to see if you still need help with your bill?</a:t>
                </a:r>
              </a:p>
            </p:txBody>
          </p:sp>
          <p:sp>
            <p:nvSpPr>
              <p:cNvPr id="107" name="Isosceles Triangle 106">
                <a:extLst>
                  <a:ext uri="{FF2B5EF4-FFF2-40B4-BE49-F238E27FC236}">
                    <a16:creationId xmlns:a16="http://schemas.microsoft.com/office/drawing/2014/main" id="{3A1F2BB4-BD47-4CCC-B57C-43BE76815B7D}"/>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8" name="Group 113">
              <a:extLst>
                <a:ext uri="{FF2B5EF4-FFF2-40B4-BE49-F238E27FC236}">
                  <a16:creationId xmlns:a16="http://schemas.microsoft.com/office/drawing/2014/main" id="{7DB4C2F1-9E12-47CF-9C6C-5197C9FDCAE7}"/>
                </a:ext>
                <a:ext uri="{C183D7F6-B498-43B3-948B-1728B52AA6E4}">
                  <adec:decorative xmlns:adec="http://schemas.microsoft.com/office/drawing/2017/decorative" val="1"/>
                </a:ext>
              </a:extLst>
            </p:cNvPr>
            <p:cNvGrpSpPr/>
            <p:nvPr/>
          </p:nvGrpSpPr>
          <p:grpSpPr>
            <a:xfrm>
              <a:off x="10546980" y="2843363"/>
              <a:ext cx="995623" cy="291071"/>
              <a:chOff x="10000013" y="3961429"/>
              <a:chExt cx="995623" cy="291071"/>
            </a:xfrm>
          </p:grpSpPr>
          <p:sp>
            <p:nvSpPr>
              <p:cNvPr id="100" name="Rectangle: Rounded Corners 99">
                <a:extLst>
                  <a:ext uri="{FF2B5EF4-FFF2-40B4-BE49-F238E27FC236}">
                    <a16:creationId xmlns:a16="http://schemas.microsoft.com/office/drawing/2014/main" id="{E0E7F357-3DAE-46DE-BDCE-B901F7DB9710}"/>
                  </a:ext>
                </a:extLst>
              </p:cNvPr>
              <p:cNvSpPr/>
              <p:nvPr/>
            </p:nvSpPr>
            <p:spPr bwMode="auto">
              <a:xfrm>
                <a:off x="10000013" y="3961429"/>
                <a:ext cx="809643"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Yes sorry</a:t>
                </a:r>
              </a:p>
            </p:txBody>
          </p:sp>
          <p:sp>
            <p:nvSpPr>
              <p:cNvPr id="101" name="Isosceles Triangle 100">
                <a:extLst>
                  <a:ext uri="{FF2B5EF4-FFF2-40B4-BE49-F238E27FC236}">
                    <a16:creationId xmlns:a16="http://schemas.microsoft.com/office/drawing/2014/main" id="{3C9F6D4F-8A85-4D45-B692-2E4B732FCD41}"/>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67" name="Picture 183" descr="A picture of a person talking">
              <a:extLst>
                <a:ext uri="{FF2B5EF4-FFF2-40B4-BE49-F238E27FC236}">
                  <a16:creationId xmlns:a16="http://schemas.microsoft.com/office/drawing/2014/main" id="{AB828A43-4708-4FD9-BD79-CEAB0AA95A1B}"/>
                </a:ext>
              </a:extLst>
            </p:cNvPr>
            <p:cNvPicPr>
              <a:picLocks noChangeAspect="1"/>
            </p:cNvPicPr>
            <p:nvPr/>
          </p:nvPicPr>
          <p:blipFill>
            <a:blip r:embed="rId3"/>
            <a:srcRect b="258"/>
            <a:stretch>
              <a:fillRect/>
            </a:stretch>
          </p:blipFill>
          <p:spPr>
            <a:xfrm>
              <a:off x="11586121" y="280298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1" name="Picture 10" descr="Icon of a person">
              <a:extLst>
                <a:ext uri="{FF2B5EF4-FFF2-40B4-BE49-F238E27FC236}">
                  <a16:creationId xmlns:a16="http://schemas.microsoft.com/office/drawing/2014/main" id="{9FFB3291-5961-4FCB-A0C1-FEC0569F96A5}"/>
                </a:ext>
              </a:extLst>
            </p:cNvPr>
            <p:cNvPicPr>
              <a:picLocks noChangeAspect="1"/>
            </p:cNvPicPr>
            <p:nvPr/>
          </p:nvPicPr>
          <p:blipFill>
            <a:blip r:embed="rId2"/>
            <a:stretch>
              <a:fillRect/>
            </a:stretch>
          </p:blipFill>
          <p:spPr>
            <a:xfrm>
              <a:off x="6863980" y="3402799"/>
              <a:ext cx="345948" cy="345948"/>
            </a:xfrm>
            <a:prstGeom prst="rect">
              <a:avLst/>
            </a:prstGeom>
          </p:spPr>
        </p:pic>
        <p:grpSp>
          <p:nvGrpSpPr>
            <p:cNvPr id="69" name="Group 115">
              <a:extLst>
                <a:ext uri="{FF2B5EF4-FFF2-40B4-BE49-F238E27FC236}">
                  <a16:creationId xmlns:a16="http://schemas.microsoft.com/office/drawing/2014/main" id="{595B443B-A1BC-4DD8-AC17-1A5149604608}"/>
                </a:ext>
                <a:ext uri="{C183D7F6-B498-43B3-948B-1728B52AA6E4}">
                  <adec:decorative xmlns:adec="http://schemas.microsoft.com/office/drawing/2017/decorative" val="1"/>
                </a:ext>
              </a:extLst>
            </p:cNvPr>
            <p:cNvGrpSpPr/>
            <p:nvPr/>
          </p:nvGrpSpPr>
          <p:grpSpPr>
            <a:xfrm>
              <a:off x="7314552" y="3432657"/>
              <a:ext cx="3461850" cy="469093"/>
              <a:chOff x="7156454" y="1900890"/>
              <a:chExt cx="3461850" cy="469093"/>
            </a:xfrm>
          </p:grpSpPr>
          <p:sp>
            <p:nvSpPr>
              <p:cNvPr id="98" name="Rectangle: Rounded Corners 97">
                <a:extLst>
                  <a:ext uri="{FF2B5EF4-FFF2-40B4-BE49-F238E27FC236}">
                    <a16:creationId xmlns:a16="http://schemas.microsoft.com/office/drawing/2014/main" id="{5AEFB053-0822-443D-97F3-3E2ABE158660}"/>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rPr>
                  <a:t>No problem. Do you have your account number, or do you need help finding it?</a:t>
                </a:r>
              </a:p>
            </p:txBody>
          </p:sp>
          <p:sp>
            <p:nvSpPr>
              <p:cNvPr id="99" name="Isosceles Triangle 98">
                <a:extLst>
                  <a:ext uri="{FF2B5EF4-FFF2-40B4-BE49-F238E27FC236}">
                    <a16:creationId xmlns:a16="http://schemas.microsoft.com/office/drawing/2014/main" id="{CCE83C7E-E0F4-406E-8E22-8CCDECCC8264}"/>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1" name="Group 113">
              <a:extLst>
                <a:ext uri="{FF2B5EF4-FFF2-40B4-BE49-F238E27FC236}">
                  <a16:creationId xmlns:a16="http://schemas.microsoft.com/office/drawing/2014/main" id="{68C17941-8D24-41C7-9ACE-3BC1F75BFD3C}"/>
                </a:ext>
                <a:ext uri="{C183D7F6-B498-43B3-948B-1728B52AA6E4}">
                  <adec:decorative xmlns:adec="http://schemas.microsoft.com/office/drawing/2017/decorative" val="1"/>
                </a:ext>
              </a:extLst>
            </p:cNvPr>
            <p:cNvGrpSpPr/>
            <p:nvPr/>
          </p:nvGrpSpPr>
          <p:grpSpPr>
            <a:xfrm>
              <a:off x="9077093" y="4222690"/>
              <a:ext cx="2465510" cy="291071"/>
              <a:chOff x="8530126" y="3961429"/>
              <a:chExt cx="2465510" cy="291071"/>
            </a:xfrm>
          </p:grpSpPr>
          <p:sp>
            <p:nvSpPr>
              <p:cNvPr id="92" name="Rectangle: Rounded Corners 91">
                <a:extLst>
                  <a:ext uri="{FF2B5EF4-FFF2-40B4-BE49-F238E27FC236}">
                    <a16:creationId xmlns:a16="http://schemas.microsoft.com/office/drawing/2014/main" id="{51CFFC6D-ADD6-400A-AEEA-935A638398CE}"/>
                  </a:ext>
                </a:extLst>
              </p:cNvPr>
              <p:cNvSpPr/>
              <p:nvPr/>
            </p:nvSpPr>
            <p:spPr bwMode="auto">
              <a:xfrm>
                <a:off x="8530126" y="3961429"/>
                <a:ext cx="2279530"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pitchFamily="34" charset="0"/>
                  </a:rPr>
                  <a:t>My account number is 1234567</a:t>
                </a:r>
              </a:p>
            </p:txBody>
          </p:sp>
          <p:sp>
            <p:nvSpPr>
              <p:cNvPr id="93" name="Isosceles Triangle 92">
                <a:extLst>
                  <a:ext uri="{FF2B5EF4-FFF2-40B4-BE49-F238E27FC236}">
                    <a16:creationId xmlns:a16="http://schemas.microsoft.com/office/drawing/2014/main" id="{40398028-2A45-47A7-8BA0-9B04201F7BD4}"/>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72" name="Picture 183" descr="A picture of a person talking">
              <a:extLst>
                <a:ext uri="{FF2B5EF4-FFF2-40B4-BE49-F238E27FC236}">
                  <a16:creationId xmlns:a16="http://schemas.microsoft.com/office/drawing/2014/main" id="{DFCC7F6A-08B7-486B-9E91-3E2787AD7A94}"/>
                </a:ext>
              </a:extLst>
            </p:cNvPr>
            <p:cNvPicPr>
              <a:picLocks noChangeAspect="1"/>
            </p:cNvPicPr>
            <p:nvPr/>
          </p:nvPicPr>
          <p:blipFill>
            <a:blip r:embed="rId3"/>
            <a:srcRect b="258"/>
            <a:stretch>
              <a:fillRect/>
            </a:stretch>
          </p:blipFill>
          <p:spPr>
            <a:xfrm>
              <a:off x="11596512" y="413296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pic>
          <p:nvPicPr>
            <p:cNvPr id="12" name="Picture 11" descr="Icon of a person">
              <a:extLst>
                <a:ext uri="{FF2B5EF4-FFF2-40B4-BE49-F238E27FC236}">
                  <a16:creationId xmlns:a16="http://schemas.microsoft.com/office/drawing/2014/main" id="{418F3D26-AD07-405B-A59C-968DE4B12454}"/>
                </a:ext>
              </a:extLst>
            </p:cNvPr>
            <p:cNvPicPr>
              <a:picLocks noChangeAspect="1"/>
            </p:cNvPicPr>
            <p:nvPr/>
          </p:nvPicPr>
          <p:blipFill>
            <a:blip r:embed="rId2"/>
            <a:stretch>
              <a:fillRect/>
            </a:stretch>
          </p:blipFill>
          <p:spPr>
            <a:xfrm>
              <a:off x="6863980" y="4743170"/>
              <a:ext cx="345948" cy="345948"/>
            </a:xfrm>
            <a:prstGeom prst="rect">
              <a:avLst/>
            </a:prstGeom>
          </p:spPr>
        </p:pic>
        <p:grpSp>
          <p:nvGrpSpPr>
            <p:cNvPr id="5" name="Group 4">
              <a:extLst>
                <a:ext uri="{FF2B5EF4-FFF2-40B4-BE49-F238E27FC236}">
                  <a16:creationId xmlns:a16="http://schemas.microsoft.com/office/drawing/2014/main" id="{4C9AFB3D-7A78-445C-85BD-B773156C251D}"/>
                </a:ext>
                <a:ext uri="{C183D7F6-B498-43B3-948B-1728B52AA6E4}">
                  <adec:decorative xmlns:adec="http://schemas.microsoft.com/office/drawing/2017/decorative" val="1"/>
                </a:ext>
              </a:extLst>
            </p:cNvPr>
            <p:cNvGrpSpPr/>
            <p:nvPr/>
          </p:nvGrpSpPr>
          <p:grpSpPr>
            <a:xfrm>
              <a:off x="7314552" y="4773028"/>
              <a:ext cx="3461850" cy="513954"/>
              <a:chOff x="7314552" y="4773028"/>
              <a:chExt cx="3461850" cy="513954"/>
            </a:xfrm>
          </p:grpSpPr>
          <p:sp>
            <p:nvSpPr>
              <p:cNvPr id="89" name="Rectangle: Rounded Corners 88">
                <a:extLst>
                  <a:ext uri="{FF2B5EF4-FFF2-40B4-BE49-F238E27FC236}">
                    <a16:creationId xmlns:a16="http://schemas.microsoft.com/office/drawing/2014/main" id="{3DC43C21-6ACC-4A52-9FB2-537579B2D849}"/>
                  </a:ext>
                </a:extLst>
              </p:cNvPr>
              <p:cNvSpPr/>
              <p:nvPr/>
            </p:nvSpPr>
            <p:spPr bwMode="auto">
              <a:xfrm>
                <a:off x="7527406" y="4773028"/>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3C3C41"/>
                    </a:solidFill>
                    <a:effectLst/>
                    <a:uLnTx/>
                    <a:uFillTx/>
                    <a:latin typeface="Segoe UI"/>
                    <a:ea typeface="+mn-ea"/>
                    <a:cs typeface="Segoe UI" pitchFamily="34" charset="0"/>
                  </a:rPr>
                  <a:t>Thanks! Please wait while I grab your</a:t>
                </a:r>
                <a:br>
                  <a:rPr kumimoji="0" lang="en-US" sz="1100" b="0" i="0" u="none" strike="noStrike" kern="1200" cap="none" spc="0" normalizeH="0" baseline="0" noProof="0" dirty="0">
                    <a:ln>
                      <a:noFill/>
                    </a:ln>
                    <a:solidFill>
                      <a:srgbClr val="3C3C41"/>
                    </a:solidFill>
                    <a:effectLst/>
                    <a:uLnTx/>
                    <a:uFillTx/>
                    <a:latin typeface="Segoe UI"/>
                    <a:ea typeface="+mn-ea"/>
                    <a:cs typeface="Segoe UI" pitchFamily="34" charset="0"/>
                  </a:rPr>
                </a:br>
                <a:r>
                  <a:rPr kumimoji="0" lang="en-US" sz="1100" b="0" i="0" u="none" strike="noStrike" kern="1200" cap="none" spc="0" normalizeH="0" baseline="0" noProof="0" dirty="0">
                    <a:ln>
                      <a:noFill/>
                    </a:ln>
                    <a:solidFill>
                      <a:srgbClr val="3C3C41"/>
                    </a:solidFill>
                    <a:effectLst/>
                    <a:uLnTx/>
                    <a:uFillTx/>
                    <a:latin typeface="Segoe UI"/>
                    <a:ea typeface="+mn-ea"/>
                    <a:cs typeface="Segoe UI" pitchFamily="34" charset="0"/>
                  </a:rPr>
                  <a:t>billing info.</a:t>
                </a:r>
              </a:p>
            </p:txBody>
          </p:sp>
          <p:sp>
            <p:nvSpPr>
              <p:cNvPr id="90" name="Isosceles Triangle 89">
                <a:extLst>
                  <a:ext uri="{FF2B5EF4-FFF2-40B4-BE49-F238E27FC236}">
                    <a16:creationId xmlns:a16="http://schemas.microsoft.com/office/drawing/2014/main" id="{B8A870B5-C6B4-4C01-B450-4419B04D87C2}"/>
                  </a:ext>
                  <a:ext uri="{C183D7F6-B498-43B3-948B-1728B52AA6E4}">
                    <adec:decorative xmlns:adec="http://schemas.microsoft.com/office/drawing/2017/decorative" val="1"/>
                  </a:ext>
                </a:extLst>
              </p:cNvPr>
              <p:cNvSpPr/>
              <p:nvPr/>
            </p:nvSpPr>
            <p:spPr bwMode="auto">
              <a:xfrm rot="16200000">
                <a:off x="7332963" y="4851916"/>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3" name="Picture 12" descr="Icon of a person">
              <a:extLst>
                <a:ext uri="{FF2B5EF4-FFF2-40B4-BE49-F238E27FC236}">
                  <a16:creationId xmlns:a16="http://schemas.microsoft.com/office/drawing/2014/main" id="{03544889-33DE-46C4-B85A-F7A62B18CB08}"/>
                </a:ext>
              </a:extLst>
            </p:cNvPr>
            <p:cNvPicPr>
              <a:picLocks noChangeAspect="1"/>
            </p:cNvPicPr>
            <p:nvPr/>
          </p:nvPicPr>
          <p:blipFill>
            <a:blip r:embed="rId2"/>
            <a:stretch>
              <a:fillRect/>
            </a:stretch>
          </p:blipFill>
          <p:spPr>
            <a:xfrm>
              <a:off x="6863980" y="5516389"/>
              <a:ext cx="345948" cy="345948"/>
            </a:xfrm>
            <a:prstGeom prst="rect">
              <a:avLst/>
            </a:prstGeom>
          </p:spPr>
        </p:pic>
        <p:grpSp>
          <p:nvGrpSpPr>
            <p:cNvPr id="4" name="Group 3">
              <a:extLst>
                <a:ext uri="{FF2B5EF4-FFF2-40B4-BE49-F238E27FC236}">
                  <a16:creationId xmlns:a16="http://schemas.microsoft.com/office/drawing/2014/main" id="{7349A64B-5668-4AA9-82FF-303018CE3338}"/>
                </a:ext>
                <a:ext uri="{C183D7F6-B498-43B3-948B-1728B52AA6E4}">
                  <adec:decorative xmlns:adec="http://schemas.microsoft.com/office/drawing/2017/decorative" val="1"/>
                </a:ext>
              </a:extLst>
            </p:cNvPr>
            <p:cNvGrpSpPr/>
            <p:nvPr/>
          </p:nvGrpSpPr>
          <p:grpSpPr>
            <a:xfrm>
              <a:off x="7314552" y="5524868"/>
              <a:ext cx="3461850" cy="513954"/>
              <a:chOff x="7314552" y="5524868"/>
              <a:chExt cx="3461850" cy="513954"/>
            </a:xfrm>
          </p:grpSpPr>
          <p:sp>
            <p:nvSpPr>
              <p:cNvPr id="91" name="Rectangle: Rounded Corners 90">
                <a:extLst>
                  <a:ext uri="{FF2B5EF4-FFF2-40B4-BE49-F238E27FC236}">
                    <a16:creationId xmlns:a16="http://schemas.microsoft.com/office/drawing/2014/main" id="{F749BF19-CCFF-421F-B4F2-ADDB0DE37931}"/>
                  </a:ext>
                </a:extLst>
              </p:cNvPr>
              <p:cNvSpPr/>
              <p:nvPr/>
            </p:nvSpPr>
            <p:spPr bwMode="auto">
              <a:xfrm>
                <a:off x="7527406" y="5524868"/>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3C3C41"/>
                  </a:solidFill>
                  <a:effectLst/>
                  <a:uLnTx/>
                  <a:uFillTx/>
                  <a:latin typeface="Segoe UI"/>
                  <a:ea typeface="+mn-ea"/>
                  <a:cs typeface="Segoe UI" pitchFamily="34" charset="0"/>
                </a:endParaRPr>
              </a:p>
            </p:txBody>
          </p:sp>
          <p:grpSp>
            <p:nvGrpSpPr>
              <p:cNvPr id="77" name="Group 76">
                <a:extLst>
                  <a:ext uri="{FF2B5EF4-FFF2-40B4-BE49-F238E27FC236}">
                    <a16:creationId xmlns:a16="http://schemas.microsoft.com/office/drawing/2014/main" id="{AB5E825D-E910-44B3-96D8-216D775E5F69}"/>
                  </a:ext>
                  <a:ext uri="{C183D7F6-B498-43B3-948B-1728B52AA6E4}">
                    <adec:decorative xmlns:adec="http://schemas.microsoft.com/office/drawing/2017/decorative" val="1"/>
                  </a:ext>
                </a:extLst>
              </p:cNvPr>
              <p:cNvGrpSpPr/>
              <p:nvPr/>
            </p:nvGrpSpPr>
            <p:grpSpPr>
              <a:xfrm>
                <a:off x="7634058" y="5779540"/>
                <a:ext cx="184641" cy="45720"/>
                <a:chOff x="7407932" y="4739127"/>
                <a:chExt cx="184641" cy="45720"/>
              </a:xfrm>
              <a:solidFill>
                <a:schemeClr val="tx1"/>
              </a:solidFill>
            </p:grpSpPr>
            <p:sp>
              <p:nvSpPr>
                <p:cNvPr id="78" name="Oval 18">
                  <a:extLst>
                    <a:ext uri="{FF2B5EF4-FFF2-40B4-BE49-F238E27FC236}">
                      <a16:creationId xmlns:a16="http://schemas.microsoft.com/office/drawing/2014/main" id="{24366C4B-2B90-43B4-8B55-45168DB70063}"/>
                    </a:ext>
                  </a:extLst>
                </p:cNvPr>
                <p:cNvSpPr/>
                <p:nvPr/>
              </p:nvSpPr>
              <p:spPr>
                <a:xfrm>
                  <a:off x="7407932"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Oval 19">
                  <a:extLst>
                    <a:ext uri="{FF2B5EF4-FFF2-40B4-BE49-F238E27FC236}">
                      <a16:creationId xmlns:a16="http://schemas.microsoft.com/office/drawing/2014/main" id="{F694BE2A-0F35-49CB-8DF0-5A31BE99AAB4}"/>
                    </a:ext>
                  </a:extLst>
                </p:cNvPr>
                <p:cNvSpPr/>
                <p:nvPr/>
              </p:nvSpPr>
              <p:spPr>
                <a:xfrm>
                  <a:off x="7477392"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Oval 20">
                  <a:extLst>
                    <a:ext uri="{FF2B5EF4-FFF2-40B4-BE49-F238E27FC236}">
                      <a16:creationId xmlns:a16="http://schemas.microsoft.com/office/drawing/2014/main" id="{2F55F793-EE20-4207-8903-4A735E3DFD43}"/>
                    </a:ext>
                  </a:extLst>
                </p:cNvPr>
                <p:cNvSpPr/>
                <p:nvPr/>
              </p:nvSpPr>
              <p:spPr>
                <a:xfrm>
                  <a:off x="7546853" y="4739127"/>
                  <a:ext cx="45720" cy="4572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5" name="Isosceles Triangle 74">
                <a:extLst>
                  <a:ext uri="{FF2B5EF4-FFF2-40B4-BE49-F238E27FC236}">
                    <a16:creationId xmlns:a16="http://schemas.microsoft.com/office/drawing/2014/main" id="{962B5394-2F9F-4E4C-AB54-3D4E5B5FCDB1}"/>
                  </a:ext>
                  <a:ext uri="{C183D7F6-B498-43B3-948B-1728B52AA6E4}">
                    <adec:decorative xmlns:adec="http://schemas.microsoft.com/office/drawing/2017/decorative" val="1"/>
                  </a:ext>
                </a:extLst>
              </p:cNvPr>
              <p:cNvSpPr/>
              <p:nvPr/>
            </p:nvSpPr>
            <p:spPr bwMode="auto">
              <a:xfrm rot="16200000">
                <a:off x="7332963" y="5625135"/>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695258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7D4E0A5-AC57-40E8-8029-46FE2D4EAFD8}"/>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CDFFF7E0-1A48-4AC5-B3FC-2CC87132FDF6}"/>
              </a:ext>
            </a:extLst>
          </p:cNvPr>
          <p:cNvSpPr>
            <a:spLocks noGrp="1"/>
          </p:cNvSpPr>
          <p:nvPr>
            <p:ph type="title"/>
          </p:nvPr>
        </p:nvSpPr>
        <p:spPr>
          <a:xfrm>
            <a:off x="455995" y="620428"/>
            <a:ext cx="10186847" cy="403137"/>
          </a:xfrm>
        </p:spPr>
        <p:txBody>
          <a:bodyPr/>
          <a:lstStyle/>
          <a:p>
            <a:r>
              <a:rPr lang="en-US" dirty="0"/>
              <a:t>Style: How to sound conversational 9/9</a:t>
            </a:r>
            <a:endParaRPr lang="en-IN" dirty="0"/>
          </a:p>
        </p:txBody>
      </p:sp>
      <p:sp>
        <p:nvSpPr>
          <p:cNvPr id="7" name="Content Placeholder 2">
            <a:extLst>
              <a:ext uri="{FF2B5EF4-FFF2-40B4-BE49-F238E27FC236}">
                <a16:creationId xmlns:a16="http://schemas.microsoft.com/office/drawing/2014/main" id="{5C7DFCD3-2A16-4516-8E3A-F12FC2DB6F46}"/>
              </a:ext>
            </a:extLst>
          </p:cNvPr>
          <p:cNvSpPr txBox="1">
            <a:spLocks/>
          </p:cNvSpPr>
          <p:nvPr/>
        </p:nvSpPr>
        <p:spPr>
          <a:xfrm>
            <a:off x="477671" y="1919316"/>
            <a:ext cx="5248656" cy="3046988"/>
          </a:xfrm>
          <a:prstGeom prst="rect">
            <a:avLst/>
          </a:prstGeom>
        </p:spPr>
        <p:txBody>
          <a:bodyPr vert="horz" wrap="square" lIns="0" tIns="0" rIns="0" bIns="0" rtlCol="0" anchor="t">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a:rPr>
              <a:t>Customers abandon a chat when the prompts are lengthy, so keep them brief. To keep your writing simple and straightforward, </a:t>
            </a:r>
            <a:r>
              <a:rPr kumimoji="0" lang="en-US" sz="2200" b="0" i="0" u="sng" strike="noStrike" kern="1200" cap="none" spc="0" normalizeH="0" baseline="0" noProof="0" dirty="0">
                <a:ln>
                  <a:noFill/>
                </a:ln>
                <a:solidFill>
                  <a:srgbClr val="FFFFFF"/>
                </a:solidFill>
                <a:effectLst/>
                <a:uLnTx/>
                <a:uFillTx/>
                <a:latin typeface="Segoe UI"/>
                <a:ea typeface="+mn-ea"/>
                <a:cs typeface="Segoe UI"/>
              </a:rPr>
              <a:t>use the Flesch-Kincaid Grade Level feature in Microsoft Word</a:t>
            </a:r>
            <a:br>
              <a:rPr kumimoji="0" lang="en-US" sz="2200" b="0" i="0" u="sng" strike="noStrike" kern="1200" cap="none" spc="0" normalizeH="0" baseline="0" noProof="0" dirty="0">
                <a:ln>
                  <a:noFill/>
                </a:ln>
                <a:solidFill>
                  <a:srgbClr val="FFFFFF"/>
                </a:solidFill>
                <a:effectLst/>
                <a:uLnTx/>
                <a:uFillTx/>
                <a:latin typeface="Segoe UI"/>
                <a:ea typeface="+mn-ea"/>
                <a:cs typeface="Segoe UI"/>
              </a:rPr>
            </a:br>
            <a:r>
              <a:rPr kumimoji="0" lang="en-US" sz="2200" b="0" i="0" u="sng" strike="noStrike" kern="1200" cap="none" spc="0" normalizeH="0" baseline="0" noProof="0" dirty="0">
                <a:ln>
                  <a:noFill/>
                </a:ln>
                <a:solidFill>
                  <a:srgbClr val="FFFFFF"/>
                </a:solidFill>
                <a:effectLst/>
                <a:uLnTx/>
                <a:uFillTx/>
                <a:latin typeface="Segoe UI"/>
                <a:ea typeface="+mn-ea"/>
                <a:cs typeface="Segoe UI"/>
              </a:rPr>
              <a:t>or an app like </a:t>
            </a:r>
            <a:r>
              <a:rPr kumimoji="0" lang="en-US" sz="2200" b="0" i="0" u="sng" strike="noStrike" kern="1200" cap="none" spc="0" normalizeH="0" baseline="0" noProof="0" dirty="0">
                <a:ln>
                  <a:noFill/>
                </a:ln>
                <a:solidFill>
                  <a:srgbClr val="FFFFFF"/>
                </a:solidFill>
                <a:effectLst/>
                <a:uLnTx/>
                <a:uFillTx/>
                <a:latin typeface="Segoe UI"/>
                <a:ea typeface="+mn-ea"/>
                <a:cs typeface="Segoe UI"/>
                <a:hlinkClick r:id="rId2">
                  <a:extLst>
                    <a:ext uri="{A12FA001-AC4F-418D-AE19-62706E023703}">
                      <ahyp:hlinkClr xmlns:ahyp="http://schemas.microsoft.com/office/drawing/2018/hyperlinkcolor" val="tx"/>
                    </a:ext>
                  </a:extLst>
                </a:hlinkClick>
              </a:rPr>
              <a:t>Hemingwayapp.com</a:t>
            </a:r>
            <a:r>
              <a:rPr kumimoji="0" lang="en-US" sz="2200" b="0" i="0" u="none" strike="noStrike" kern="1200" cap="none" spc="0" normalizeH="0" baseline="0" noProof="0" dirty="0">
                <a:ln>
                  <a:noFill/>
                </a:ln>
                <a:solidFill>
                  <a:srgbClr val="FFFFFF"/>
                </a:solidFill>
                <a:effectLst/>
                <a:uLnTx/>
                <a:uFillTx/>
                <a:latin typeface="Segoe UI"/>
                <a:ea typeface="+mn-ea"/>
                <a:cs typeface="Segoe UI"/>
              </a:rPr>
              <a:t> to figure out the grade level for your scripts. In general, the lower the grade level,</a:t>
            </a:r>
            <a:br>
              <a:rPr kumimoji="0" lang="en-US" sz="2200" b="0" i="0" u="none" strike="noStrike" kern="1200" cap="none" spc="0" normalizeH="0" baseline="0" noProof="0" dirty="0">
                <a:ln>
                  <a:noFill/>
                </a:ln>
                <a:solidFill>
                  <a:srgbClr val="FFFFFF"/>
                </a:solidFill>
                <a:effectLst/>
                <a:uLnTx/>
                <a:uFillTx/>
                <a:latin typeface="Segoe UI"/>
                <a:ea typeface="+mn-ea"/>
                <a:cs typeface="Segoe UI"/>
              </a:rPr>
            </a:br>
            <a:r>
              <a:rPr kumimoji="0" lang="en-US" sz="2200" b="0" i="0" u="none" strike="noStrike" kern="1200" cap="none" spc="0" normalizeH="0" baseline="0" noProof="0" dirty="0">
                <a:ln>
                  <a:noFill/>
                </a:ln>
                <a:solidFill>
                  <a:srgbClr val="FFFFFF"/>
                </a:solidFill>
                <a:effectLst/>
                <a:uLnTx/>
                <a:uFillTx/>
                <a:latin typeface="Segoe UI"/>
                <a:ea typeface="+mn-ea"/>
                <a:cs typeface="Segoe UI"/>
              </a:rPr>
              <a:t>the better.</a:t>
            </a:r>
          </a:p>
        </p:txBody>
      </p:sp>
      <p:grpSp>
        <p:nvGrpSpPr>
          <p:cNvPr id="16" name="Group 15" descr="A screenshot of people having a conversation">
            <a:extLst>
              <a:ext uri="{FF2B5EF4-FFF2-40B4-BE49-F238E27FC236}">
                <a16:creationId xmlns:a16="http://schemas.microsoft.com/office/drawing/2014/main" id="{3DCD2D68-6675-4895-B9F3-D96F7E77F900}"/>
              </a:ext>
            </a:extLst>
          </p:cNvPr>
          <p:cNvGrpSpPr/>
          <p:nvPr/>
        </p:nvGrpSpPr>
        <p:grpSpPr>
          <a:xfrm>
            <a:off x="6345757" y="1581150"/>
            <a:ext cx="5856753" cy="4934891"/>
            <a:chOff x="6345757" y="1581150"/>
            <a:chExt cx="5856753" cy="4934891"/>
          </a:xfrm>
        </p:grpSpPr>
        <p:sp>
          <p:nvSpPr>
            <p:cNvPr id="8" name="Rectangle: Rounded Corners 7">
              <a:extLst>
                <a:ext uri="{FF2B5EF4-FFF2-40B4-BE49-F238E27FC236}">
                  <a16:creationId xmlns:a16="http://schemas.microsoft.com/office/drawing/2014/main" id="{DF11FAD4-A43C-4F33-87D5-C2F34E767377}"/>
                </a:ext>
                <a:ext uri="{C183D7F6-B498-43B3-948B-1728B52AA6E4}">
                  <adec:decorative xmlns:adec="http://schemas.microsoft.com/office/drawing/2017/decorative" val="1"/>
                </a:ext>
              </a:extLst>
            </p:cNvPr>
            <p:cNvSpPr/>
            <p:nvPr/>
          </p:nvSpPr>
          <p:spPr bwMode="auto">
            <a:xfrm>
              <a:off x="6554565" y="1709058"/>
              <a:ext cx="5637436" cy="4679075"/>
            </a:xfrm>
            <a:prstGeom prst="roundRect">
              <a:avLst>
                <a:gd name="adj"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28BD25C5-E4AF-4D81-A4F8-A75A28BBFF0E}"/>
                </a:ext>
                <a:ext uri="{C183D7F6-B498-43B3-948B-1728B52AA6E4}">
                  <adec:decorative xmlns:adec="http://schemas.microsoft.com/office/drawing/2017/decorative" val="1"/>
                </a:ext>
              </a:extLst>
            </p:cNvPr>
            <p:cNvSpPr/>
            <p:nvPr/>
          </p:nvSpPr>
          <p:spPr>
            <a:xfrm flipH="1">
              <a:off x="6345757" y="1581150"/>
              <a:ext cx="5856753" cy="4934891"/>
            </a:xfrm>
            <a:custGeom>
              <a:avLst/>
              <a:gdLst>
                <a:gd name="connsiteX0" fmla="*/ 5641640 w 5856753"/>
                <a:gd name="connsiteY0" fmla="*/ 0 h 4934891"/>
                <a:gd name="connsiteX1" fmla="*/ 5567732 w 5856753"/>
                <a:gd name="connsiteY1" fmla="*/ 0 h 4934891"/>
                <a:gd name="connsiteX2" fmla="*/ 0 w 5856753"/>
                <a:gd name="connsiteY2" fmla="*/ 0 h 4934891"/>
                <a:gd name="connsiteX3" fmla="*/ 0 w 5856753"/>
                <a:gd name="connsiteY3" fmla="*/ 244883 h 4934891"/>
                <a:gd name="connsiteX4" fmla="*/ 5567732 w 5856753"/>
                <a:gd name="connsiteY4" fmla="*/ 244883 h 4934891"/>
                <a:gd name="connsiteX5" fmla="*/ 5576738 w 5856753"/>
                <a:gd name="connsiteY5" fmla="*/ 244883 h 4934891"/>
                <a:gd name="connsiteX6" fmla="*/ 5576738 w 5856753"/>
                <a:gd name="connsiteY6" fmla="*/ 4690007 h 4934891"/>
                <a:gd name="connsiteX7" fmla="*/ 5567732 w 5856753"/>
                <a:gd name="connsiteY7" fmla="*/ 4690007 h 4934891"/>
                <a:gd name="connsiteX8" fmla="*/ 0 w 5856753"/>
                <a:gd name="connsiteY8" fmla="*/ 4690007 h 4934891"/>
                <a:gd name="connsiteX9" fmla="*/ 0 w 5856753"/>
                <a:gd name="connsiteY9" fmla="*/ 4934891 h 4934891"/>
                <a:gd name="connsiteX10" fmla="*/ 5567732 w 5856753"/>
                <a:gd name="connsiteY10" fmla="*/ 4934891 h 4934891"/>
                <a:gd name="connsiteX11" fmla="*/ 5641640 w 5856753"/>
                <a:gd name="connsiteY11" fmla="*/ 4934891 h 4934891"/>
                <a:gd name="connsiteX12" fmla="*/ 5856753 w 5856753"/>
                <a:gd name="connsiteY12" fmla="*/ 4719779 h 4934891"/>
                <a:gd name="connsiteX13" fmla="*/ 5856753 w 5856753"/>
                <a:gd name="connsiteY13" fmla="*/ 215112 h 4934891"/>
                <a:gd name="connsiteX14" fmla="*/ 5641640 w 5856753"/>
                <a:gd name="connsiteY14" fmla="*/ 0 h 49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56753" h="4934891">
                  <a:moveTo>
                    <a:pt x="5641640" y="0"/>
                  </a:moveTo>
                  <a:lnTo>
                    <a:pt x="5567732" y="0"/>
                  </a:lnTo>
                  <a:lnTo>
                    <a:pt x="0" y="0"/>
                  </a:lnTo>
                  <a:lnTo>
                    <a:pt x="0" y="244883"/>
                  </a:lnTo>
                  <a:lnTo>
                    <a:pt x="5567732" y="244883"/>
                  </a:lnTo>
                  <a:lnTo>
                    <a:pt x="5576738" y="244883"/>
                  </a:lnTo>
                  <a:lnTo>
                    <a:pt x="5576738" y="4690007"/>
                  </a:lnTo>
                  <a:lnTo>
                    <a:pt x="5567732" y="4690007"/>
                  </a:lnTo>
                  <a:lnTo>
                    <a:pt x="0" y="4690007"/>
                  </a:lnTo>
                  <a:lnTo>
                    <a:pt x="0" y="4934891"/>
                  </a:lnTo>
                  <a:lnTo>
                    <a:pt x="5567732" y="4934891"/>
                  </a:lnTo>
                  <a:lnTo>
                    <a:pt x="5641640" y="4934891"/>
                  </a:lnTo>
                  <a:cubicBezTo>
                    <a:pt x="5760444" y="4934891"/>
                    <a:pt x="5856753" y="4838583"/>
                    <a:pt x="5856753" y="4719779"/>
                  </a:cubicBezTo>
                  <a:lnTo>
                    <a:pt x="5856753" y="215112"/>
                  </a:lnTo>
                  <a:cubicBezTo>
                    <a:pt x="5856753" y="96309"/>
                    <a:pt x="5760444" y="0"/>
                    <a:pt x="5641640"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9" name="Picture 8" descr="Icon of a person">
              <a:extLst>
                <a:ext uri="{FF2B5EF4-FFF2-40B4-BE49-F238E27FC236}">
                  <a16:creationId xmlns:a16="http://schemas.microsoft.com/office/drawing/2014/main" id="{33926027-4C3E-4F73-A105-92D80527CF63}"/>
                </a:ext>
              </a:extLst>
            </p:cNvPr>
            <p:cNvPicPr>
              <a:picLocks noChangeAspect="1"/>
            </p:cNvPicPr>
            <p:nvPr/>
          </p:nvPicPr>
          <p:blipFill>
            <a:blip r:embed="rId3"/>
            <a:stretch>
              <a:fillRect/>
            </a:stretch>
          </p:blipFill>
          <p:spPr>
            <a:xfrm>
              <a:off x="6863980" y="2058368"/>
              <a:ext cx="345948" cy="345948"/>
            </a:xfrm>
            <a:prstGeom prst="rect">
              <a:avLst/>
            </a:prstGeom>
          </p:spPr>
        </p:pic>
        <p:grpSp>
          <p:nvGrpSpPr>
            <p:cNvPr id="53" name="Group 115">
              <a:extLst>
                <a:ext uri="{FF2B5EF4-FFF2-40B4-BE49-F238E27FC236}">
                  <a16:creationId xmlns:a16="http://schemas.microsoft.com/office/drawing/2014/main" id="{9E54ADDA-A318-4CF3-A43C-9B3DAE3EDA55}"/>
                </a:ext>
                <a:ext uri="{C183D7F6-B498-43B3-948B-1728B52AA6E4}">
                  <adec:decorative xmlns:adec="http://schemas.microsoft.com/office/drawing/2017/decorative" val="1"/>
                </a:ext>
              </a:extLst>
            </p:cNvPr>
            <p:cNvGrpSpPr/>
            <p:nvPr/>
          </p:nvGrpSpPr>
          <p:grpSpPr>
            <a:xfrm>
              <a:off x="7308527" y="2071344"/>
              <a:ext cx="3334315" cy="381048"/>
              <a:chOff x="7156454" y="1900890"/>
              <a:chExt cx="3461850" cy="395623"/>
            </a:xfrm>
          </p:grpSpPr>
          <p:sp>
            <p:nvSpPr>
              <p:cNvPr id="59" name="Rectangle: Rounded Corners 58">
                <a:extLst>
                  <a:ext uri="{FF2B5EF4-FFF2-40B4-BE49-F238E27FC236}">
                    <a16:creationId xmlns:a16="http://schemas.microsoft.com/office/drawing/2014/main" id="{8E1127A3-3361-488F-8F76-3D87DA69358A}"/>
                  </a:ext>
                </a:extLst>
              </p:cNvPr>
              <p:cNvSpPr/>
              <p:nvPr/>
            </p:nvSpPr>
            <p:spPr bwMode="auto">
              <a:xfrm>
                <a:off x="7369308" y="1900890"/>
                <a:ext cx="3248996" cy="39562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What will it be primarily used for?</a:t>
                </a:r>
              </a:p>
            </p:txBody>
          </p:sp>
          <p:sp>
            <p:nvSpPr>
              <p:cNvPr id="60" name="Isosceles Triangle 59">
                <a:extLst>
                  <a:ext uri="{FF2B5EF4-FFF2-40B4-BE49-F238E27FC236}">
                    <a16:creationId xmlns:a16="http://schemas.microsoft.com/office/drawing/2014/main" id="{1BC1E2A9-CA72-4324-A6B8-A86554E39832}"/>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F052DF6F-EDE7-4A68-8E53-D3947839FB82}"/>
                </a:ext>
                <a:ext uri="{C183D7F6-B498-43B3-948B-1728B52AA6E4}">
                  <adec:decorative xmlns:adec="http://schemas.microsoft.com/office/drawing/2017/decorative" val="1"/>
                </a:ext>
              </a:extLst>
            </p:cNvPr>
            <p:cNvGrpSpPr/>
            <p:nvPr/>
          </p:nvGrpSpPr>
          <p:grpSpPr>
            <a:xfrm>
              <a:off x="10544157" y="2634497"/>
              <a:ext cx="1235333" cy="356760"/>
              <a:chOff x="10164726" y="2182484"/>
              <a:chExt cx="1282584" cy="370406"/>
            </a:xfrm>
          </p:grpSpPr>
          <p:pic>
            <p:nvPicPr>
              <p:cNvPr id="49" name="Picture 183" descr="A picture of a person talking">
                <a:extLst>
                  <a:ext uri="{FF2B5EF4-FFF2-40B4-BE49-F238E27FC236}">
                    <a16:creationId xmlns:a16="http://schemas.microsoft.com/office/drawing/2014/main" id="{7CBE411C-03CE-475A-B86A-948C88559205}"/>
                  </a:ext>
                </a:extLst>
              </p:cNvPr>
              <p:cNvPicPr>
                <a:picLocks noChangeAspect="1"/>
              </p:cNvPicPr>
              <p:nvPr/>
            </p:nvPicPr>
            <p:blipFill>
              <a:blip r:embed="rId4"/>
              <a:srcRect b="258"/>
              <a:stretch>
                <a:fillRect/>
              </a:stretch>
            </p:blipFill>
            <p:spPr>
              <a:xfrm>
                <a:off x="11076904" y="218248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nvGrpSpPr>
              <p:cNvPr id="50" name="Group 113">
                <a:extLst>
                  <a:ext uri="{FF2B5EF4-FFF2-40B4-BE49-F238E27FC236}">
                    <a16:creationId xmlns:a16="http://schemas.microsoft.com/office/drawing/2014/main" id="{FE47CD54-92FA-4B33-AA28-3BEB053D070B}"/>
                  </a:ext>
                </a:extLst>
              </p:cNvPr>
              <p:cNvGrpSpPr/>
              <p:nvPr/>
            </p:nvGrpSpPr>
            <p:grpSpPr>
              <a:xfrm>
                <a:off x="10164726" y="2222863"/>
                <a:ext cx="868660" cy="291071"/>
                <a:chOff x="10126976" y="3961429"/>
                <a:chExt cx="868660" cy="291071"/>
              </a:xfrm>
            </p:grpSpPr>
            <p:sp>
              <p:nvSpPr>
                <p:cNvPr id="51" name="Rectangle: Rounded Corners 50">
                  <a:extLst>
                    <a:ext uri="{FF2B5EF4-FFF2-40B4-BE49-F238E27FC236}">
                      <a16:creationId xmlns:a16="http://schemas.microsoft.com/office/drawing/2014/main" id="{570044CD-EAC1-4B19-8AA6-20951DBD6F07}"/>
                    </a:ext>
                  </a:extLst>
                </p:cNvPr>
                <p:cNvSpPr/>
                <p:nvPr/>
              </p:nvSpPr>
              <p:spPr bwMode="auto">
                <a:xfrm>
                  <a:off x="10126976" y="3961429"/>
                  <a:ext cx="682680"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School</a:t>
                  </a:r>
                </a:p>
              </p:txBody>
            </p:sp>
            <p:sp>
              <p:nvSpPr>
                <p:cNvPr id="52" name="Isosceles Triangle 51">
                  <a:extLst>
                    <a:ext uri="{FF2B5EF4-FFF2-40B4-BE49-F238E27FC236}">
                      <a16:creationId xmlns:a16="http://schemas.microsoft.com/office/drawing/2014/main" id="{DD6B3AE2-8455-4619-96D1-F91FBEA82A36}"/>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grpSp>
        <p:pic>
          <p:nvPicPr>
            <p:cNvPr id="10" name="Picture 9" descr="Icon of a person">
              <a:extLst>
                <a:ext uri="{FF2B5EF4-FFF2-40B4-BE49-F238E27FC236}">
                  <a16:creationId xmlns:a16="http://schemas.microsoft.com/office/drawing/2014/main" id="{BB31BB3A-A664-425B-B795-02300963EBCB}"/>
                </a:ext>
              </a:extLst>
            </p:cNvPr>
            <p:cNvPicPr>
              <a:picLocks noChangeAspect="1"/>
            </p:cNvPicPr>
            <p:nvPr/>
          </p:nvPicPr>
          <p:blipFill>
            <a:blip r:embed="rId3"/>
            <a:stretch>
              <a:fillRect/>
            </a:stretch>
          </p:blipFill>
          <p:spPr>
            <a:xfrm>
              <a:off x="6863980" y="3171558"/>
              <a:ext cx="345948" cy="345948"/>
            </a:xfrm>
            <a:prstGeom prst="rect">
              <a:avLst/>
            </a:prstGeom>
          </p:spPr>
        </p:pic>
        <p:grpSp>
          <p:nvGrpSpPr>
            <p:cNvPr id="41" name="Group 115">
              <a:extLst>
                <a:ext uri="{FF2B5EF4-FFF2-40B4-BE49-F238E27FC236}">
                  <a16:creationId xmlns:a16="http://schemas.microsoft.com/office/drawing/2014/main" id="{D55A5E08-561B-47FD-81D4-A7A7EA8AE593}"/>
                </a:ext>
                <a:ext uri="{C183D7F6-B498-43B3-948B-1728B52AA6E4}">
                  <adec:decorative xmlns:adec="http://schemas.microsoft.com/office/drawing/2017/decorative" val="1"/>
                </a:ext>
              </a:extLst>
            </p:cNvPr>
            <p:cNvGrpSpPr/>
            <p:nvPr/>
          </p:nvGrpSpPr>
          <p:grpSpPr>
            <a:xfrm>
              <a:off x="7308527" y="3200383"/>
              <a:ext cx="3334315" cy="451811"/>
              <a:chOff x="7156454" y="1900890"/>
              <a:chExt cx="3461850" cy="469093"/>
            </a:xfrm>
          </p:grpSpPr>
          <p:sp>
            <p:nvSpPr>
              <p:cNvPr id="47" name="Rectangle: Rounded Corners 46">
                <a:extLst>
                  <a:ext uri="{FF2B5EF4-FFF2-40B4-BE49-F238E27FC236}">
                    <a16:creationId xmlns:a16="http://schemas.microsoft.com/office/drawing/2014/main" id="{E59A574F-A7D5-4A68-9B3A-47BC022E5A0E}"/>
                  </a:ext>
                </a:extLst>
              </p:cNvPr>
              <p:cNvSpPr/>
              <p:nvPr/>
            </p:nvSpPr>
            <p:spPr bwMode="auto">
              <a:xfrm>
                <a:off x="7369308" y="1900890"/>
                <a:ext cx="3248996" cy="469093"/>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OK. What type of activities will you be using it for?</a:t>
                </a:r>
              </a:p>
            </p:txBody>
          </p:sp>
          <p:sp>
            <p:nvSpPr>
              <p:cNvPr id="48" name="Isosceles Triangle 47">
                <a:extLst>
                  <a:ext uri="{FF2B5EF4-FFF2-40B4-BE49-F238E27FC236}">
                    <a16:creationId xmlns:a16="http://schemas.microsoft.com/office/drawing/2014/main" id="{9B1081E8-ADD3-4334-9CBF-DD2EE8005B18}"/>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F9374FA6-2E1B-4297-9521-EAC1509C21AC}"/>
                </a:ext>
                <a:ext uri="{C183D7F6-B498-43B3-948B-1728B52AA6E4}">
                  <adec:decorative xmlns:adec="http://schemas.microsoft.com/office/drawing/2017/decorative" val="1"/>
                </a:ext>
              </a:extLst>
            </p:cNvPr>
            <p:cNvGrpSpPr/>
            <p:nvPr/>
          </p:nvGrpSpPr>
          <p:grpSpPr>
            <a:xfrm>
              <a:off x="10221570" y="3834300"/>
              <a:ext cx="1567929" cy="366768"/>
              <a:chOff x="9829800" y="3512464"/>
              <a:chExt cx="1627901" cy="380797"/>
            </a:xfrm>
          </p:grpSpPr>
          <p:grpSp>
            <p:nvGrpSpPr>
              <p:cNvPr id="37" name="Group 113">
                <a:extLst>
                  <a:ext uri="{FF2B5EF4-FFF2-40B4-BE49-F238E27FC236}">
                    <a16:creationId xmlns:a16="http://schemas.microsoft.com/office/drawing/2014/main" id="{6B17CB10-CBD9-4A82-8050-1CC2B36761AD}"/>
                  </a:ext>
                </a:extLst>
              </p:cNvPr>
              <p:cNvGrpSpPr/>
              <p:nvPr/>
            </p:nvGrpSpPr>
            <p:grpSpPr>
              <a:xfrm>
                <a:off x="9829800" y="3602190"/>
                <a:ext cx="1203586" cy="291071"/>
                <a:chOff x="9792050" y="3961429"/>
                <a:chExt cx="1203586" cy="291071"/>
              </a:xfrm>
            </p:grpSpPr>
            <p:sp>
              <p:nvSpPr>
                <p:cNvPr id="39" name="Rectangle: Rounded Corners 38">
                  <a:extLst>
                    <a:ext uri="{FF2B5EF4-FFF2-40B4-BE49-F238E27FC236}">
                      <a16:creationId xmlns:a16="http://schemas.microsoft.com/office/drawing/2014/main" id="{52DC0DBE-FA5E-4B59-84FF-AD7DE18D7E49}"/>
                    </a:ext>
                  </a:extLst>
                </p:cNvPr>
                <p:cNvSpPr/>
                <p:nvPr/>
              </p:nvSpPr>
              <p:spPr bwMode="auto">
                <a:xfrm>
                  <a:off x="9792050" y="3961429"/>
                  <a:ext cx="101760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Homework</a:t>
                  </a:r>
                </a:p>
              </p:txBody>
            </p:sp>
            <p:sp>
              <p:nvSpPr>
                <p:cNvPr id="40" name="Isosceles Triangle 39">
                  <a:extLst>
                    <a:ext uri="{FF2B5EF4-FFF2-40B4-BE49-F238E27FC236}">
                      <a16:creationId xmlns:a16="http://schemas.microsoft.com/office/drawing/2014/main" id="{78708D1C-DBA8-448C-9B94-F13A4C7F1536}"/>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38" name="Picture 183" descr="A picture of a person talking">
                <a:extLst>
                  <a:ext uri="{FF2B5EF4-FFF2-40B4-BE49-F238E27FC236}">
                    <a16:creationId xmlns:a16="http://schemas.microsoft.com/office/drawing/2014/main" id="{89B3C969-8B0B-4180-9C9C-5D071CEEE94D}"/>
                  </a:ext>
                </a:extLst>
              </p:cNvPr>
              <p:cNvPicPr>
                <a:picLocks noChangeAspect="1"/>
              </p:cNvPicPr>
              <p:nvPr/>
            </p:nvPicPr>
            <p:blipFill>
              <a:blip r:embed="rId4"/>
              <a:srcRect b="258"/>
              <a:stretch>
                <a:fillRect/>
              </a:stretch>
            </p:blipFill>
            <p:spPr>
              <a:xfrm>
                <a:off x="11087295" y="3512464"/>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pic>
          <p:nvPicPr>
            <p:cNvPr id="12" name="Picture 11" descr="Icon of a person">
              <a:extLst>
                <a:ext uri="{FF2B5EF4-FFF2-40B4-BE49-F238E27FC236}">
                  <a16:creationId xmlns:a16="http://schemas.microsoft.com/office/drawing/2014/main" id="{D41B75C7-CC38-4987-B47A-12DB1F8AFAA6}"/>
                </a:ext>
              </a:extLst>
            </p:cNvPr>
            <p:cNvPicPr>
              <a:picLocks noChangeAspect="1"/>
            </p:cNvPicPr>
            <p:nvPr/>
          </p:nvPicPr>
          <p:blipFill>
            <a:blip r:embed="rId3"/>
            <a:stretch>
              <a:fillRect/>
            </a:stretch>
          </p:blipFill>
          <p:spPr>
            <a:xfrm>
              <a:off x="6863980" y="4381369"/>
              <a:ext cx="345948" cy="345948"/>
            </a:xfrm>
            <a:prstGeom prst="rect">
              <a:avLst/>
            </a:prstGeom>
          </p:spPr>
        </p:pic>
        <p:grpSp>
          <p:nvGrpSpPr>
            <p:cNvPr id="29" name="Group 115">
              <a:extLst>
                <a:ext uri="{FF2B5EF4-FFF2-40B4-BE49-F238E27FC236}">
                  <a16:creationId xmlns:a16="http://schemas.microsoft.com/office/drawing/2014/main" id="{26AF3061-7A75-4340-9C30-E4FB3EB7B4F8}"/>
                </a:ext>
                <a:ext uri="{C183D7F6-B498-43B3-948B-1728B52AA6E4}">
                  <adec:decorative xmlns:adec="http://schemas.microsoft.com/office/drawing/2017/decorative" val="1"/>
                </a:ext>
              </a:extLst>
            </p:cNvPr>
            <p:cNvGrpSpPr/>
            <p:nvPr/>
          </p:nvGrpSpPr>
          <p:grpSpPr>
            <a:xfrm>
              <a:off x="7308527" y="4410194"/>
              <a:ext cx="3334315" cy="495019"/>
              <a:chOff x="7156454" y="1900890"/>
              <a:chExt cx="3461850" cy="513954"/>
            </a:xfrm>
          </p:grpSpPr>
          <p:sp>
            <p:nvSpPr>
              <p:cNvPr id="35" name="Rectangle: Rounded Corners 34">
                <a:extLst>
                  <a:ext uri="{FF2B5EF4-FFF2-40B4-BE49-F238E27FC236}">
                    <a16:creationId xmlns:a16="http://schemas.microsoft.com/office/drawing/2014/main" id="{47CB8C11-29D8-405F-8257-FA0BC5DC1197}"/>
                  </a:ext>
                </a:extLst>
              </p:cNvPr>
              <p:cNvSpPr/>
              <p:nvPr/>
            </p:nvSpPr>
            <p:spPr bwMode="auto">
              <a:xfrm>
                <a:off x="7369308" y="1900890"/>
                <a:ext cx="3248996" cy="513954"/>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Which of these features is most important</a:t>
                </a:r>
                <a:br>
                  <a:rPr kumimoji="0" lang="en-US" sz="1200" b="0" i="0" u="none" strike="noStrike" kern="1200" cap="none" spc="0" normalizeH="0" baseline="0" noProof="0" dirty="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200" b="0" i="0" u="none" strike="noStrike" kern="1200" cap="none" spc="0" normalizeH="0" baseline="0" noProof="0" dirty="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to you?</a:t>
                </a:r>
              </a:p>
            </p:txBody>
          </p:sp>
          <p:sp>
            <p:nvSpPr>
              <p:cNvPr id="36" name="Isosceles Triangle 35">
                <a:extLst>
                  <a:ext uri="{FF2B5EF4-FFF2-40B4-BE49-F238E27FC236}">
                    <a16:creationId xmlns:a16="http://schemas.microsoft.com/office/drawing/2014/main" id="{E3D365D9-4F1F-40BC-9861-5B5A9662CB48}"/>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5EE88D52-43F5-4504-A06E-6F758E39EDFB}"/>
                </a:ext>
                <a:ext uri="{C183D7F6-B498-43B3-948B-1728B52AA6E4}">
                  <adec:decorative xmlns:adec="http://schemas.microsoft.com/office/drawing/2017/decorative" val="1"/>
                </a:ext>
              </a:extLst>
            </p:cNvPr>
            <p:cNvGrpSpPr/>
            <p:nvPr/>
          </p:nvGrpSpPr>
          <p:grpSpPr>
            <a:xfrm>
              <a:off x="10221570" y="5087319"/>
              <a:ext cx="1567929" cy="366768"/>
              <a:chOff x="9829800" y="4754148"/>
              <a:chExt cx="1627901" cy="380797"/>
            </a:xfrm>
          </p:grpSpPr>
          <p:grpSp>
            <p:nvGrpSpPr>
              <p:cNvPr id="25" name="Group 113">
                <a:extLst>
                  <a:ext uri="{FF2B5EF4-FFF2-40B4-BE49-F238E27FC236}">
                    <a16:creationId xmlns:a16="http://schemas.microsoft.com/office/drawing/2014/main" id="{ED27E2F8-D3D0-48B9-B1AD-1B41502B2ED2}"/>
                  </a:ext>
                </a:extLst>
              </p:cNvPr>
              <p:cNvGrpSpPr/>
              <p:nvPr/>
            </p:nvGrpSpPr>
            <p:grpSpPr>
              <a:xfrm>
                <a:off x="9829800" y="4843874"/>
                <a:ext cx="1203586" cy="291071"/>
                <a:chOff x="9792050" y="3961429"/>
                <a:chExt cx="1203586" cy="291071"/>
              </a:xfrm>
            </p:grpSpPr>
            <p:sp>
              <p:nvSpPr>
                <p:cNvPr id="27" name="Rectangle: Rounded Corners 26">
                  <a:extLst>
                    <a:ext uri="{FF2B5EF4-FFF2-40B4-BE49-F238E27FC236}">
                      <a16:creationId xmlns:a16="http://schemas.microsoft.com/office/drawing/2014/main" id="{B76836EC-7CAE-4B43-B775-226300528CAE}"/>
                    </a:ext>
                  </a:extLst>
                </p:cNvPr>
                <p:cNvSpPr/>
                <p:nvPr/>
              </p:nvSpPr>
              <p:spPr bwMode="auto">
                <a:xfrm>
                  <a:off x="9792050" y="3961429"/>
                  <a:ext cx="1017606" cy="291071"/>
                </a:xfrm>
                <a:prstGeom prst="roundRect">
                  <a:avLst>
                    <a:gd name="adj" fmla="val 1263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Memory</a:t>
                  </a:r>
                </a:p>
              </p:txBody>
            </p:sp>
            <p:sp>
              <p:nvSpPr>
                <p:cNvPr id="28" name="Isosceles Triangle 27">
                  <a:extLst>
                    <a:ext uri="{FF2B5EF4-FFF2-40B4-BE49-F238E27FC236}">
                      <a16:creationId xmlns:a16="http://schemas.microsoft.com/office/drawing/2014/main" id="{814C2098-2675-409D-A783-27016DD34ECE}"/>
                    </a:ext>
                    <a:ext uri="{C183D7F6-B498-43B3-948B-1728B52AA6E4}">
                      <adec:decorative xmlns:adec="http://schemas.microsoft.com/office/drawing/2017/decorative" val="1"/>
                    </a:ext>
                  </a:extLst>
                </p:cNvPr>
                <p:cNvSpPr/>
                <p:nvPr/>
              </p:nvSpPr>
              <p:spPr bwMode="auto">
                <a:xfrm rot="5400000">
                  <a:off x="10774521" y="3989821"/>
                  <a:ext cx="202703" cy="239526"/>
                </a:xfrm>
                <a:prstGeom prst="triangle">
                  <a:avLst>
                    <a:gd name="adj"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grpSp>
          <p:pic>
            <p:nvPicPr>
              <p:cNvPr id="26" name="Picture 183" descr="A picture of a person talking">
                <a:extLst>
                  <a:ext uri="{FF2B5EF4-FFF2-40B4-BE49-F238E27FC236}">
                    <a16:creationId xmlns:a16="http://schemas.microsoft.com/office/drawing/2014/main" id="{E44DE1AF-1889-46EE-B742-7E9818A34671}"/>
                  </a:ext>
                </a:extLst>
              </p:cNvPr>
              <p:cNvPicPr>
                <a:picLocks noChangeAspect="1"/>
              </p:cNvPicPr>
              <p:nvPr/>
            </p:nvPicPr>
            <p:blipFill>
              <a:blip r:embed="rId4"/>
              <a:srcRect b="258"/>
              <a:stretch>
                <a:fillRect/>
              </a:stretch>
            </p:blipFill>
            <p:spPr>
              <a:xfrm>
                <a:off x="11087295" y="4754148"/>
                <a:ext cx="370406" cy="370406"/>
              </a:xfrm>
              <a:custGeom>
                <a:avLst/>
                <a:gdLst>
                  <a:gd name="connsiteX0" fmla="*/ 264252 w 528504"/>
                  <a:gd name="connsiteY0" fmla="*/ 0 h 528504"/>
                  <a:gd name="connsiteX1" fmla="*/ 528504 w 528504"/>
                  <a:gd name="connsiteY1" fmla="*/ 264252 h 528504"/>
                  <a:gd name="connsiteX2" fmla="*/ 264252 w 528504"/>
                  <a:gd name="connsiteY2" fmla="*/ 528504 h 528504"/>
                  <a:gd name="connsiteX3" fmla="*/ 0 w 528504"/>
                  <a:gd name="connsiteY3" fmla="*/ 264252 h 528504"/>
                  <a:gd name="connsiteX4" fmla="*/ 264252 w 528504"/>
                  <a:gd name="connsiteY4" fmla="*/ 0 h 528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504" h="528504">
                    <a:moveTo>
                      <a:pt x="264252" y="0"/>
                    </a:moveTo>
                    <a:cubicBezTo>
                      <a:pt x="410194" y="0"/>
                      <a:pt x="528504" y="118310"/>
                      <a:pt x="528504" y="264252"/>
                    </a:cubicBezTo>
                    <a:cubicBezTo>
                      <a:pt x="528504" y="410194"/>
                      <a:pt x="410194" y="528504"/>
                      <a:pt x="264252" y="528504"/>
                    </a:cubicBezTo>
                    <a:cubicBezTo>
                      <a:pt x="118310" y="528504"/>
                      <a:pt x="0" y="410194"/>
                      <a:pt x="0" y="264252"/>
                    </a:cubicBezTo>
                    <a:cubicBezTo>
                      <a:pt x="0" y="118310"/>
                      <a:pt x="118310" y="0"/>
                      <a:pt x="264252" y="0"/>
                    </a:cubicBezTo>
                    <a:close/>
                  </a:path>
                </a:pathLst>
              </a:custGeom>
            </p:spPr>
          </p:pic>
        </p:grpSp>
        <p:pic>
          <p:nvPicPr>
            <p:cNvPr id="14" name="Picture 13" descr="Icon of a person">
              <a:extLst>
                <a:ext uri="{FF2B5EF4-FFF2-40B4-BE49-F238E27FC236}">
                  <a16:creationId xmlns:a16="http://schemas.microsoft.com/office/drawing/2014/main" id="{0AB72874-5532-4121-BF86-3DABC28AAE91}"/>
                </a:ext>
              </a:extLst>
            </p:cNvPr>
            <p:cNvPicPr>
              <a:picLocks noChangeAspect="1"/>
            </p:cNvPicPr>
            <p:nvPr/>
          </p:nvPicPr>
          <p:blipFill>
            <a:blip r:embed="rId3"/>
            <a:stretch>
              <a:fillRect/>
            </a:stretch>
          </p:blipFill>
          <p:spPr>
            <a:xfrm>
              <a:off x="6863980" y="5634387"/>
              <a:ext cx="345948" cy="345948"/>
            </a:xfrm>
            <a:prstGeom prst="rect">
              <a:avLst/>
            </a:prstGeom>
          </p:spPr>
        </p:pic>
        <p:grpSp>
          <p:nvGrpSpPr>
            <p:cNvPr id="17" name="Group 115">
              <a:extLst>
                <a:ext uri="{FF2B5EF4-FFF2-40B4-BE49-F238E27FC236}">
                  <a16:creationId xmlns:a16="http://schemas.microsoft.com/office/drawing/2014/main" id="{107747B3-427B-481B-8A81-CDF7330C93F1}"/>
                </a:ext>
                <a:ext uri="{C183D7F6-B498-43B3-948B-1728B52AA6E4}">
                  <adec:decorative xmlns:adec="http://schemas.microsoft.com/office/drawing/2017/decorative" val="1"/>
                </a:ext>
              </a:extLst>
            </p:cNvPr>
            <p:cNvGrpSpPr/>
            <p:nvPr/>
          </p:nvGrpSpPr>
          <p:grpSpPr>
            <a:xfrm>
              <a:off x="7308527" y="5663211"/>
              <a:ext cx="3334315" cy="389655"/>
              <a:chOff x="7156454" y="1900890"/>
              <a:chExt cx="3461850" cy="404559"/>
            </a:xfrm>
          </p:grpSpPr>
          <p:sp>
            <p:nvSpPr>
              <p:cNvPr id="23" name="Rectangle: Rounded Corners 22">
                <a:extLst>
                  <a:ext uri="{FF2B5EF4-FFF2-40B4-BE49-F238E27FC236}">
                    <a16:creationId xmlns:a16="http://schemas.microsoft.com/office/drawing/2014/main" id="{F767DAEB-C75D-4139-A69E-F3C463EE43AB}"/>
                  </a:ext>
                </a:extLst>
              </p:cNvPr>
              <p:cNvSpPr/>
              <p:nvPr/>
            </p:nvSpPr>
            <p:spPr bwMode="auto">
              <a:xfrm>
                <a:off x="7369308" y="1900890"/>
                <a:ext cx="3248996" cy="404559"/>
              </a:xfrm>
              <a:prstGeom prst="roundRect">
                <a:avLst>
                  <a:gd name="adj" fmla="val 1263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panose="020B0502040204020203" pitchFamily="34" charset="0"/>
                    <a:ea typeface="Segoe UI" panose="020B0502040204020203" pitchFamily="34" charset="0"/>
                    <a:cs typeface="Segoe UI" panose="020B0502040204020203" pitchFamily="34" charset="0"/>
                  </a:rPr>
                  <a:t>Alright. Here are some options for you…</a:t>
                </a:r>
              </a:p>
            </p:txBody>
          </p:sp>
          <p:sp>
            <p:nvSpPr>
              <p:cNvPr id="24" name="Isosceles Triangle 23">
                <a:extLst>
                  <a:ext uri="{FF2B5EF4-FFF2-40B4-BE49-F238E27FC236}">
                    <a16:creationId xmlns:a16="http://schemas.microsoft.com/office/drawing/2014/main" id="{0323BF74-2CC4-4724-9E4F-95E894743D64}"/>
                  </a:ext>
                  <a:ext uri="{C183D7F6-B498-43B3-948B-1728B52AA6E4}">
                    <adec:decorative xmlns:adec="http://schemas.microsoft.com/office/drawing/2017/decorative" val="1"/>
                  </a:ext>
                </a:extLst>
              </p:cNvPr>
              <p:cNvSpPr/>
              <p:nvPr/>
            </p:nvSpPr>
            <p:spPr bwMode="auto">
              <a:xfrm rot="16200000">
                <a:off x="7174865" y="1979778"/>
                <a:ext cx="202703" cy="239526"/>
              </a:xfrm>
              <a:prstGeom prst="triangle">
                <a:avLst>
                  <a:gd name="adj" fmla="val 10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7864966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Planning your first bot - Ideation</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992054"/>
            <a:ext cx="6420417" cy="3938007"/>
            <a:chOff x="646684" y="1992054"/>
            <a:chExt cx="6420417" cy="3938007"/>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992054"/>
              <a:ext cx="5449316" cy="3938007"/>
              <a:chOff x="646684" y="1992054"/>
              <a:chExt cx="5449316" cy="3938007"/>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992054"/>
                <a:ext cx="5270129" cy="615553"/>
                <a:chOff x="646684" y="1992054"/>
                <a:chExt cx="5270129" cy="615553"/>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992054"/>
                  <a:ext cx="4540885"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Planning your bot is essential for the success of your project</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664194"/>
                <a:ext cx="5360816" cy="923330"/>
                <a:chOff x="665119" y="3664194"/>
                <a:chExt cx="5360816" cy="923330"/>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05863" y="3664194"/>
                  <a:ext cx="4720072"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Setting goals when implementing any business system should be driven from business value</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535605"/>
                <a:chOff x="680009" y="5394456"/>
                <a:chExt cx="5415991" cy="535605"/>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Take your time planning and do not rush</a:t>
                  </a: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grpSp>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345757" y="2189129"/>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 name="Picture 2">
            <a:extLst>
              <a:ext uri="{FF2B5EF4-FFF2-40B4-BE49-F238E27FC236}">
                <a16:creationId xmlns:a16="http://schemas.microsoft.com/office/drawing/2014/main" id="{FCD1CEBE-2DDD-7ECA-6BF0-D72514D957D1}"/>
              </a:ext>
            </a:extLst>
          </p:cNvPr>
          <p:cNvPicPr>
            <a:picLocks noChangeAspect="1"/>
          </p:cNvPicPr>
          <p:nvPr/>
        </p:nvPicPr>
        <p:blipFill rotWithShape="1">
          <a:blip r:embed="rId3"/>
          <a:srcRect l="14271"/>
          <a:stretch/>
        </p:blipFill>
        <p:spPr>
          <a:xfrm>
            <a:off x="6568151" y="2296000"/>
            <a:ext cx="5360716" cy="3287436"/>
          </a:xfrm>
          <a:prstGeom prst="rect">
            <a:avLst/>
          </a:prstGeom>
        </p:spPr>
      </p:pic>
    </p:spTree>
    <p:extLst>
      <p:ext uri="{BB962C8B-B14F-4D97-AF65-F5344CB8AC3E}">
        <p14:creationId xmlns:p14="http://schemas.microsoft.com/office/powerpoint/2010/main" val="175254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nodeType="withEffect">
                                  <p:stCondLst>
                                    <p:cond delay="0"/>
                                  </p:stCondLst>
                                  <p:childTnLst>
                                    <p:animMotion origin="layout" path="M 3.95833E-6 -2.22222E-6 L -0.03451 -0.00092 " pathEditMode="relative" rAng="0" ptsTypes="AA">
                                      <p:cBhvr>
                                        <p:cTn id="13"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Planning your first bot – Requirements Gathering</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838166"/>
            <a:ext cx="6420417" cy="4171843"/>
            <a:chOff x="646684" y="1838166"/>
            <a:chExt cx="6420417" cy="4171843"/>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838166"/>
              <a:ext cx="5449316" cy="4171843"/>
              <a:chOff x="646684" y="1838166"/>
              <a:chExt cx="5449316" cy="4171843"/>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838166"/>
                <a:ext cx="5270129" cy="923330"/>
                <a:chOff x="646684" y="1838166"/>
                <a:chExt cx="5270129" cy="923330"/>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838166"/>
                  <a:ext cx="4540885" cy="923330"/>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Topic Planning is essential to be able to map the range of topics you want to enable for your users</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664194"/>
                <a:ext cx="5360816" cy="923330"/>
                <a:chOff x="665119" y="3664194"/>
                <a:chExt cx="5360816" cy="923330"/>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05863" y="3664194"/>
                  <a:ext cx="4720072"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Use the template provided in the Bot Building Handbook to log key information about the topics</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615553"/>
                <a:chOff x="680009" y="5394456"/>
                <a:chExt cx="5415991" cy="615553"/>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Additional information can be added and developed as you go</a:t>
                  </a: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grpSp>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345757" y="2189129"/>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 name="Picture 1" descr="Graphical user interface, application, table, Excel&#10;&#10;Description automatically generated">
            <a:extLst>
              <a:ext uri="{FF2B5EF4-FFF2-40B4-BE49-F238E27FC236}">
                <a16:creationId xmlns:a16="http://schemas.microsoft.com/office/drawing/2014/main" id="{D6F91296-9912-5308-0A50-40937F37CB98}"/>
              </a:ext>
            </a:extLst>
          </p:cNvPr>
          <p:cNvPicPr>
            <a:picLocks noChangeAspect="1"/>
          </p:cNvPicPr>
          <p:nvPr/>
        </p:nvPicPr>
        <p:blipFill rotWithShape="1">
          <a:blip r:embed="rId3"/>
          <a:srcRect r="40598"/>
          <a:stretch/>
        </p:blipFill>
        <p:spPr>
          <a:xfrm>
            <a:off x="6524944" y="2284605"/>
            <a:ext cx="5511986" cy="3336205"/>
          </a:xfrm>
          <a:prstGeom prst="rect">
            <a:avLst/>
          </a:prstGeom>
        </p:spPr>
      </p:pic>
    </p:spTree>
    <p:extLst>
      <p:ext uri="{BB962C8B-B14F-4D97-AF65-F5344CB8AC3E}">
        <p14:creationId xmlns:p14="http://schemas.microsoft.com/office/powerpoint/2010/main" val="4026910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nodeType="withEffect">
                                  <p:stCondLst>
                                    <p:cond delay="0"/>
                                  </p:stCondLst>
                                  <p:childTnLst>
                                    <p:animMotion origin="layout" path="M 3.95833E-6 -2.22222E-6 L -0.03451 -0.00092 " pathEditMode="relative" rAng="0" ptsTypes="AA">
                                      <p:cBhvr>
                                        <p:cTn id="13"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01:</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469901" y="2771661"/>
            <a:ext cx="6756400" cy="1597360"/>
          </a:xfrm>
        </p:spPr>
        <p:txBody>
          <a:bodyPr/>
          <a:lstStyle/>
          <a:p>
            <a:r>
              <a:rPr lang="en-US" dirty="0"/>
              <a:t>Planning your first bot</a:t>
            </a:r>
            <a:endParaRPr lang="en-IN" dirty="0"/>
          </a:p>
        </p:txBody>
      </p:sp>
    </p:spTree>
    <p:extLst>
      <p:ext uri="{BB962C8B-B14F-4D97-AF65-F5344CB8AC3E}">
        <p14:creationId xmlns:p14="http://schemas.microsoft.com/office/powerpoint/2010/main" val="271591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solidFill>
                  <a:schemeClr val="tx2"/>
                </a:solidFill>
              </a:rPr>
              <a:t>Lab 02:</a:t>
            </a:r>
            <a:endParaRPr lang="en-US" dirty="0">
              <a:solidFill>
                <a:schemeClr val="tx2"/>
              </a:solidFill>
            </a:endParaRPr>
          </a:p>
        </p:txBody>
      </p:sp>
      <p:sp>
        <p:nvSpPr>
          <p:cNvPr id="2" name="Text Placeholder 1">
            <a:extLst>
              <a:ext uri="{FF2B5EF4-FFF2-40B4-BE49-F238E27FC236}">
                <a16:creationId xmlns:a16="http://schemas.microsoft.com/office/drawing/2014/main" id="{17BA2992-02D2-4D74-8ADD-682194C2A15B}"/>
              </a:ext>
            </a:extLst>
          </p:cNvPr>
          <p:cNvSpPr>
            <a:spLocks noGrp="1"/>
          </p:cNvSpPr>
          <p:nvPr>
            <p:ph type="body" sz="quarter" idx="10"/>
          </p:nvPr>
        </p:nvSpPr>
        <p:spPr>
          <a:xfrm>
            <a:off x="431801" y="2679792"/>
            <a:ext cx="6756400" cy="891013"/>
          </a:xfrm>
        </p:spPr>
        <p:txBody>
          <a:bodyPr/>
          <a:lstStyle/>
          <a:p>
            <a:r>
              <a:rPr lang="en-US" dirty="0"/>
              <a:t>Creating your first bot</a:t>
            </a:r>
            <a:endParaRPr lang="en-IN" dirty="0"/>
          </a:p>
        </p:txBody>
      </p:sp>
    </p:spTree>
    <p:extLst>
      <p:ext uri="{BB962C8B-B14F-4D97-AF65-F5344CB8AC3E}">
        <p14:creationId xmlns:p14="http://schemas.microsoft.com/office/powerpoint/2010/main" val="100919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Introductions (Instructor)</a:t>
            </a:r>
          </a:p>
        </p:txBody>
      </p:sp>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525238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lvl="0"/>
            <a:r>
              <a:rPr lang="en-US" dirty="0">
                <a:solidFill>
                  <a:schemeClr val="tx1"/>
                </a:solidFill>
              </a:rPr>
              <a:t>Creating your first bot</a:t>
            </a:r>
          </a:p>
        </p:txBody>
      </p:sp>
      <p:sp>
        <p:nvSpPr>
          <p:cNvPr id="9" name="Freeform: Shape 8">
            <a:extLst>
              <a:ext uri="{FF2B5EF4-FFF2-40B4-BE49-F238E27FC236}">
                <a16:creationId xmlns:a16="http://schemas.microsoft.com/office/drawing/2014/main" id="{5CF624B7-5187-48A2-8F81-278E1E2E7AB9}"/>
              </a:ext>
              <a:ext uri="{C183D7F6-B498-43B3-948B-1728B52AA6E4}">
                <adec:decorative xmlns:adec="http://schemas.microsoft.com/office/drawing/2017/decorative" val="1"/>
              </a:ext>
            </a:extLst>
          </p:cNvPr>
          <p:cNvSpPr/>
          <p:nvPr/>
        </p:nvSpPr>
        <p:spPr bwMode="auto">
          <a:xfrm>
            <a:off x="0"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4" name="Group 13">
            <a:extLst>
              <a:ext uri="{FF2B5EF4-FFF2-40B4-BE49-F238E27FC236}">
                <a16:creationId xmlns:a16="http://schemas.microsoft.com/office/drawing/2014/main" id="{0D45182B-0BB1-432A-AC56-F1F4FF498F27}"/>
              </a:ext>
              <a:ext uri="{C183D7F6-B498-43B3-948B-1728B52AA6E4}">
                <adec:decorative xmlns:adec="http://schemas.microsoft.com/office/drawing/2017/decorative" val="1"/>
              </a:ext>
            </a:extLst>
          </p:cNvPr>
          <p:cNvGrpSpPr/>
          <p:nvPr/>
        </p:nvGrpSpPr>
        <p:grpSpPr>
          <a:xfrm>
            <a:off x="646684" y="1992054"/>
            <a:ext cx="6420417" cy="4325732"/>
            <a:chOff x="646684" y="1992054"/>
            <a:chExt cx="6420417" cy="4325732"/>
          </a:xfrm>
        </p:grpSpPr>
        <p:cxnSp>
          <p:nvCxnSpPr>
            <p:cNvPr id="11" name="Straight Connector 10">
              <a:extLst>
                <a:ext uri="{FF2B5EF4-FFF2-40B4-BE49-F238E27FC236}">
                  <a16:creationId xmlns:a16="http://schemas.microsoft.com/office/drawing/2014/main" id="{48FCBEAA-3269-4420-BD9A-08874C23F22B}"/>
                </a:ext>
                <a:ext uri="{C183D7F6-B498-43B3-948B-1728B52AA6E4}">
                  <adec:decorative xmlns:adec="http://schemas.microsoft.com/office/drawing/2017/decorative" val="1"/>
                </a:ext>
              </a:extLst>
            </p:cNvPr>
            <p:cNvCxnSpPr/>
            <p:nvPr/>
          </p:nvCxnSpPr>
          <p:spPr>
            <a:xfrm>
              <a:off x="1375928" y="2973459"/>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6089B-96E7-4922-9C04-681BA7A409C3}"/>
                </a:ext>
                <a:ext uri="{C183D7F6-B498-43B3-948B-1728B52AA6E4}">
                  <adec:decorative xmlns:adec="http://schemas.microsoft.com/office/drawing/2017/decorative" val="1"/>
                </a:ext>
              </a:extLst>
            </p:cNvPr>
            <p:cNvCxnSpPr/>
            <p:nvPr/>
          </p:nvCxnSpPr>
          <p:spPr>
            <a:xfrm>
              <a:off x="1375928" y="5151714"/>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FEB7A55-40BA-4670-828E-D02DE5C46FAF}"/>
                </a:ext>
              </a:extLst>
            </p:cNvPr>
            <p:cNvGrpSpPr/>
            <p:nvPr/>
          </p:nvGrpSpPr>
          <p:grpSpPr>
            <a:xfrm>
              <a:off x="646684" y="1992054"/>
              <a:ext cx="5449316" cy="4325732"/>
              <a:chOff x="646684" y="1992054"/>
              <a:chExt cx="5449316" cy="4325732"/>
            </a:xfrm>
          </p:grpSpPr>
          <p:grpSp>
            <p:nvGrpSpPr>
              <p:cNvPr id="4" name="Group 3">
                <a:extLst>
                  <a:ext uri="{FF2B5EF4-FFF2-40B4-BE49-F238E27FC236}">
                    <a16:creationId xmlns:a16="http://schemas.microsoft.com/office/drawing/2014/main" id="{69EBFF19-35F2-4BD7-8954-6059BD0F5F2A}"/>
                  </a:ext>
                </a:extLst>
              </p:cNvPr>
              <p:cNvGrpSpPr/>
              <p:nvPr/>
            </p:nvGrpSpPr>
            <p:grpSpPr>
              <a:xfrm>
                <a:off x="646684" y="1992054"/>
                <a:ext cx="5270129" cy="615553"/>
                <a:chOff x="646684" y="1992054"/>
                <a:chExt cx="5270129" cy="615553"/>
              </a:xfrm>
            </p:grpSpPr>
            <p:sp>
              <p:nvSpPr>
                <p:cNvPr id="13" name="Text Placeholder 1">
                  <a:extLst>
                    <a:ext uri="{FF2B5EF4-FFF2-40B4-BE49-F238E27FC236}">
                      <a16:creationId xmlns:a16="http://schemas.microsoft.com/office/drawing/2014/main" id="{1EDA55A8-A328-4C6E-A7BA-8460BA2BB345}"/>
                    </a:ext>
                  </a:extLst>
                </p:cNvPr>
                <p:cNvSpPr txBox="1">
                  <a:spLocks/>
                </p:cNvSpPr>
                <p:nvPr/>
              </p:nvSpPr>
              <p:spPr>
                <a:xfrm>
                  <a:off x="1375928" y="1992054"/>
                  <a:ext cx="4540885" cy="615553"/>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Take the time to familiarize yourself with the User Interface</a:t>
                  </a:r>
                </a:p>
              </p:txBody>
            </p:sp>
            <p:sp>
              <p:nvSpPr>
                <p:cNvPr id="22" name="Browser_4" title="Icon of a website or an app window">
                  <a:extLst>
                    <a:ext uri="{FF2B5EF4-FFF2-40B4-BE49-F238E27FC236}">
                      <a16:creationId xmlns:a16="http://schemas.microsoft.com/office/drawing/2014/main" id="{663C700A-8AF9-4C3C-96D6-472966C6A47B}"/>
                    </a:ext>
                  </a:extLst>
                </p:cNvPr>
                <p:cNvSpPr>
                  <a:spLocks noChangeAspect="1" noEditPoints="1"/>
                </p:cNvSpPr>
                <p:nvPr/>
              </p:nvSpPr>
              <p:spPr bwMode="auto">
                <a:xfrm>
                  <a:off x="646684" y="2118360"/>
                  <a:ext cx="490416" cy="362940"/>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5" name="Group 4">
                <a:extLst>
                  <a:ext uri="{FF2B5EF4-FFF2-40B4-BE49-F238E27FC236}">
                    <a16:creationId xmlns:a16="http://schemas.microsoft.com/office/drawing/2014/main" id="{167AB6C5-2242-49FC-A9D0-14D7573CF1A4}"/>
                  </a:ext>
                </a:extLst>
              </p:cNvPr>
              <p:cNvGrpSpPr/>
              <p:nvPr/>
            </p:nvGrpSpPr>
            <p:grpSpPr>
              <a:xfrm>
                <a:off x="665119" y="3658504"/>
                <a:ext cx="5409530" cy="923330"/>
                <a:chOff x="665119" y="3658504"/>
                <a:chExt cx="5409530" cy="923330"/>
              </a:xfrm>
            </p:grpSpPr>
            <p:sp>
              <p:nvSpPr>
                <p:cNvPr id="10" name="Text Placeholder 1">
                  <a:extLst>
                    <a:ext uri="{FF2B5EF4-FFF2-40B4-BE49-F238E27FC236}">
                      <a16:creationId xmlns:a16="http://schemas.microsoft.com/office/drawing/2014/main" id="{F97218A1-9982-4652-914D-126490C40010}"/>
                    </a:ext>
                  </a:extLst>
                </p:cNvPr>
                <p:cNvSpPr txBox="1">
                  <a:spLocks/>
                </p:cNvSpPr>
                <p:nvPr/>
              </p:nvSpPr>
              <p:spPr>
                <a:xfrm>
                  <a:off x="1354577" y="3658504"/>
                  <a:ext cx="4720072"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mn-cs"/>
                    </a:rPr>
                    <a:t>Don’t try to do everything at once. Lab 01 keeps things simple with creating a topic, testing and publishing</a:t>
                  </a:r>
                  <a:endParaRPr kumimoji="0" lang="en-US" sz="18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3" name="CRMArticles_EFF5" title="Icon of two documents stacked together with writing on them">
                  <a:extLst>
                    <a:ext uri="{FF2B5EF4-FFF2-40B4-BE49-F238E27FC236}">
                      <a16:creationId xmlns:a16="http://schemas.microsoft.com/office/drawing/2014/main" id="{462A6923-3567-4949-8B2E-ED513C13B8F1}"/>
                    </a:ext>
                  </a:extLst>
                </p:cNvPr>
                <p:cNvSpPr>
                  <a:spLocks noChangeAspect="1" noEditPoints="1"/>
                </p:cNvSpPr>
                <p:nvPr/>
              </p:nvSpPr>
              <p:spPr bwMode="auto">
                <a:xfrm>
                  <a:off x="665119" y="3834580"/>
                  <a:ext cx="418350" cy="48292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6" name="Group 5">
                <a:extLst>
                  <a:ext uri="{FF2B5EF4-FFF2-40B4-BE49-F238E27FC236}">
                    <a16:creationId xmlns:a16="http://schemas.microsoft.com/office/drawing/2014/main" id="{12731D91-D3D0-4687-81B5-E390205A7CE4}"/>
                  </a:ext>
                </a:extLst>
              </p:cNvPr>
              <p:cNvGrpSpPr/>
              <p:nvPr/>
            </p:nvGrpSpPr>
            <p:grpSpPr>
              <a:xfrm>
                <a:off x="680009" y="5394456"/>
                <a:ext cx="5415991" cy="923330"/>
                <a:chOff x="680009" y="5394456"/>
                <a:chExt cx="5415991" cy="923330"/>
              </a:xfrm>
            </p:grpSpPr>
            <p:sp>
              <p:nvSpPr>
                <p:cNvPr id="19" name="Text Placeholder 1">
                  <a:extLst>
                    <a:ext uri="{FF2B5EF4-FFF2-40B4-BE49-F238E27FC236}">
                      <a16:creationId xmlns:a16="http://schemas.microsoft.com/office/drawing/2014/main" id="{E226F034-CB2A-4E03-B244-846CBC72AAF8}"/>
                    </a:ext>
                  </a:extLst>
                </p:cNvPr>
                <p:cNvSpPr txBox="1">
                  <a:spLocks/>
                </p:cNvSpPr>
                <p:nvPr/>
              </p:nvSpPr>
              <p:spPr>
                <a:xfrm>
                  <a:off x="1375927" y="5394456"/>
                  <a:ext cx="4720073" cy="9233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000" spc="0" dirty="0">
                      <a:solidFill>
                        <a:srgbClr val="FFFFFF"/>
                      </a:solidFill>
                      <a:latin typeface="Segoe UI Semibold"/>
                    </a:rPr>
                    <a:t>Even if you finish the lab quickly, try repeating the same steps to become familiar with core actions</a:t>
                  </a:r>
                  <a:endParaRPr kumimoji="0" lang="en-US" sz="20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24" name="Brain_3" descr="icon of a brain">
                  <a:extLst>
                    <a:ext uri="{FF2B5EF4-FFF2-40B4-BE49-F238E27FC236}">
                      <a16:creationId xmlns:a16="http://schemas.microsoft.com/office/drawing/2014/main" id="{566489D7-7BA7-4C1E-A2F3-45C2D6FA3302}"/>
                    </a:ext>
                  </a:extLst>
                </p:cNvPr>
                <p:cNvSpPr>
                  <a:spLocks noChangeAspect="1" noEditPoints="1"/>
                </p:cNvSpPr>
                <p:nvPr/>
              </p:nvSpPr>
              <p:spPr bwMode="auto">
                <a:xfrm>
                  <a:off x="680009" y="5474403"/>
                  <a:ext cx="423766" cy="455658"/>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mn-cs"/>
                  </a:endParaRPr>
                </a:p>
              </p:txBody>
            </p:sp>
          </p:grpSp>
        </p:grpSp>
      </p:grpSp>
      <p:sp>
        <p:nvSpPr>
          <p:cNvPr id="12" name="Freeform: Shape 11">
            <a:extLst>
              <a:ext uri="{FF2B5EF4-FFF2-40B4-BE49-F238E27FC236}">
                <a16:creationId xmlns:a16="http://schemas.microsoft.com/office/drawing/2014/main" id="{633E4E00-E977-444B-8441-5F7A26B9104D}"/>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 name="Picture 2" descr="Graphical user interface, application&#10;&#10;Description automatically generated">
            <a:extLst>
              <a:ext uri="{FF2B5EF4-FFF2-40B4-BE49-F238E27FC236}">
                <a16:creationId xmlns:a16="http://schemas.microsoft.com/office/drawing/2014/main" id="{08B76B8D-3249-1960-DB6D-210D48D2B5E2}"/>
              </a:ext>
            </a:extLst>
          </p:cNvPr>
          <p:cNvPicPr>
            <a:picLocks noChangeAspect="1"/>
          </p:cNvPicPr>
          <p:nvPr/>
        </p:nvPicPr>
        <p:blipFill rotWithShape="1">
          <a:blip r:embed="rId3"/>
          <a:srcRect r="10821"/>
          <a:stretch/>
        </p:blipFill>
        <p:spPr>
          <a:xfrm>
            <a:off x="6524944" y="2370595"/>
            <a:ext cx="5421773" cy="3196308"/>
          </a:xfrm>
          <a:prstGeom prst="rect">
            <a:avLst/>
          </a:prstGeom>
        </p:spPr>
      </p:pic>
    </p:spTree>
    <p:extLst>
      <p:ext uri="{BB962C8B-B14F-4D97-AF65-F5344CB8AC3E}">
        <p14:creationId xmlns:p14="http://schemas.microsoft.com/office/powerpoint/2010/main" val="317134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42" presetClass="path" presetSubtype="0" decel="100000" fill="hold" nodeType="withEffect">
                                  <p:stCondLst>
                                    <p:cond delay="0"/>
                                  </p:stCondLst>
                                  <p:childTnLst>
                                    <p:animMotion origin="layout" path="M 3.95833E-6 2.96296E-6 L -0.03451 -0.00093 " pathEditMode="relative" rAng="0" ptsTypes="AA">
                                      <p:cBhvr>
                                        <p:cTn id="13" dur="700" spd="-100000" fill="hold"/>
                                        <p:tgtEl>
                                          <p:spTgt spid="1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7D04F36-9707-6539-35C1-19C815D5022F}"/>
              </a:ext>
            </a:extLst>
          </p:cNvPr>
          <p:cNvPicPr>
            <a:picLocks noChangeAspect="1"/>
          </p:cNvPicPr>
          <p:nvPr/>
        </p:nvPicPr>
        <p:blipFill rotWithShape="1">
          <a:blip r:embed="rId2"/>
          <a:srcRect r="6219"/>
          <a:stretch/>
        </p:blipFill>
        <p:spPr>
          <a:xfrm>
            <a:off x="0" y="0"/>
            <a:ext cx="12233482" cy="6858000"/>
          </a:xfrm>
          <a:prstGeom prst="rect">
            <a:avLst/>
          </a:prstGeom>
        </p:spPr>
      </p:pic>
      <p:sp>
        <p:nvSpPr>
          <p:cNvPr id="5" name="Rectangle 4">
            <a:extLst>
              <a:ext uri="{FF2B5EF4-FFF2-40B4-BE49-F238E27FC236}">
                <a16:creationId xmlns:a16="http://schemas.microsoft.com/office/drawing/2014/main" id="{8C25AB00-5AD4-920F-4A11-E7D296D0A215}"/>
              </a:ext>
            </a:extLst>
          </p:cNvPr>
          <p:cNvSpPr/>
          <p:nvPr/>
        </p:nvSpPr>
        <p:spPr bwMode="auto">
          <a:xfrm>
            <a:off x="9338783" y="0"/>
            <a:ext cx="2937984" cy="6858000"/>
          </a:xfrm>
          <a:prstGeom prst="rect">
            <a:avLst/>
          </a:prstGeom>
          <a:solidFill>
            <a:schemeClr val="tx1">
              <a:lumMod val="50000"/>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CFE4C461-7E0F-5CA8-D148-A7F6C9C21BDF}"/>
              </a:ext>
            </a:extLst>
          </p:cNvPr>
          <p:cNvSpPr txBox="1"/>
          <p:nvPr/>
        </p:nvSpPr>
        <p:spPr>
          <a:xfrm>
            <a:off x="9582262" y="2990931"/>
            <a:ext cx="252136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latin typeface="+mj-lt"/>
              </a:rPr>
              <a:t>The ‘Home’ page</a:t>
            </a:r>
          </a:p>
        </p:txBody>
      </p:sp>
    </p:spTree>
    <p:extLst>
      <p:ext uri="{BB962C8B-B14F-4D97-AF65-F5344CB8AC3E}">
        <p14:creationId xmlns:p14="http://schemas.microsoft.com/office/powerpoint/2010/main" val="6022709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ebsite&#10;&#10;Description automatically generated">
            <a:extLst>
              <a:ext uri="{FF2B5EF4-FFF2-40B4-BE49-F238E27FC236}">
                <a16:creationId xmlns:a16="http://schemas.microsoft.com/office/drawing/2014/main" id="{B61BAF29-317F-1B0B-E947-91BA429730C1}"/>
              </a:ext>
            </a:extLst>
          </p:cNvPr>
          <p:cNvPicPr>
            <a:picLocks noChangeAspect="1"/>
          </p:cNvPicPr>
          <p:nvPr/>
        </p:nvPicPr>
        <p:blipFill>
          <a:blip r:embed="rId2"/>
          <a:stretch>
            <a:fillRect/>
          </a:stretch>
        </p:blipFill>
        <p:spPr>
          <a:xfrm>
            <a:off x="-697974" y="1186816"/>
            <a:ext cx="7151783" cy="4484367"/>
          </a:xfrm>
          <a:prstGeom prst="rect">
            <a:avLst/>
          </a:prstGeom>
        </p:spPr>
      </p:pic>
      <p:cxnSp>
        <p:nvCxnSpPr>
          <p:cNvPr id="5" name="Straight Arrow Connector 4">
            <a:extLst>
              <a:ext uri="{FF2B5EF4-FFF2-40B4-BE49-F238E27FC236}">
                <a16:creationId xmlns:a16="http://schemas.microsoft.com/office/drawing/2014/main" id="{CD8D8150-4497-9D9C-52F3-970294489EF8}"/>
              </a:ext>
            </a:extLst>
          </p:cNvPr>
          <p:cNvCxnSpPr/>
          <p:nvPr/>
        </p:nvCxnSpPr>
        <p:spPr>
          <a:xfrm flipH="1" flipV="1">
            <a:off x="5394419" y="3029964"/>
            <a:ext cx="2028994" cy="605993"/>
          </a:xfrm>
          <a:prstGeom prst="straightConnector1">
            <a:avLst/>
          </a:prstGeom>
          <a:ln w="3810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E73DA03-F2D4-22CD-36E6-60C6CE294AAA}"/>
              </a:ext>
            </a:extLst>
          </p:cNvPr>
          <p:cNvSpPr txBox="1"/>
          <p:nvPr/>
        </p:nvSpPr>
        <p:spPr>
          <a:xfrm>
            <a:off x="7336843" y="2629576"/>
            <a:ext cx="3814508" cy="16250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Click ‘Try the unified canvas (preview) for this lab when creating your new bot</a:t>
            </a:r>
          </a:p>
        </p:txBody>
      </p:sp>
      <p:sp>
        <p:nvSpPr>
          <p:cNvPr id="7" name="Rectangle 6">
            <a:extLst>
              <a:ext uri="{FF2B5EF4-FFF2-40B4-BE49-F238E27FC236}">
                <a16:creationId xmlns:a16="http://schemas.microsoft.com/office/drawing/2014/main" id="{407C858F-F691-FFC3-5267-6C6521C23173}"/>
              </a:ext>
            </a:extLst>
          </p:cNvPr>
          <p:cNvSpPr/>
          <p:nvPr/>
        </p:nvSpPr>
        <p:spPr bwMode="auto">
          <a:xfrm>
            <a:off x="3278854" y="2072279"/>
            <a:ext cx="2478078" cy="2672862"/>
          </a:xfrm>
          <a:prstGeom prst="rect">
            <a:avLst/>
          </a:prstGeom>
          <a:no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0812415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D5F8793B-BEE5-3877-7348-F14EDEEEE9A5}"/>
              </a:ext>
            </a:extLst>
          </p:cNvPr>
          <p:cNvPicPr>
            <a:picLocks noChangeAspect="1"/>
          </p:cNvPicPr>
          <p:nvPr/>
        </p:nvPicPr>
        <p:blipFill>
          <a:blip r:embed="rId3"/>
          <a:stretch>
            <a:fillRect/>
          </a:stretch>
        </p:blipFill>
        <p:spPr>
          <a:xfrm>
            <a:off x="-43284" y="0"/>
            <a:ext cx="13044546" cy="6858000"/>
          </a:xfrm>
          <a:prstGeom prst="rect">
            <a:avLst/>
          </a:prstGeom>
        </p:spPr>
      </p:pic>
    </p:spTree>
    <p:extLst>
      <p:ext uri="{BB962C8B-B14F-4D97-AF65-F5344CB8AC3E}">
        <p14:creationId xmlns:p14="http://schemas.microsoft.com/office/powerpoint/2010/main" val="172040706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10;&#10;Description automatically generated">
            <a:extLst>
              <a:ext uri="{FF2B5EF4-FFF2-40B4-BE49-F238E27FC236}">
                <a16:creationId xmlns:a16="http://schemas.microsoft.com/office/drawing/2014/main" id="{ED57D063-56C6-6C3E-4FB2-436740E5F03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570"/>
          <a:stretch/>
        </p:blipFill>
        <p:spPr bwMode="auto">
          <a:xfrm>
            <a:off x="-72047" y="0"/>
            <a:ext cx="12264047" cy="6898580"/>
          </a:xfrm>
          <a:prstGeom prst="rect">
            <a:avLst/>
          </a:prstGeom>
          <a:noFill/>
          <a:ln>
            <a:noFill/>
          </a:ln>
        </p:spPr>
      </p:pic>
    </p:spTree>
    <p:extLst>
      <p:ext uri="{BB962C8B-B14F-4D97-AF65-F5344CB8AC3E}">
        <p14:creationId xmlns:p14="http://schemas.microsoft.com/office/powerpoint/2010/main" val="20384331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0C155CE4-93ED-7D3B-16A9-9649B3F7E635}"/>
              </a:ext>
            </a:extLst>
          </p:cNvPr>
          <p:cNvPicPr>
            <a:picLocks noChangeAspect="1"/>
          </p:cNvPicPr>
          <p:nvPr/>
        </p:nvPicPr>
        <p:blipFill>
          <a:blip r:embed="rId3"/>
          <a:stretch>
            <a:fillRect/>
          </a:stretch>
        </p:blipFill>
        <p:spPr>
          <a:xfrm>
            <a:off x="0" y="0"/>
            <a:ext cx="13044545" cy="6858000"/>
          </a:xfrm>
          <a:prstGeom prst="rect">
            <a:avLst/>
          </a:prstGeom>
        </p:spPr>
      </p:pic>
    </p:spTree>
    <p:extLst>
      <p:ext uri="{BB962C8B-B14F-4D97-AF65-F5344CB8AC3E}">
        <p14:creationId xmlns:p14="http://schemas.microsoft.com/office/powerpoint/2010/main" val="279980978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76DC07-ECF7-44F0-B454-8D611B683A1B}"/>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Best practices for writing topic trigger phrases</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112402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2834250-909D-48F1-A248-FE61CDBFBF1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09143" y="-72572"/>
            <a:ext cx="8157029" cy="6965414"/>
          </a:xfrm>
          <a:prstGeom prst="rect">
            <a:avLst/>
          </a:prstGeom>
        </p:spPr>
      </p:pic>
      <p:sp>
        <p:nvSpPr>
          <p:cNvPr id="13" name="Freeform: Shape 12">
            <a:extLst>
              <a:ext uri="{FF2B5EF4-FFF2-40B4-BE49-F238E27FC236}">
                <a16:creationId xmlns:a16="http://schemas.microsoft.com/office/drawing/2014/main" id="{9403E1FC-4F29-445E-B84F-F28A26B2D8BC}"/>
              </a:ext>
              <a:ext uri="{C183D7F6-B498-43B3-948B-1728B52AA6E4}">
                <adec:decorative xmlns:adec="http://schemas.microsoft.com/office/drawing/2017/decorative" val="1"/>
              </a:ext>
            </a:extLst>
          </p:cNvPr>
          <p:cNvSpPr/>
          <p:nvPr/>
        </p:nvSpPr>
        <p:spPr bwMode="auto">
          <a:xfrm flipH="1">
            <a:off x="-1" y="6543676"/>
            <a:ext cx="8524875" cy="0"/>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 name="Title 3"/>
          <p:cNvSpPr>
            <a:spLocks noGrp="1"/>
          </p:cNvSpPr>
          <p:nvPr>
            <p:ph type="title"/>
          </p:nvPr>
        </p:nvSpPr>
        <p:spPr>
          <a:xfrm>
            <a:off x="455996" y="1744378"/>
            <a:ext cx="3637324" cy="984885"/>
          </a:xfrm>
        </p:spPr>
        <p:txBody>
          <a:bodyPr/>
          <a:lstStyle/>
          <a:p>
            <a:r>
              <a:rPr lang="en-US" dirty="0">
                <a:solidFill>
                  <a:schemeClr val="tx2"/>
                </a:solidFill>
              </a:rPr>
              <a:t>Trigger phrases</a:t>
            </a:r>
            <a:br>
              <a:rPr lang="en-US" dirty="0">
                <a:solidFill>
                  <a:schemeClr val="tx2"/>
                </a:solidFill>
              </a:rPr>
            </a:br>
            <a:r>
              <a:rPr lang="en-US" dirty="0">
                <a:solidFill>
                  <a:schemeClr val="tx2"/>
                </a:solidFill>
              </a:rPr>
              <a:t>– Definition</a:t>
            </a:r>
          </a:p>
        </p:txBody>
      </p:sp>
      <p:sp>
        <p:nvSpPr>
          <p:cNvPr id="19" name="Title 1">
            <a:extLst>
              <a:ext uri="{FF2B5EF4-FFF2-40B4-BE49-F238E27FC236}">
                <a16:creationId xmlns:a16="http://schemas.microsoft.com/office/drawing/2014/main" id="{DD5F432A-67B4-4D14-85CA-1E5240D74A91}"/>
              </a:ext>
            </a:extLst>
          </p:cNvPr>
          <p:cNvSpPr txBox="1">
            <a:spLocks/>
          </p:cNvSpPr>
          <p:nvPr/>
        </p:nvSpPr>
        <p:spPr>
          <a:xfrm flipH="1">
            <a:off x="449261" y="3066313"/>
            <a:ext cx="3532066" cy="1292662"/>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w="3175">
                  <a:noFill/>
                </a:ln>
                <a:solidFill>
                  <a:srgbClr val="3C3C41"/>
                </a:solidFill>
                <a:effectLst/>
                <a:uLnTx/>
                <a:uFillTx/>
                <a:latin typeface="Segoe UI"/>
                <a:ea typeface="+mn-ea"/>
                <a:cs typeface="Segoe UI" pitchFamily="34" charset="0"/>
              </a:rPr>
              <a:t>Trigger the chatbot to begin a conversation about a specific topic</a:t>
            </a:r>
          </a:p>
        </p:txBody>
      </p:sp>
      <p:grpSp>
        <p:nvGrpSpPr>
          <p:cNvPr id="3" name="Group 2">
            <a:extLst>
              <a:ext uri="{FF2B5EF4-FFF2-40B4-BE49-F238E27FC236}">
                <a16:creationId xmlns:a16="http://schemas.microsoft.com/office/drawing/2014/main" id="{5B10F427-92CB-4E1C-8453-CB4C1D8EA7D1}"/>
              </a:ext>
              <a:ext uri="{C183D7F6-B498-43B3-948B-1728B52AA6E4}">
                <adec:decorative xmlns:adec="http://schemas.microsoft.com/office/drawing/2017/decorative" val="1"/>
              </a:ext>
            </a:extLst>
          </p:cNvPr>
          <p:cNvGrpSpPr/>
          <p:nvPr/>
        </p:nvGrpSpPr>
        <p:grpSpPr>
          <a:xfrm>
            <a:off x="4555878" y="2084206"/>
            <a:ext cx="6917023" cy="4305300"/>
            <a:chOff x="4822981" y="998937"/>
            <a:chExt cx="6917023" cy="4305300"/>
          </a:xfrm>
          <a:effectLst>
            <a:outerShdw blurRad="50800" dist="38100" dir="2700000" algn="tl" rotWithShape="0">
              <a:prstClr val="black">
                <a:alpha val="40000"/>
              </a:prstClr>
            </a:outerShdw>
          </a:effectLst>
        </p:grpSpPr>
        <p:pic>
          <p:nvPicPr>
            <p:cNvPr id="25" name="Picture 24" descr="A screenshot of a webpage">
              <a:extLst>
                <a:ext uri="{FF2B5EF4-FFF2-40B4-BE49-F238E27FC236}">
                  <a16:creationId xmlns:a16="http://schemas.microsoft.com/office/drawing/2014/main" id="{98DE8B3E-F613-47B6-B7CD-8CA32CA86514}"/>
                </a:ext>
              </a:extLst>
            </p:cNvPr>
            <p:cNvPicPr>
              <a:picLocks noChangeAspect="1"/>
            </p:cNvPicPr>
            <p:nvPr/>
          </p:nvPicPr>
          <p:blipFill rotWithShape="1">
            <a:blip r:embed="rId4"/>
            <a:srcRect t="459"/>
            <a:stretch/>
          </p:blipFill>
          <p:spPr>
            <a:xfrm>
              <a:off x="4822981" y="998937"/>
              <a:ext cx="6917023" cy="4305300"/>
            </a:xfrm>
            <a:prstGeom prst="rect">
              <a:avLst/>
            </a:prstGeom>
            <a:ln w="6350">
              <a:solidFill>
                <a:schemeClr val="accent1"/>
              </a:solidFill>
            </a:ln>
          </p:spPr>
        </p:pic>
        <p:sp>
          <p:nvSpPr>
            <p:cNvPr id="26" name="Rectangle 25" descr="Highlighting a conversation of a person">
              <a:extLst>
                <a:ext uri="{FF2B5EF4-FFF2-40B4-BE49-F238E27FC236}">
                  <a16:creationId xmlns:a16="http://schemas.microsoft.com/office/drawing/2014/main" id="{081EE58E-6B72-42FD-BC1E-E4BE3695199C}"/>
                </a:ext>
              </a:extLst>
            </p:cNvPr>
            <p:cNvSpPr/>
            <p:nvPr/>
          </p:nvSpPr>
          <p:spPr bwMode="auto">
            <a:xfrm>
              <a:off x="5581878" y="3925384"/>
              <a:ext cx="773590" cy="322329"/>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descr="Highlighting a list of Trigger Phrases.">
              <a:extLst>
                <a:ext uri="{FF2B5EF4-FFF2-40B4-BE49-F238E27FC236}">
                  <a16:creationId xmlns:a16="http://schemas.microsoft.com/office/drawing/2014/main" id="{1D8983BD-B5F7-4991-B146-345C91E0AEEA}"/>
                </a:ext>
              </a:extLst>
            </p:cNvPr>
            <p:cNvSpPr/>
            <p:nvPr/>
          </p:nvSpPr>
          <p:spPr bwMode="auto">
            <a:xfrm>
              <a:off x="8408459" y="1193023"/>
              <a:ext cx="1428167" cy="8876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5755680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Diamond 87">
            <a:extLst>
              <a:ext uri="{FF2B5EF4-FFF2-40B4-BE49-F238E27FC236}">
                <a16:creationId xmlns:a16="http://schemas.microsoft.com/office/drawing/2014/main" id="{93B4DEB0-FECF-4288-A92E-63C598A47F00}"/>
              </a:ext>
              <a:ext uri="{C183D7F6-B498-43B3-948B-1728B52AA6E4}">
                <adec:decorative xmlns:adec="http://schemas.microsoft.com/office/drawing/2017/decorative" val="1"/>
              </a:ext>
            </a:extLst>
          </p:cNvPr>
          <p:cNvSpPr/>
          <p:nvPr/>
        </p:nvSpPr>
        <p:spPr bwMode="auto">
          <a:xfrm>
            <a:off x="570928" y="227617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Diamond 88">
            <a:extLst>
              <a:ext uri="{FF2B5EF4-FFF2-40B4-BE49-F238E27FC236}">
                <a16:creationId xmlns:a16="http://schemas.microsoft.com/office/drawing/2014/main" id="{8C0A988C-DBC5-43C3-8C97-189D97738FB7}"/>
              </a:ext>
              <a:ext uri="{C183D7F6-B498-43B3-948B-1728B52AA6E4}">
                <adec:decorative xmlns:adec="http://schemas.microsoft.com/office/drawing/2017/decorative" val="1"/>
              </a:ext>
            </a:extLst>
          </p:cNvPr>
          <p:cNvSpPr/>
          <p:nvPr/>
        </p:nvSpPr>
        <p:spPr bwMode="auto">
          <a:xfrm>
            <a:off x="1620552" y="330661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Diamond 89">
            <a:extLst>
              <a:ext uri="{FF2B5EF4-FFF2-40B4-BE49-F238E27FC236}">
                <a16:creationId xmlns:a16="http://schemas.microsoft.com/office/drawing/2014/main" id="{EEB4D6CA-9389-4241-B222-6B3FBA76554E}"/>
              </a:ext>
              <a:ext uri="{C183D7F6-B498-43B3-948B-1728B52AA6E4}">
                <adec:decorative xmlns:adec="http://schemas.microsoft.com/office/drawing/2017/decorative" val="1"/>
              </a:ext>
            </a:extLst>
          </p:cNvPr>
          <p:cNvSpPr/>
          <p:nvPr/>
        </p:nvSpPr>
        <p:spPr bwMode="auto">
          <a:xfrm>
            <a:off x="2670176" y="433705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iamond 90">
            <a:extLst>
              <a:ext uri="{FF2B5EF4-FFF2-40B4-BE49-F238E27FC236}">
                <a16:creationId xmlns:a16="http://schemas.microsoft.com/office/drawing/2014/main" id="{8132B6CE-EA36-4E58-A03B-BDE694444D76}"/>
              </a:ext>
              <a:ext uri="{C183D7F6-B498-43B3-948B-1728B52AA6E4}">
                <adec:decorative xmlns:adec="http://schemas.microsoft.com/office/drawing/2017/decorative" val="1"/>
              </a:ext>
            </a:extLst>
          </p:cNvPr>
          <p:cNvSpPr/>
          <p:nvPr/>
        </p:nvSpPr>
        <p:spPr bwMode="auto">
          <a:xfrm>
            <a:off x="5765228" y="227617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iamond 91">
            <a:extLst>
              <a:ext uri="{FF2B5EF4-FFF2-40B4-BE49-F238E27FC236}">
                <a16:creationId xmlns:a16="http://schemas.microsoft.com/office/drawing/2014/main" id="{50FA7A3F-62F4-4C2F-9B2D-3E0748D30B77}"/>
              </a:ext>
              <a:ext uri="{C183D7F6-B498-43B3-948B-1728B52AA6E4}">
                <adec:decorative xmlns:adec="http://schemas.microsoft.com/office/drawing/2017/decorative" val="1"/>
              </a:ext>
            </a:extLst>
          </p:cNvPr>
          <p:cNvSpPr/>
          <p:nvPr/>
        </p:nvSpPr>
        <p:spPr bwMode="auto">
          <a:xfrm>
            <a:off x="6814852" y="330661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iamond 92">
            <a:extLst>
              <a:ext uri="{FF2B5EF4-FFF2-40B4-BE49-F238E27FC236}">
                <a16:creationId xmlns:a16="http://schemas.microsoft.com/office/drawing/2014/main" id="{21FE5C7F-2822-410C-8825-2187ED4FB34A}"/>
              </a:ext>
              <a:ext uri="{C183D7F6-B498-43B3-948B-1728B52AA6E4}">
                <adec:decorative xmlns:adec="http://schemas.microsoft.com/office/drawing/2017/decorative" val="1"/>
              </a:ext>
            </a:extLst>
          </p:cNvPr>
          <p:cNvSpPr/>
          <p:nvPr/>
        </p:nvSpPr>
        <p:spPr bwMode="auto">
          <a:xfrm>
            <a:off x="7864476" y="4337051"/>
            <a:ext cx="1457324" cy="1457324"/>
          </a:xfrm>
          <a:prstGeom prst="diamond">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607B8889-8F7D-402D-B3C7-1C24F0153BD6}"/>
              </a:ext>
              <a:ext uri="{C183D7F6-B498-43B3-948B-1728B52AA6E4}">
                <adec:decorative xmlns:adec="http://schemas.microsoft.com/office/drawing/2017/decorative" val="1"/>
              </a:ext>
            </a:extLst>
          </p:cNvPr>
          <p:cNvSpPr/>
          <p:nvPr/>
        </p:nvSpPr>
        <p:spPr bwMode="auto">
          <a:xfrm>
            <a:off x="0" y="2137004"/>
            <a:ext cx="5623861" cy="4720996"/>
          </a:xfrm>
          <a:custGeom>
            <a:avLst/>
            <a:gdLst>
              <a:gd name="connsiteX0" fmla="*/ 902865 w 5623861"/>
              <a:gd name="connsiteY0" fmla="*/ 0 h 4720996"/>
              <a:gd name="connsiteX1" fmla="*/ 5623861 w 5623861"/>
              <a:gd name="connsiteY1" fmla="*/ 4720996 h 4720996"/>
              <a:gd name="connsiteX2" fmla="*/ 0 w 5623861"/>
              <a:gd name="connsiteY2" fmla="*/ 4720996 h 4720996"/>
              <a:gd name="connsiteX3" fmla="*/ 0 w 5623861"/>
              <a:gd name="connsiteY3" fmla="*/ 902865 h 4720996"/>
            </a:gdLst>
            <a:ahLst/>
            <a:cxnLst>
              <a:cxn ang="0">
                <a:pos x="connsiteX0" y="connsiteY0"/>
              </a:cxn>
              <a:cxn ang="0">
                <a:pos x="connsiteX1" y="connsiteY1"/>
              </a:cxn>
              <a:cxn ang="0">
                <a:pos x="connsiteX2" y="connsiteY2"/>
              </a:cxn>
              <a:cxn ang="0">
                <a:pos x="connsiteX3" y="connsiteY3"/>
              </a:cxn>
            </a:cxnLst>
            <a:rect l="l" t="t" r="r" b="b"/>
            <a:pathLst>
              <a:path w="5623861" h="4720996">
                <a:moveTo>
                  <a:pt x="902865" y="0"/>
                </a:moveTo>
                <a:lnTo>
                  <a:pt x="5623861" y="4720996"/>
                </a:lnTo>
                <a:lnTo>
                  <a:pt x="0" y="4720996"/>
                </a:lnTo>
                <a:lnTo>
                  <a:pt x="0" y="902865"/>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p:txBody>
          <a:bodyPr/>
          <a:lstStyle/>
          <a:p>
            <a:r>
              <a:rPr lang="en-US" dirty="0">
                <a:cs typeface="Segoe UI"/>
              </a:rPr>
              <a:t>Guidelines for better trigger phrase design</a:t>
            </a:r>
          </a:p>
        </p:txBody>
      </p:sp>
      <p:sp>
        <p:nvSpPr>
          <p:cNvPr id="3" name="Diamond 2">
            <a:extLst>
              <a:ext uri="{FF2B5EF4-FFF2-40B4-BE49-F238E27FC236}">
                <a16:creationId xmlns:a16="http://schemas.microsoft.com/office/drawing/2014/main" id="{5FFBF191-CDCB-4D68-B0B0-A2ADE030ADE8}"/>
              </a:ext>
              <a:ext uri="{C183D7F6-B498-43B3-948B-1728B52AA6E4}">
                <adec:decorative xmlns:adec="http://schemas.microsoft.com/office/drawing/2017/decorative" val="1"/>
              </a:ext>
            </a:extLst>
          </p:cNvPr>
          <p:cNvSpPr/>
          <p:nvPr/>
        </p:nvSpPr>
        <p:spPr bwMode="auto">
          <a:xfrm>
            <a:off x="647128" y="226982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Diamond 75">
            <a:extLst>
              <a:ext uri="{FF2B5EF4-FFF2-40B4-BE49-F238E27FC236}">
                <a16:creationId xmlns:a16="http://schemas.microsoft.com/office/drawing/2014/main" id="{F8BBC56A-CEFE-4319-9A5D-4493C3E4BCE4}"/>
              </a:ext>
              <a:ext uri="{C183D7F6-B498-43B3-948B-1728B52AA6E4}">
                <adec:decorative xmlns:adec="http://schemas.microsoft.com/office/drawing/2017/decorative" val="1"/>
              </a:ext>
            </a:extLst>
          </p:cNvPr>
          <p:cNvSpPr/>
          <p:nvPr/>
        </p:nvSpPr>
        <p:spPr bwMode="auto">
          <a:xfrm>
            <a:off x="1696752" y="330026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Diamond 82">
            <a:extLst>
              <a:ext uri="{FF2B5EF4-FFF2-40B4-BE49-F238E27FC236}">
                <a16:creationId xmlns:a16="http://schemas.microsoft.com/office/drawing/2014/main" id="{6C03609F-2EF2-4C20-9B7F-C6A6761694BB}"/>
              </a:ext>
              <a:ext uri="{C183D7F6-B498-43B3-948B-1728B52AA6E4}">
                <adec:decorative xmlns:adec="http://schemas.microsoft.com/office/drawing/2017/decorative" val="1"/>
              </a:ext>
            </a:extLst>
          </p:cNvPr>
          <p:cNvSpPr/>
          <p:nvPr/>
        </p:nvSpPr>
        <p:spPr bwMode="auto">
          <a:xfrm>
            <a:off x="2746376" y="433070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F5A1A184-7EE0-43A9-A6D4-F1AC9F2F421F}"/>
              </a:ext>
              <a:ext uri="{C183D7F6-B498-43B3-948B-1728B52AA6E4}">
                <adec:decorative xmlns:adec="http://schemas.microsoft.com/office/drawing/2017/decorative" val="1"/>
              </a:ext>
            </a:extLst>
          </p:cNvPr>
          <p:cNvSpPr/>
          <p:nvPr/>
        </p:nvSpPr>
        <p:spPr bwMode="auto">
          <a:xfrm>
            <a:off x="5568950" y="2137004"/>
            <a:ext cx="3796030" cy="3273196"/>
          </a:xfrm>
          <a:custGeom>
            <a:avLst/>
            <a:gdLst>
              <a:gd name="connsiteX0" fmla="*/ 1368887 w 5835884"/>
              <a:gd name="connsiteY0" fmla="*/ 0 h 4466997"/>
              <a:gd name="connsiteX1" fmla="*/ 5835884 w 5835884"/>
              <a:gd name="connsiteY1" fmla="*/ 4466997 h 4466997"/>
              <a:gd name="connsiteX2" fmla="*/ 0 w 5835884"/>
              <a:gd name="connsiteY2" fmla="*/ 4466997 h 4466997"/>
              <a:gd name="connsiteX3" fmla="*/ 0 w 5835884"/>
              <a:gd name="connsiteY3" fmla="*/ 1368887 h 4466997"/>
              <a:gd name="connsiteX0" fmla="*/ 0 w 5835884"/>
              <a:gd name="connsiteY0" fmla="*/ 4466997 h 4553517"/>
              <a:gd name="connsiteX1" fmla="*/ 0 w 5835884"/>
              <a:gd name="connsiteY1" fmla="*/ 1368887 h 4553517"/>
              <a:gd name="connsiteX2" fmla="*/ 1368887 w 5835884"/>
              <a:gd name="connsiteY2" fmla="*/ 0 h 4553517"/>
              <a:gd name="connsiteX3" fmla="*/ 5835884 w 5835884"/>
              <a:gd name="connsiteY3" fmla="*/ 4466997 h 4553517"/>
              <a:gd name="connsiteX4" fmla="*/ 86520 w 5835884"/>
              <a:gd name="connsiteY4" fmla="*/ 4553517 h 4553517"/>
              <a:gd name="connsiteX0" fmla="*/ 0 w 5835884"/>
              <a:gd name="connsiteY0" fmla="*/ 4466997 h 4466997"/>
              <a:gd name="connsiteX1" fmla="*/ 0 w 5835884"/>
              <a:gd name="connsiteY1" fmla="*/ 1368887 h 4466997"/>
              <a:gd name="connsiteX2" fmla="*/ 1368887 w 5835884"/>
              <a:gd name="connsiteY2" fmla="*/ 0 h 4466997"/>
              <a:gd name="connsiteX3" fmla="*/ 5835884 w 5835884"/>
              <a:gd name="connsiteY3" fmla="*/ 4466997 h 4466997"/>
              <a:gd name="connsiteX0" fmla="*/ 0 w 5835884"/>
              <a:gd name="connsiteY0" fmla="*/ 1368887 h 4466997"/>
              <a:gd name="connsiteX1" fmla="*/ 1368887 w 5835884"/>
              <a:gd name="connsiteY1" fmla="*/ 0 h 4466997"/>
              <a:gd name="connsiteX2" fmla="*/ 5835884 w 5835884"/>
              <a:gd name="connsiteY2" fmla="*/ 4466997 h 4466997"/>
              <a:gd name="connsiteX0" fmla="*/ 0 w 5835884"/>
              <a:gd name="connsiteY0" fmla="*/ 1368887 h 4466997"/>
              <a:gd name="connsiteX1" fmla="*/ 887117 w 5835884"/>
              <a:gd name="connsiteY1" fmla="*/ 513498 h 4466997"/>
              <a:gd name="connsiteX2" fmla="*/ 1368887 w 5835884"/>
              <a:gd name="connsiteY2" fmla="*/ 0 h 4466997"/>
              <a:gd name="connsiteX3" fmla="*/ 5835884 w 5835884"/>
              <a:gd name="connsiteY3" fmla="*/ 4466997 h 4466997"/>
              <a:gd name="connsiteX0" fmla="*/ 0 w 4948767"/>
              <a:gd name="connsiteY0" fmla="*/ 513498 h 4466997"/>
              <a:gd name="connsiteX1" fmla="*/ 481770 w 4948767"/>
              <a:gd name="connsiteY1" fmla="*/ 0 h 4466997"/>
              <a:gd name="connsiteX2" fmla="*/ 4948767 w 4948767"/>
              <a:gd name="connsiteY2" fmla="*/ 4466997 h 4466997"/>
              <a:gd name="connsiteX0" fmla="*/ 0 w 4948767"/>
              <a:gd name="connsiteY0" fmla="*/ 513498 h 4466997"/>
              <a:gd name="connsiteX1" fmla="*/ 481770 w 4948767"/>
              <a:gd name="connsiteY1" fmla="*/ 0 h 4466997"/>
              <a:gd name="connsiteX2" fmla="*/ 3573771 w 4948767"/>
              <a:gd name="connsiteY2" fmla="*/ 3097092 h 4466997"/>
              <a:gd name="connsiteX3" fmla="*/ 4948767 w 4948767"/>
              <a:gd name="connsiteY3" fmla="*/ 4466997 h 4466997"/>
              <a:gd name="connsiteX0" fmla="*/ 0 w 3573771"/>
              <a:gd name="connsiteY0" fmla="*/ 513498 h 3097092"/>
              <a:gd name="connsiteX1" fmla="*/ 481770 w 3573771"/>
              <a:gd name="connsiteY1" fmla="*/ 0 h 3097092"/>
              <a:gd name="connsiteX2" fmla="*/ 3573771 w 3573771"/>
              <a:gd name="connsiteY2" fmla="*/ 3097092 h 3097092"/>
              <a:gd name="connsiteX0" fmla="*/ 0 w 3591796"/>
              <a:gd name="connsiteY0" fmla="*/ 492469 h 3097092"/>
              <a:gd name="connsiteX1" fmla="*/ 499795 w 3591796"/>
              <a:gd name="connsiteY1" fmla="*/ 0 h 3097092"/>
              <a:gd name="connsiteX2" fmla="*/ 3591796 w 3591796"/>
              <a:gd name="connsiteY2" fmla="*/ 3097092 h 3097092"/>
            </a:gdLst>
            <a:ahLst/>
            <a:cxnLst>
              <a:cxn ang="0">
                <a:pos x="connsiteX0" y="connsiteY0"/>
              </a:cxn>
              <a:cxn ang="0">
                <a:pos x="connsiteX1" y="connsiteY1"/>
              </a:cxn>
              <a:cxn ang="0">
                <a:pos x="connsiteX2" y="connsiteY2"/>
              </a:cxn>
            </a:cxnLst>
            <a:rect l="l" t="t" r="r" b="b"/>
            <a:pathLst>
              <a:path w="3591796" h="3097092">
                <a:moveTo>
                  <a:pt x="0" y="492469"/>
                </a:moveTo>
                <a:lnTo>
                  <a:pt x="499795" y="0"/>
                </a:lnTo>
                <a:lnTo>
                  <a:pt x="3591796" y="3097092"/>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sp>
        <p:nvSpPr>
          <p:cNvPr id="85" name="Diamond 84">
            <a:extLst>
              <a:ext uri="{FF2B5EF4-FFF2-40B4-BE49-F238E27FC236}">
                <a16:creationId xmlns:a16="http://schemas.microsoft.com/office/drawing/2014/main" id="{9DB26AC9-12E6-423A-BA23-6BCA9D06668C}"/>
              </a:ext>
              <a:ext uri="{C183D7F6-B498-43B3-948B-1728B52AA6E4}">
                <adec:decorative xmlns:adec="http://schemas.microsoft.com/office/drawing/2017/decorative" val="1"/>
              </a:ext>
            </a:extLst>
          </p:cNvPr>
          <p:cNvSpPr/>
          <p:nvPr/>
        </p:nvSpPr>
        <p:spPr bwMode="auto">
          <a:xfrm>
            <a:off x="5841428" y="226982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Diamond 85">
            <a:extLst>
              <a:ext uri="{FF2B5EF4-FFF2-40B4-BE49-F238E27FC236}">
                <a16:creationId xmlns:a16="http://schemas.microsoft.com/office/drawing/2014/main" id="{7A0F7DD3-1B95-4793-A6C3-91209030A037}"/>
              </a:ext>
              <a:ext uri="{C183D7F6-B498-43B3-948B-1728B52AA6E4}">
                <adec:decorative xmlns:adec="http://schemas.microsoft.com/office/drawing/2017/decorative" val="1"/>
              </a:ext>
            </a:extLst>
          </p:cNvPr>
          <p:cNvSpPr/>
          <p:nvPr/>
        </p:nvSpPr>
        <p:spPr bwMode="auto">
          <a:xfrm>
            <a:off x="6891052" y="330026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Diamond 86">
            <a:extLst>
              <a:ext uri="{FF2B5EF4-FFF2-40B4-BE49-F238E27FC236}">
                <a16:creationId xmlns:a16="http://schemas.microsoft.com/office/drawing/2014/main" id="{A065ABD5-FB43-401D-ACD9-29F40D8E4B6B}"/>
              </a:ext>
              <a:ext uri="{C183D7F6-B498-43B3-948B-1728B52AA6E4}">
                <adec:decorative xmlns:adec="http://schemas.microsoft.com/office/drawing/2017/decorative" val="1"/>
              </a:ext>
            </a:extLst>
          </p:cNvPr>
          <p:cNvSpPr/>
          <p:nvPr/>
        </p:nvSpPr>
        <p:spPr bwMode="auto">
          <a:xfrm>
            <a:off x="7940676" y="4330701"/>
            <a:ext cx="1457324" cy="1457324"/>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Icon of an arrow hitting the target">
            <a:extLst>
              <a:ext uri="{FF2B5EF4-FFF2-40B4-BE49-F238E27FC236}">
                <a16:creationId xmlns:a16="http://schemas.microsoft.com/office/drawing/2014/main" id="{D7028644-E00D-40AB-A232-290AC9081658}"/>
              </a:ext>
            </a:extLst>
          </p:cNvPr>
          <p:cNvPicPr>
            <a:picLocks noChangeAspect="1"/>
          </p:cNvPicPr>
          <p:nvPr/>
        </p:nvPicPr>
        <p:blipFill>
          <a:blip r:embed="rId3"/>
          <a:stretch>
            <a:fillRect/>
          </a:stretch>
        </p:blipFill>
        <p:spPr>
          <a:xfrm>
            <a:off x="1079372" y="2732545"/>
            <a:ext cx="592836" cy="531876"/>
          </a:xfrm>
          <a:prstGeom prst="rect">
            <a:avLst/>
          </a:prstGeom>
        </p:spPr>
      </p:pic>
      <p:sp>
        <p:nvSpPr>
          <p:cNvPr id="79" name="Freeform: Shape 78">
            <a:extLst>
              <a:ext uri="{FF2B5EF4-FFF2-40B4-BE49-F238E27FC236}">
                <a16:creationId xmlns:a16="http://schemas.microsoft.com/office/drawing/2014/main" id="{C5F4AE6E-222B-474B-A9B5-A8B0A457E66E}"/>
              </a:ext>
            </a:extLst>
          </p:cNvPr>
          <p:cNvSpPr/>
          <p:nvPr/>
        </p:nvSpPr>
        <p:spPr>
          <a:xfrm>
            <a:off x="2018983" y="215536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a:ea typeface="+mn-ea"/>
                <a:cs typeface="+mn-cs"/>
              </a:rPr>
              <a:t>Clearly understand the goal and scope of the topic</a:t>
            </a:r>
          </a:p>
        </p:txBody>
      </p:sp>
      <p:pic>
        <p:nvPicPr>
          <p:cNvPr id="13" name="Picture 12" descr="Icon of a bulb light">
            <a:extLst>
              <a:ext uri="{FF2B5EF4-FFF2-40B4-BE49-F238E27FC236}">
                <a16:creationId xmlns:a16="http://schemas.microsoft.com/office/drawing/2014/main" id="{932D95A5-27C2-4AA4-9B89-CE48695C38A7}"/>
              </a:ext>
            </a:extLst>
          </p:cNvPr>
          <p:cNvPicPr>
            <a:picLocks noChangeAspect="1"/>
          </p:cNvPicPr>
          <p:nvPr/>
        </p:nvPicPr>
        <p:blipFill>
          <a:blip r:embed="rId4"/>
          <a:stretch>
            <a:fillRect/>
          </a:stretch>
        </p:blipFill>
        <p:spPr>
          <a:xfrm>
            <a:off x="6327012" y="2742451"/>
            <a:ext cx="486156" cy="512064"/>
          </a:xfrm>
          <a:prstGeom prst="rect">
            <a:avLst/>
          </a:prstGeom>
        </p:spPr>
      </p:pic>
      <p:sp>
        <p:nvSpPr>
          <p:cNvPr id="51" name="Freeform: Shape 50">
            <a:extLst>
              <a:ext uri="{FF2B5EF4-FFF2-40B4-BE49-F238E27FC236}">
                <a16:creationId xmlns:a16="http://schemas.microsoft.com/office/drawing/2014/main" id="{A2C350C4-04C9-4BE6-BB49-1B4C3782BE4E}"/>
              </a:ext>
            </a:extLst>
          </p:cNvPr>
          <p:cNvSpPr/>
          <p:nvPr/>
        </p:nvSpPr>
        <p:spPr>
          <a:xfrm>
            <a:off x="7213283" y="2155362"/>
            <a:ext cx="2773362"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Make sure the trigger phrases are semantically different</a:t>
            </a:r>
          </a:p>
        </p:txBody>
      </p:sp>
      <p:pic>
        <p:nvPicPr>
          <p:cNvPr id="8" name="Picture 7" descr="Icon of a sun">
            <a:extLst>
              <a:ext uri="{FF2B5EF4-FFF2-40B4-BE49-F238E27FC236}">
                <a16:creationId xmlns:a16="http://schemas.microsoft.com/office/drawing/2014/main" id="{5F8A5844-0961-4CEB-8074-219DF9AFED39}"/>
              </a:ext>
            </a:extLst>
          </p:cNvPr>
          <p:cNvPicPr>
            <a:picLocks noChangeAspect="1"/>
          </p:cNvPicPr>
          <p:nvPr/>
        </p:nvPicPr>
        <p:blipFill>
          <a:blip r:embed="rId5"/>
          <a:stretch>
            <a:fillRect/>
          </a:stretch>
        </p:blipFill>
        <p:spPr>
          <a:xfrm>
            <a:off x="2173954" y="3777463"/>
            <a:ext cx="502920" cy="502920"/>
          </a:xfrm>
          <a:prstGeom prst="rect">
            <a:avLst/>
          </a:prstGeom>
        </p:spPr>
      </p:pic>
      <p:sp>
        <p:nvSpPr>
          <p:cNvPr id="80" name="Freeform: Shape 79">
            <a:extLst>
              <a:ext uri="{FF2B5EF4-FFF2-40B4-BE49-F238E27FC236}">
                <a16:creationId xmlns:a16="http://schemas.microsoft.com/office/drawing/2014/main" id="{45E10542-C545-40EC-B804-4D9B225B5C77}"/>
              </a:ext>
            </a:extLst>
          </p:cNvPr>
          <p:cNvSpPr/>
          <p:nvPr/>
        </p:nvSpPr>
        <p:spPr>
          <a:xfrm>
            <a:off x="3068607" y="318580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Start with 5 to 10</a:t>
            </a:r>
            <a:br>
              <a:rPr kumimoji="0" lang="en-US" sz="1600" b="0" i="0" u="none" strike="noStrike" kern="1200" cap="none" spc="0" normalizeH="0" baseline="0" noProof="0">
                <a:ln>
                  <a:noFill/>
                </a:ln>
                <a:solidFill>
                  <a:srgbClr val="3C3C41"/>
                </a:solidFill>
                <a:effectLst/>
                <a:uLnTx/>
                <a:uFillTx/>
                <a:latin typeface="Segoe UI"/>
                <a:ea typeface="+mn-ea"/>
                <a:cs typeface="+mn-cs"/>
              </a:rPr>
            </a:br>
            <a:r>
              <a:rPr kumimoji="0" lang="en-US" sz="1600" b="0" i="0" u="none" strike="noStrike" kern="1200" cap="none" spc="0" normalizeH="0" baseline="0" noProof="0">
                <a:ln>
                  <a:noFill/>
                </a:ln>
                <a:solidFill>
                  <a:srgbClr val="3C3C41"/>
                </a:solidFill>
                <a:effectLst/>
                <a:uLnTx/>
                <a:uFillTx/>
                <a:latin typeface="Segoe UI"/>
                <a:ea typeface="+mn-ea"/>
                <a:cs typeface="+mn-cs"/>
              </a:rPr>
              <a:t>trigger phrases  </a:t>
            </a:r>
          </a:p>
        </p:txBody>
      </p:sp>
      <p:pic>
        <p:nvPicPr>
          <p:cNvPr id="15" name="Picture 14" descr="Icon of conversation">
            <a:extLst>
              <a:ext uri="{FF2B5EF4-FFF2-40B4-BE49-F238E27FC236}">
                <a16:creationId xmlns:a16="http://schemas.microsoft.com/office/drawing/2014/main" id="{CE15BA26-F2AC-4939-92F9-C47D664F3203}"/>
              </a:ext>
            </a:extLst>
          </p:cNvPr>
          <p:cNvPicPr>
            <a:picLocks noChangeAspect="1"/>
          </p:cNvPicPr>
          <p:nvPr/>
        </p:nvPicPr>
        <p:blipFill>
          <a:blip r:embed="rId6"/>
          <a:stretch>
            <a:fillRect/>
          </a:stretch>
        </p:blipFill>
        <p:spPr>
          <a:xfrm>
            <a:off x="7370540" y="3815563"/>
            <a:ext cx="498348" cy="426720"/>
          </a:xfrm>
          <a:prstGeom prst="rect">
            <a:avLst/>
          </a:prstGeom>
        </p:spPr>
      </p:pic>
      <p:sp>
        <p:nvSpPr>
          <p:cNvPr id="52" name="Freeform: Shape 51">
            <a:extLst>
              <a:ext uri="{FF2B5EF4-FFF2-40B4-BE49-F238E27FC236}">
                <a16:creationId xmlns:a16="http://schemas.microsoft.com/office/drawing/2014/main" id="{2BB67578-7CD3-4902-8E0F-DADED44D6E8E}"/>
              </a:ext>
            </a:extLst>
          </p:cNvPr>
          <p:cNvSpPr/>
          <p:nvPr/>
        </p:nvSpPr>
        <p:spPr>
          <a:xfrm>
            <a:off x="8262907" y="3185802"/>
            <a:ext cx="2468880" cy="492443"/>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Use the words your customers use!</a:t>
            </a:r>
          </a:p>
        </p:txBody>
      </p:sp>
      <p:pic>
        <p:nvPicPr>
          <p:cNvPr id="10" name="Picture 9" descr="Icon of a Speedmeter">
            <a:extLst>
              <a:ext uri="{FF2B5EF4-FFF2-40B4-BE49-F238E27FC236}">
                <a16:creationId xmlns:a16="http://schemas.microsoft.com/office/drawing/2014/main" id="{C95318A5-11DB-4109-BB56-020F18C7E506}"/>
              </a:ext>
            </a:extLst>
          </p:cNvPr>
          <p:cNvPicPr>
            <a:picLocks noChangeAspect="1"/>
          </p:cNvPicPr>
          <p:nvPr/>
        </p:nvPicPr>
        <p:blipFill>
          <a:blip r:embed="rId7"/>
          <a:stretch>
            <a:fillRect/>
          </a:stretch>
        </p:blipFill>
        <p:spPr>
          <a:xfrm>
            <a:off x="3233484" y="4831525"/>
            <a:ext cx="483108" cy="455676"/>
          </a:xfrm>
          <a:prstGeom prst="rect">
            <a:avLst/>
          </a:prstGeom>
        </p:spPr>
      </p:pic>
      <p:sp>
        <p:nvSpPr>
          <p:cNvPr id="81" name="Freeform: Shape 80">
            <a:extLst>
              <a:ext uri="{FF2B5EF4-FFF2-40B4-BE49-F238E27FC236}">
                <a16:creationId xmlns:a16="http://schemas.microsoft.com/office/drawing/2014/main" id="{3675AD3D-7418-498F-8D98-FB3F45C1F2FD}"/>
              </a:ext>
            </a:extLst>
          </p:cNvPr>
          <p:cNvSpPr/>
          <p:nvPr/>
        </p:nvSpPr>
        <p:spPr>
          <a:xfrm>
            <a:off x="4118231" y="4093131"/>
            <a:ext cx="2468880" cy="738664"/>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Shorter trigger phrases with fewer than 10 words are generally better</a:t>
            </a:r>
          </a:p>
        </p:txBody>
      </p:sp>
      <p:pic>
        <p:nvPicPr>
          <p:cNvPr id="17" name="Picture 16" descr="Icon of documents">
            <a:extLst>
              <a:ext uri="{FF2B5EF4-FFF2-40B4-BE49-F238E27FC236}">
                <a16:creationId xmlns:a16="http://schemas.microsoft.com/office/drawing/2014/main" id="{CF905B59-6105-44E7-BE42-7654BB5A6316}"/>
              </a:ext>
            </a:extLst>
          </p:cNvPr>
          <p:cNvPicPr>
            <a:picLocks noChangeAspect="1"/>
          </p:cNvPicPr>
          <p:nvPr/>
        </p:nvPicPr>
        <p:blipFill>
          <a:blip r:embed="rId8"/>
          <a:stretch>
            <a:fillRect/>
          </a:stretch>
        </p:blipFill>
        <p:spPr>
          <a:xfrm>
            <a:off x="8460550" y="4820857"/>
            <a:ext cx="417576" cy="477012"/>
          </a:xfrm>
          <a:prstGeom prst="rect">
            <a:avLst/>
          </a:prstGeom>
        </p:spPr>
      </p:pic>
      <p:sp>
        <p:nvSpPr>
          <p:cNvPr id="56" name="Freeform: Shape 55">
            <a:extLst>
              <a:ext uri="{FF2B5EF4-FFF2-40B4-BE49-F238E27FC236}">
                <a16:creationId xmlns:a16="http://schemas.microsoft.com/office/drawing/2014/main" id="{1E1D826E-1564-4DE3-93D3-6ECBD721BA26}"/>
              </a:ext>
            </a:extLst>
          </p:cNvPr>
          <p:cNvSpPr/>
          <p:nvPr/>
        </p:nvSpPr>
        <p:spPr>
          <a:xfrm>
            <a:off x="9312531" y="4093131"/>
            <a:ext cx="2553428" cy="738664"/>
          </a:xfrm>
          <a:custGeom>
            <a:avLst/>
            <a:gdLst>
              <a:gd name="connsiteX0" fmla="*/ 0 w 2198887"/>
              <a:gd name="connsiteY0" fmla="*/ 0 h 932861"/>
              <a:gd name="connsiteX1" fmla="*/ 2198887 w 2198887"/>
              <a:gd name="connsiteY1" fmla="*/ 0 h 932861"/>
              <a:gd name="connsiteX2" fmla="*/ 2198887 w 2198887"/>
              <a:gd name="connsiteY2" fmla="*/ 932861 h 932861"/>
              <a:gd name="connsiteX3" fmla="*/ 0 w 2198887"/>
              <a:gd name="connsiteY3" fmla="*/ 932861 h 932861"/>
              <a:gd name="connsiteX4" fmla="*/ 0 w 2198887"/>
              <a:gd name="connsiteY4" fmla="*/ 0 h 932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8887" h="932861">
                <a:moveTo>
                  <a:pt x="0" y="0"/>
                </a:moveTo>
                <a:lnTo>
                  <a:pt x="2198887" y="0"/>
                </a:lnTo>
                <a:lnTo>
                  <a:pt x="2198887" y="932861"/>
                </a:lnTo>
                <a:lnTo>
                  <a:pt x="0" y="932861"/>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marL="0" marR="0" lvl="0" indent="0" algn="l" defTabSz="610041"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a:noFill/>
                </a:ln>
                <a:solidFill>
                  <a:srgbClr val="3C3C41"/>
                </a:solidFill>
                <a:effectLst/>
                <a:uLnTx/>
                <a:uFillTx/>
                <a:latin typeface="Segoe UI"/>
                <a:ea typeface="+mn-ea"/>
                <a:cs typeface="+mn-cs"/>
              </a:rPr>
              <a:t>Avoid trigger phrases that are highly ambiguous among different topics </a:t>
            </a:r>
          </a:p>
        </p:txBody>
      </p:sp>
      <p:sp>
        <p:nvSpPr>
          <p:cNvPr id="11" name="Isosceles Triangle 10">
            <a:extLst>
              <a:ext uri="{FF2B5EF4-FFF2-40B4-BE49-F238E27FC236}">
                <a16:creationId xmlns:a16="http://schemas.microsoft.com/office/drawing/2014/main" id="{B6D06383-D787-45B4-80FE-8DDF4FAC1367}"/>
              </a:ext>
              <a:ext uri="{C183D7F6-B498-43B3-948B-1728B52AA6E4}">
                <adec:decorative xmlns:adec="http://schemas.microsoft.com/office/drawing/2017/decorative" val="1"/>
              </a:ext>
            </a:extLst>
          </p:cNvPr>
          <p:cNvSpPr/>
          <p:nvPr/>
        </p:nvSpPr>
        <p:spPr bwMode="auto">
          <a:xfrm rot="16200000">
            <a:off x="9427129" y="-3"/>
            <a:ext cx="2764871" cy="2764871"/>
          </a:xfrm>
          <a:prstGeom prst="triangle">
            <a:avLst>
              <a:gd name="adj" fmla="val 10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6E5B0B8F-B391-49CF-B777-69CB30DC8E61}"/>
              </a:ext>
              <a:ext uri="{C183D7F6-B498-43B3-948B-1728B52AA6E4}">
                <adec:decorative xmlns:adec="http://schemas.microsoft.com/office/drawing/2017/decorative" val="1"/>
              </a:ext>
            </a:extLst>
          </p:cNvPr>
          <p:cNvCxnSpPr/>
          <p:nvPr/>
        </p:nvCxnSpPr>
        <p:spPr>
          <a:xfrm>
            <a:off x="9364980" y="5410200"/>
            <a:ext cx="0" cy="144780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70008746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6C74269F-EB4B-49FE-A0F5-63C6DE94E7C7}"/>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D12533B-B1CE-4029-9D57-47E1258A8CDD}"/>
              </a:ext>
            </a:extLst>
          </p:cNvPr>
          <p:cNvSpPr>
            <a:spLocks noGrp="1"/>
          </p:cNvSpPr>
          <p:nvPr>
            <p:ph type="title"/>
          </p:nvPr>
        </p:nvSpPr>
        <p:spPr/>
        <p:txBody>
          <a:bodyPr/>
          <a:lstStyle/>
          <a:p>
            <a:r>
              <a:rPr lang="en-US" dirty="0"/>
              <a:t>Step 1: Pick a topic</a:t>
            </a:r>
          </a:p>
        </p:txBody>
      </p:sp>
      <p:sp>
        <p:nvSpPr>
          <p:cNvPr id="7" name="Rectangle 6">
            <a:extLst>
              <a:ext uri="{FF2B5EF4-FFF2-40B4-BE49-F238E27FC236}">
                <a16:creationId xmlns:a16="http://schemas.microsoft.com/office/drawing/2014/main" id="{FB576CB3-DFDE-4CB1-987F-49D64C64DDEB}"/>
              </a:ext>
              <a:ext uri="{C183D7F6-B498-43B3-948B-1728B52AA6E4}">
                <adec:decorative xmlns:adec="http://schemas.microsoft.com/office/drawing/2017/decorative" val="1"/>
              </a:ext>
            </a:extLst>
          </p:cNvPr>
          <p:cNvSpPr/>
          <p:nvPr/>
        </p:nvSpPr>
        <p:spPr bwMode="auto">
          <a:xfrm>
            <a:off x="449263" y="1169263"/>
            <a:ext cx="11313202" cy="5240017"/>
          </a:xfrm>
          <a:prstGeom prst="rect">
            <a:avLst/>
          </a:prstGeom>
          <a:solidFill>
            <a:schemeClr val="bg1"/>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Arrow: Circular 14">
            <a:extLst>
              <a:ext uri="{FF2B5EF4-FFF2-40B4-BE49-F238E27FC236}">
                <a16:creationId xmlns:a16="http://schemas.microsoft.com/office/drawing/2014/main" id="{5DB4239D-6FA8-439E-ACBD-9762AB57D6AA}"/>
              </a:ext>
              <a:ext uri="{C183D7F6-B498-43B3-948B-1728B52AA6E4}">
                <adec:decorative xmlns:adec="http://schemas.microsoft.com/office/drawing/2017/decorative" val="1"/>
              </a:ext>
            </a:extLst>
          </p:cNvPr>
          <p:cNvSpPr/>
          <p:nvPr/>
        </p:nvSpPr>
        <p:spPr>
          <a:xfrm rot="21444744">
            <a:off x="4201242" y="1384217"/>
            <a:ext cx="4810108" cy="4810108"/>
          </a:xfrm>
          <a:prstGeom prst="circularArrow">
            <a:avLst>
              <a:gd name="adj1" fmla="val 5212"/>
              <a:gd name="adj2" fmla="val 326207"/>
              <a:gd name="adj3" fmla="val 14755538"/>
              <a:gd name="adj4" fmla="val 16938164"/>
              <a:gd name="adj5" fmla="val 4323"/>
            </a:avLst>
          </a:prstGeom>
          <a:solidFill>
            <a:schemeClr val="bg1">
              <a:lumMod val="7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vert="horz" wrap="square" lIns="91440" tIns="45720" rIns="91440" bIns="45720" anchor="ctr" anchorCtr="0">
            <a:noAutofit/>
          </a:bodyPr>
          <a:lstStyle/>
          <a:p>
            <a:pPr marL="0" marR="0" lvl="0" indent="0" algn="l" defTabSz="914367" rtl="0" eaLnBrk="1" fontAlgn="auto" latinLnBrk="0" hangingPunct="1">
              <a:lnSpc>
                <a:spcPct val="100000"/>
              </a:lnSpc>
              <a:spcBef>
                <a:spcPts val="0"/>
              </a:spcBef>
              <a:spcAft>
                <a:spcPts val="100"/>
              </a:spcAft>
              <a:buClrTx/>
              <a:buSzTx/>
              <a:buFontTx/>
              <a:buNone/>
              <a:tabLst/>
              <a:defRPr/>
            </a:pPr>
            <a:endParaRPr kumimoji="0" lang="en-US" sz="1200" b="0" i="0" u="none" strike="noStrike" kern="1200" cap="none" spc="0" normalizeH="0" baseline="0" noProof="0">
              <a:ln>
                <a:noFill/>
              </a:ln>
              <a:solidFill>
                <a:srgbClr val="3C3C41">
                  <a:hueOff val="0"/>
                  <a:satOff val="0"/>
                  <a:lumOff val="0"/>
                  <a:alphaOff val="0"/>
                </a:srgbClr>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74BF3364-22A6-491F-9A8B-D0CAC3948EE2}"/>
              </a:ext>
            </a:extLst>
          </p:cNvPr>
          <p:cNvSpPr txBox="1"/>
          <p:nvPr/>
        </p:nvSpPr>
        <p:spPr>
          <a:xfrm>
            <a:off x="6983844" y="3221347"/>
            <a:ext cx="910255" cy="200742"/>
          </a:xfrm>
          <a:prstGeom prst="rect">
            <a:avLst/>
          </a:prstGeom>
          <a:noFill/>
        </p:spPr>
        <p:txBody>
          <a:bodyPr vert="horz"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mn-cs"/>
              </a:rPr>
              <a:t>Checkout</a:t>
            </a:r>
          </a:p>
        </p:txBody>
      </p:sp>
      <p:grpSp>
        <p:nvGrpSpPr>
          <p:cNvPr id="3" name="Group 2" descr="Browse Products">
            <a:extLst>
              <a:ext uri="{FF2B5EF4-FFF2-40B4-BE49-F238E27FC236}">
                <a16:creationId xmlns:a16="http://schemas.microsoft.com/office/drawing/2014/main" id="{F67BDC9C-97E5-4177-9E33-B9134686326F}"/>
              </a:ext>
              <a:ext uri="{C183D7F6-B498-43B3-948B-1728B52AA6E4}">
                <adec:decorative xmlns:adec="http://schemas.microsoft.com/office/drawing/2017/decorative" val="0"/>
              </a:ext>
            </a:extLst>
          </p:cNvPr>
          <p:cNvGrpSpPr/>
          <p:nvPr/>
        </p:nvGrpSpPr>
        <p:grpSpPr>
          <a:xfrm>
            <a:off x="5993414" y="1367905"/>
            <a:ext cx="5693019" cy="513970"/>
            <a:chOff x="5993414" y="1367905"/>
            <a:chExt cx="5693019" cy="513970"/>
          </a:xfrm>
        </p:grpSpPr>
        <p:sp>
          <p:nvSpPr>
            <p:cNvPr id="18" name="Rectangle: Rounded Corners 17">
              <a:extLst>
                <a:ext uri="{FF2B5EF4-FFF2-40B4-BE49-F238E27FC236}">
                  <a16:creationId xmlns:a16="http://schemas.microsoft.com/office/drawing/2014/main" id="{4C225B94-18A0-4F5A-BD58-B5B0D0AF29EE}"/>
                </a:ext>
              </a:extLst>
            </p:cNvPr>
            <p:cNvSpPr/>
            <p:nvPr/>
          </p:nvSpPr>
          <p:spPr>
            <a:xfrm>
              <a:off x="5993414" y="1455158"/>
              <a:ext cx="1225296"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6223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Browse Products</a:t>
              </a:r>
            </a:p>
          </p:txBody>
        </p:sp>
        <p:grpSp>
          <p:nvGrpSpPr>
            <p:cNvPr id="4" name="Group 3">
              <a:extLst>
                <a:ext uri="{FF2B5EF4-FFF2-40B4-BE49-F238E27FC236}">
                  <a16:creationId xmlns:a16="http://schemas.microsoft.com/office/drawing/2014/main" id="{7E1BE111-FE0C-4051-91FC-9387983FF796}"/>
                </a:ext>
                <a:ext uri="{C183D7F6-B498-43B3-948B-1728B52AA6E4}">
                  <adec:decorative xmlns:adec="http://schemas.microsoft.com/office/drawing/2017/decorative" val="1"/>
                </a:ext>
              </a:extLst>
            </p:cNvPr>
            <p:cNvGrpSpPr/>
            <p:nvPr/>
          </p:nvGrpSpPr>
          <p:grpSpPr>
            <a:xfrm>
              <a:off x="7219950" y="1367905"/>
              <a:ext cx="4466483" cy="412934"/>
              <a:chOff x="7219950" y="1367905"/>
              <a:chExt cx="4466483" cy="412934"/>
            </a:xfrm>
          </p:grpSpPr>
          <p:cxnSp>
            <p:nvCxnSpPr>
              <p:cNvPr id="5" name="Straight Connector 4" descr="An arrow pointing toward the right side">
                <a:extLst>
                  <a:ext uri="{FF2B5EF4-FFF2-40B4-BE49-F238E27FC236}">
                    <a16:creationId xmlns:a16="http://schemas.microsoft.com/office/drawing/2014/main" id="{4CA50473-6607-4AEF-BB54-7C7E3C4AB004}"/>
                  </a:ext>
                </a:extLst>
              </p:cNvPr>
              <p:cNvCxnSpPr>
                <a:cxnSpLocks/>
              </p:cNvCxnSpPr>
              <p:nvPr/>
            </p:nvCxnSpPr>
            <p:spPr>
              <a:xfrm>
                <a:off x="7219950" y="1571983"/>
                <a:ext cx="2454803" cy="1"/>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AC5CA10-B9B1-4DA7-92C0-4F475B2B9151}"/>
                  </a:ext>
                </a:extLst>
              </p:cNvPr>
              <p:cNvSpPr txBox="1"/>
              <p:nvPr/>
            </p:nvSpPr>
            <p:spPr>
              <a:xfrm>
                <a:off x="9674753" y="1367905"/>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Find Products</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Special Products – Gift Cards</a:t>
                </a:r>
              </a:p>
            </p:txBody>
          </p:sp>
        </p:grpSp>
      </p:grpSp>
      <p:grpSp>
        <p:nvGrpSpPr>
          <p:cNvPr id="17" name="Group 16" descr="Shipment">
            <a:extLst>
              <a:ext uri="{FF2B5EF4-FFF2-40B4-BE49-F238E27FC236}">
                <a16:creationId xmlns:a16="http://schemas.microsoft.com/office/drawing/2014/main" id="{A8567EC8-1C54-4F58-914D-0453589B5921}"/>
              </a:ext>
              <a:ext uri="{C183D7F6-B498-43B3-948B-1728B52AA6E4}">
                <adec:decorative xmlns:adec="http://schemas.microsoft.com/office/drawing/2017/decorative" val="0"/>
              </a:ext>
            </a:extLst>
          </p:cNvPr>
          <p:cNvGrpSpPr/>
          <p:nvPr/>
        </p:nvGrpSpPr>
        <p:grpSpPr>
          <a:xfrm>
            <a:off x="7547625" y="1991924"/>
            <a:ext cx="4138808" cy="426717"/>
            <a:chOff x="7547625" y="1991924"/>
            <a:chExt cx="4138808" cy="426717"/>
          </a:xfrm>
        </p:grpSpPr>
        <p:sp>
          <p:nvSpPr>
            <p:cNvPr id="19" name="Rectangle: Rounded Corners 18">
              <a:extLst>
                <a:ext uri="{FF2B5EF4-FFF2-40B4-BE49-F238E27FC236}">
                  <a16:creationId xmlns:a16="http://schemas.microsoft.com/office/drawing/2014/main" id="{7893B384-FC15-4306-BBEB-F3CDAAEFE1F0}"/>
                </a:ext>
              </a:extLst>
            </p:cNvPr>
            <p:cNvSpPr/>
            <p:nvPr/>
          </p:nvSpPr>
          <p:spPr>
            <a:xfrm>
              <a:off x="7547625" y="199192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dirty="0">
                  <a:ln>
                    <a:noFill/>
                  </a:ln>
                  <a:solidFill>
                    <a:srgbClr val="3C3C41"/>
                  </a:solidFill>
                  <a:effectLst/>
                  <a:uLnTx/>
                  <a:uFillTx/>
                  <a:latin typeface="Segoe UI"/>
                  <a:ea typeface="+mn-ea"/>
                  <a:cs typeface="+mn-cs"/>
                </a:rPr>
                <a:t>Shipment</a:t>
              </a:r>
            </a:p>
          </p:txBody>
        </p:sp>
        <p:grpSp>
          <p:nvGrpSpPr>
            <p:cNvPr id="6" name="Group 5">
              <a:extLst>
                <a:ext uri="{FF2B5EF4-FFF2-40B4-BE49-F238E27FC236}">
                  <a16:creationId xmlns:a16="http://schemas.microsoft.com/office/drawing/2014/main" id="{11AA6733-79C3-465E-B3D0-598E6D36788D}"/>
                </a:ext>
                <a:ext uri="{C183D7F6-B498-43B3-948B-1728B52AA6E4}">
                  <adec:decorative xmlns:adec="http://schemas.microsoft.com/office/drawing/2017/decorative" val="1"/>
                </a:ext>
              </a:extLst>
            </p:cNvPr>
            <p:cNvGrpSpPr/>
            <p:nvPr/>
          </p:nvGrpSpPr>
          <p:grpSpPr>
            <a:xfrm>
              <a:off x="8776393" y="1996962"/>
              <a:ext cx="2910040" cy="412934"/>
              <a:chOff x="8776393" y="1996962"/>
              <a:chExt cx="2910040" cy="412934"/>
            </a:xfrm>
          </p:grpSpPr>
          <p:cxnSp>
            <p:nvCxnSpPr>
              <p:cNvPr id="57" name="Straight Connector 56" descr="An arrow pointing toward the right side">
                <a:extLst>
                  <a:ext uri="{FF2B5EF4-FFF2-40B4-BE49-F238E27FC236}">
                    <a16:creationId xmlns:a16="http://schemas.microsoft.com/office/drawing/2014/main" id="{6B4B0A69-217E-4592-AC35-589FFF4ECAA0}"/>
                  </a:ext>
                </a:extLst>
              </p:cNvPr>
              <p:cNvCxnSpPr>
                <a:cxnSpLocks/>
                <a:endCxn id="33" idx="1"/>
              </p:cNvCxnSpPr>
              <p:nvPr/>
            </p:nvCxnSpPr>
            <p:spPr>
              <a:xfrm flipV="1">
                <a:off x="8776393" y="2203429"/>
                <a:ext cx="898360" cy="1854"/>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72FCD6B-F2F2-46AE-9C98-A16FF46E26A4}"/>
                  </a:ext>
                </a:extLst>
              </p:cNvPr>
              <p:cNvSpPr txBox="1"/>
              <p:nvPr/>
            </p:nvSpPr>
            <p:spPr>
              <a:xfrm>
                <a:off x="9674753" y="1996962"/>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Fees</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Timeframe</a:t>
                </a:r>
              </a:p>
            </p:txBody>
          </p:sp>
        </p:grpSp>
      </p:grpSp>
      <p:grpSp>
        <p:nvGrpSpPr>
          <p:cNvPr id="26" name="Group 25" descr="Pricing">
            <a:extLst>
              <a:ext uri="{FF2B5EF4-FFF2-40B4-BE49-F238E27FC236}">
                <a16:creationId xmlns:a16="http://schemas.microsoft.com/office/drawing/2014/main" id="{D17ECE4F-B7B4-4DB9-8F83-062342701A45}"/>
              </a:ext>
              <a:ext uri="{C183D7F6-B498-43B3-948B-1728B52AA6E4}">
                <adec:decorative xmlns:adec="http://schemas.microsoft.com/office/drawing/2017/decorative" val="0"/>
              </a:ext>
            </a:extLst>
          </p:cNvPr>
          <p:cNvGrpSpPr/>
          <p:nvPr/>
        </p:nvGrpSpPr>
        <p:grpSpPr>
          <a:xfrm>
            <a:off x="7984833" y="2659203"/>
            <a:ext cx="3701600" cy="579646"/>
            <a:chOff x="7984833" y="2659203"/>
            <a:chExt cx="3701600" cy="579646"/>
          </a:xfrm>
        </p:grpSpPr>
        <p:sp>
          <p:nvSpPr>
            <p:cNvPr id="20" name="Rectangle: Rounded Corners 19">
              <a:extLst>
                <a:ext uri="{FF2B5EF4-FFF2-40B4-BE49-F238E27FC236}">
                  <a16:creationId xmlns:a16="http://schemas.microsoft.com/office/drawing/2014/main" id="{53712CBE-9FD4-461A-8AAC-3DD4412CF29C}"/>
                </a:ext>
              </a:extLst>
            </p:cNvPr>
            <p:cNvSpPr/>
            <p:nvPr/>
          </p:nvSpPr>
          <p:spPr>
            <a:xfrm>
              <a:off x="7984833" y="273621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Pricing</a:t>
              </a:r>
            </a:p>
          </p:txBody>
        </p:sp>
        <p:grpSp>
          <p:nvGrpSpPr>
            <p:cNvPr id="8" name="Group 7">
              <a:extLst>
                <a:ext uri="{FF2B5EF4-FFF2-40B4-BE49-F238E27FC236}">
                  <a16:creationId xmlns:a16="http://schemas.microsoft.com/office/drawing/2014/main" id="{CF56E57E-0528-4D28-9EAD-004178F47D0B}"/>
                </a:ext>
                <a:ext uri="{C183D7F6-B498-43B3-948B-1728B52AA6E4}">
                  <adec:decorative xmlns:adec="http://schemas.microsoft.com/office/drawing/2017/decorative" val="1"/>
                </a:ext>
              </a:extLst>
            </p:cNvPr>
            <p:cNvGrpSpPr/>
            <p:nvPr/>
          </p:nvGrpSpPr>
          <p:grpSpPr>
            <a:xfrm>
              <a:off x="9213601" y="2659203"/>
              <a:ext cx="2472832" cy="579646"/>
              <a:chOff x="9213601" y="2659203"/>
              <a:chExt cx="2472832" cy="579646"/>
            </a:xfrm>
          </p:grpSpPr>
          <p:cxnSp>
            <p:nvCxnSpPr>
              <p:cNvPr id="58" name="Straight Connector 57" descr="An arrow pointing toward the right side">
                <a:extLst>
                  <a:ext uri="{FF2B5EF4-FFF2-40B4-BE49-F238E27FC236}">
                    <a16:creationId xmlns:a16="http://schemas.microsoft.com/office/drawing/2014/main" id="{E23B2D69-014C-4D60-BD9A-0EFD0DEF6BEE}"/>
                  </a:ext>
                </a:extLst>
              </p:cNvPr>
              <p:cNvCxnSpPr>
                <a:cxnSpLocks/>
                <a:endCxn id="34" idx="1"/>
              </p:cNvCxnSpPr>
              <p:nvPr/>
            </p:nvCxnSpPr>
            <p:spPr>
              <a:xfrm flipV="1">
                <a:off x="9213601" y="2949026"/>
                <a:ext cx="461152" cy="547"/>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6ABA245-B3EB-4558-93BA-7F16D4B31D85}"/>
                  </a:ext>
                </a:extLst>
              </p:cNvPr>
              <p:cNvSpPr txBox="1"/>
              <p:nvPr/>
            </p:nvSpPr>
            <p:spPr>
              <a:xfrm>
                <a:off x="9674753" y="2659203"/>
                <a:ext cx="2011680" cy="579646"/>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Find a Promotion</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Price Match</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Member Benefits</a:t>
                </a:r>
              </a:p>
            </p:txBody>
          </p:sp>
        </p:grpSp>
      </p:grpSp>
      <p:grpSp>
        <p:nvGrpSpPr>
          <p:cNvPr id="48" name="Group 47" descr="Tax">
            <a:extLst>
              <a:ext uri="{FF2B5EF4-FFF2-40B4-BE49-F238E27FC236}">
                <a16:creationId xmlns:a16="http://schemas.microsoft.com/office/drawing/2014/main" id="{E7DB5EDD-3894-4854-8A9A-BFFF6DD9D5BF}"/>
              </a:ext>
              <a:ext uri="{C183D7F6-B498-43B3-948B-1728B52AA6E4}">
                <adec:decorative xmlns:adec="http://schemas.microsoft.com/office/drawing/2017/decorative" val="0"/>
              </a:ext>
            </a:extLst>
          </p:cNvPr>
          <p:cNvGrpSpPr/>
          <p:nvPr/>
        </p:nvGrpSpPr>
        <p:grpSpPr>
          <a:xfrm>
            <a:off x="8236136" y="3480504"/>
            <a:ext cx="3450297" cy="426717"/>
            <a:chOff x="8236136" y="3480504"/>
            <a:chExt cx="3450297" cy="426717"/>
          </a:xfrm>
        </p:grpSpPr>
        <p:sp>
          <p:nvSpPr>
            <p:cNvPr id="21" name="Rectangle: Rounded Corners 20">
              <a:extLst>
                <a:ext uri="{FF2B5EF4-FFF2-40B4-BE49-F238E27FC236}">
                  <a16:creationId xmlns:a16="http://schemas.microsoft.com/office/drawing/2014/main" id="{3F40C838-2B1C-4E0F-9CB4-C995F3CB14FF}"/>
                </a:ext>
              </a:extLst>
            </p:cNvPr>
            <p:cNvSpPr/>
            <p:nvPr/>
          </p:nvSpPr>
          <p:spPr>
            <a:xfrm>
              <a:off x="8236136" y="3480504"/>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Tax</a:t>
              </a:r>
            </a:p>
          </p:txBody>
        </p:sp>
        <p:grpSp>
          <p:nvGrpSpPr>
            <p:cNvPr id="9" name="Group 8">
              <a:extLst>
                <a:ext uri="{FF2B5EF4-FFF2-40B4-BE49-F238E27FC236}">
                  <a16:creationId xmlns:a16="http://schemas.microsoft.com/office/drawing/2014/main" id="{E7A07DC5-0D1E-421D-A3C7-44D9868C7A7B}"/>
                </a:ext>
                <a:ext uri="{C183D7F6-B498-43B3-948B-1728B52AA6E4}">
                  <adec:decorative xmlns:adec="http://schemas.microsoft.com/office/drawing/2017/decorative" val="1"/>
                </a:ext>
              </a:extLst>
            </p:cNvPr>
            <p:cNvGrpSpPr/>
            <p:nvPr/>
          </p:nvGrpSpPr>
          <p:grpSpPr>
            <a:xfrm>
              <a:off x="9464904" y="3570073"/>
              <a:ext cx="2221529" cy="246221"/>
              <a:chOff x="9464904" y="3570073"/>
              <a:chExt cx="2221529" cy="246221"/>
            </a:xfrm>
          </p:grpSpPr>
          <p:cxnSp>
            <p:nvCxnSpPr>
              <p:cNvPr id="59" name="Straight Connector 58" descr="An arrow pointing toward the right side">
                <a:extLst>
                  <a:ext uri="{FF2B5EF4-FFF2-40B4-BE49-F238E27FC236}">
                    <a16:creationId xmlns:a16="http://schemas.microsoft.com/office/drawing/2014/main" id="{BFFFFFED-A1C2-4E7B-8EBD-9E4956854CEB}"/>
                  </a:ext>
                </a:extLst>
              </p:cNvPr>
              <p:cNvCxnSpPr>
                <a:cxnSpLocks/>
                <a:endCxn id="35" idx="1"/>
              </p:cNvCxnSpPr>
              <p:nvPr/>
            </p:nvCxnSpPr>
            <p:spPr>
              <a:xfrm flipV="1">
                <a:off x="9464904" y="3693184"/>
                <a:ext cx="209849" cy="67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02161B5-1C71-4886-8DF0-FB9B8D41A90A}"/>
                  </a:ext>
                </a:extLst>
              </p:cNvPr>
              <p:cNvSpPr txBox="1"/>
              <p:nvPr/>
            </p:nvSpPr>
            <p:spPr>
              <a:xfrm>
                <a:off x="9674753" y="3570073"/>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Tax Calculation</a:t>
                </a:r>
              </a:p>
            </p:txBody>
          </p:sp>
        </p:grpSp>
      </p:grpSp>
      <p:grpSp>
        <p:nvGrpSpPr>
          <p:cNvPr id="50" name="Group 49" descr="Payment">
            <a:extLst>
              <a:ext uri="{FF2B5EF4-FFF2-40B4-BE49-F238E27FC236}">
                <a16:creationId xmlns:a16="http://schemas.microsoft.com/office/drawing/2014/main" id="{98D7BF75-051B-48F1-BEDF-F328356D6BFE}"/>
              </a:ext>
              <a:ext uri="{C183D7F6-B498-43B3-948B-1728B52AA6E4}">
                <adec:decorative xmlns:adec="http://schemas.microsoft.com/office/drawing/2017/decorative" val="0"/>
              </a:ext>
            </a:extLst>
          </p:cNvPr>
          <p:cNvGrpSpPr/>
          <p:nvPr/>
        </p:nvGrpSpPr>
        <p:grpSpPr>
          <a:xfrm>
            <a:off x="7984833" y="4224795"/>
            <a:ext cx="3701600" cy="426717"/>
            <a:chOff x="7984833" y="4224795"/>
            <a:chExt cx="3701600" cy="426717"/>
          </a:xfrm>
        </p:grpSpPr>
        <p:sp>
          <p:nvSpPr>
            <p:cNvPr id="22" name="Rectangle: Rounded Corners 21">
              <a:extLst>
                <a:ext uri="{FF2B5EF4-FFF2-40B4-BE49-F238E27FC236}">
                  <a16:creationId xmlns:a16="http://schemas.microsoft.com/office/drawing/2014/main" id="{F6582F85-0734-4261-B20C-D56264B34D31}"/>
                </a:ext>
              </a:extLst>
            </p:cNvPr>
            <p:cNvSpPr/>
            <p:nvPr/>
          </p:nvSpPr>
          <p:spPr>
            <a:xfrm>
              <a:off x="7984833" y="4224795"/>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Payment</a:t>
              </a:r>
            </a:p>
          </p:txBody>
        </p:sp>
        <p:grpSp>
          <p:nvGrpSpPr>
            <p:cNvPr id="10" name="Group 9">
              <a:extLst>
                <a:ext uri="{FF2B5EF4-FFF2-40B4-BE49-F238E27FC236}">
                  <a16:creationId xmlns:a16="http://schemas.microsoft.com/office/drawing/2014/main" id="{F9D71E7C-D579-4FA1-804F-A28CF79B9513}"/>
                </a:ext>
                <a:ext uri="{C183D7F6-B498-43B3-948B-1728B52AA6E4}">
                  <adec:decorative xmlns:adec="http://schemas.microsoft.com/office/drawing/2017/decorative" val="1"/>
                </a:ext>
              </a:extLst>
            </p:cNvPr>
            <p:cNvGrpSpPr/>
            <p:nvPr/>
          </p:nvGrpSpPr>
          <p:grpSpPr>
            <a:xfrm>
              <a:off x="9213601" y="4314909"/>
              <a:ext cx="2472832" cy="246221"/>
              <a:chOff x="9213601" y="4314909"/>
              <a:chExt cx="2472832" cy="246221"/>
            </a:xfrm>
          </p:grpSpPr>
          <p:cxnSp>
            <p:nvCxnSpPr>
              <p:cNvPr id="60" name="Straight Connector 59" descr="An arrow pointing toward the right side">
                <a:extLst>
                  <a:ext uri="{FF2B5EF4-FFF2-40B4-BE49-F238E27FC236}">
                    <a16:creationId xmlns:a16="http://schemas.microsoft.com/office/drawing/2014/main" id="{2138B432-3E09-40CA-BB5B-0A34597F3946}"/>
                  </a:ext>
                </a:extLst>
              </p:cNvPr>
              <p:cNvCxnSpPr>
                <a:cxnSpLocks/>
                <a:endCxn id="36" idx="1"/>
              </p:cNvCxnSpPr>
              <p:nvPr/>
            </p:nvCxnSpPr>
            <p:spPr>
              <a:xfrm flipV="1">
                <a:off x="9213601" y="4438020"/>
                <a:ext cx="461152" cy="134"/>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EACE1BE8-3026-4467-A541-5AA7DC22122F}"/>
                  </a:ext>
                </a:extLst>
              </p:cNvPr>
              <p:cNvSpPr txBox="1"/>
              <p:nvPr/>
            </p:nvSpPr>
            <p:spPr>
              <a:xfrm>
                <a:off x="9674753" y="4314909"/>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Payment Methods</a:t>
                </a:r>
              </a:p>
            </p:txBody>
          </p:sp>
        </p:grpSp>
      </p:grpSp>
      <p:grpSp>
        <p:nvGrpSpPr>
          <p:cNvPr id="51" name="Group 50" descr="Address Validation">
            <a:extLst>
              <a:ext uri="{FF2B5EF4-FFF2-40B4-BE49-F238E27FC236}">
                <a16:creationId xmlns:a16="http://schemas.microsoft.com/office/drawing/2014/main" id="{B90334B2-9E75-423F-A531-C4920837E0A2}"/>
              </a:ext>
              <a:ext uri="{C183D7F6-B498-43B3-948B-1728B52AA6E4}">
                <adec:decorative xmlns:adec="http://schemas.microsoft.com/office/drawing/2017/decorative" val="0"/>
              </a:ext>
            </a:extLst>
          </p:cNvPr>
          <p:cNvGrpSpPr/>
          <p:nvPr/>
        </p:nvGrpSpPr>
        <p:grpSpPr>
          <a:xfrm>
            <a:off x="7676213" y="4969086"/>
            <a:ext cx="4010220" cy="426717"/>
            <a:chOff x="7676213" y="4969086"/>
            <a:chExt cx="4010220" cy="426717"/>
          </a:xfrm>
        </p:grpSpPr>
        <p:sp>
          <p:nvSpPr>
            <p:cNvPr id="23" name="Rectangle: Rounded Corners 22">
              <a:extLst>
                <a:ext uri="{FF2B5EF4-FFF2-40B4-BE49-F238E27FC236}">
                  <a16:creationId xmlns:a16="http://schemas.microsoft.com/office/drawing/2014/main" id="{17209003-86FD-46FA-B3C5-B4FB22C1C8D0}"/>
                </a:ext>
              </a:extLst>
            </p:cNvPr>
            <p:cNvSpPr/>
            <p:nvPr/>
          </p:nvSpPr>
          <p:spPr>
            <a:xfrm>
              <a:off x="7676213" y="4969086"/>
              <a:ext cx="1228768" cy="426717"/>
            </a:xfrm>
            <a:prstGeom prst="roundRect">
              <a:avLst/>
            </a:prstGeom>
            <a:solidFill>
              <a:schemeClr val="accent5"/>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3C3C41"/>
                  </a:solidFill>
                  <a:effectLst/>
                  <a:uLnTx/>
                  <a:uFillTx/>
                  <a:latin typeface="Segoe UI"/>
                  <a:ea typeface="+mn-ea"/>
                  <a:cs typeface="+mn-cs"/>
                </a:rPr>
                <a:t>Address Validation</a:t>
              </a:r>
            </a:p>
          </p:txBody>
        </p:sp>
        <p:grpSp>
          <p:nvGrpSpPr>
            <p:cNvPr id="11" name="Group 10">
              <a:extLst>
                <a:ext uri="{FF2B5EF4-FFF2-40B4-BE49-F238E27FC236}">
                  <a16:creationId xmlns:a16="http://schemas.microsoft.com/office/drawing/2014/main" id="{3E9B5D1C-3753-4181-82C4-9DC65F0DD4C4}"/>
                </a:ext>
                <a:ext uri="{C183D7F6-B498-43B3-948B-1728B52AA6E4}">
                  <adec:decorative xmlns:adec="http://schemas.microsoft.com/office/drawing/2017/decorative" val="1"/>
                </a:ext>
              </a:extLst>
            </p:cNvPr>
            <p:cNvGrpSpPr/>
            <p:nvPr/>
          </p:nvGrpSpPr>
          <p:grpSpPr>
            <a:xfrm>
              <a:off x="8904981" y="4975709"/>
              <a:ext cx="2781452" cy="412934"/>
              <a:chOff x="8904981" y="4975709"/>
              <a:chExt cx="2781452" cy="412934"/>
            </a:xfrm>
          </p:grpSpPr>
          <p:cxnSp>
            <p:nvCxnSpPr>
              <p:cNvPr id="61" name="Straight Connector 60" descr="An arrow pointing toward the right side">
                <a:extLst>
                  <a:ext uri="{FF2B5EF4-FFF2-40B4-BE49-F238E27FC236}">
                    <a16:creationId xmlns:a16="http://schemas.microsoft.com/office/drawing/2014/main" id="{FA50C5A9-C599-4269-A472-D421220DE2CC}"/>
                  </a:ext>
                </a:extLst>
              </p:cNvPr>
              <p:cNvCxnSpPr>
                <a:cxnSpLocks/>
                <a:endCxn id="37" idx="1"/>
              </p:cNvCxnSpPr>
              <p:nvPr/>
            </p:nvCxnSpPr>
            <p:spPr>
              <a:xfrm flipV="1">
                <a:off x="8904981" y="5182176"/>
                <a:ext cx="769772" cy="26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F0ED351-3CC7-484A-A84C-56F4099901AD}"/>
                  </a:ext>
                </a:extLst>
              </p:cNvPr>
              <p:cNvSpPr txBox="1"/>
              <p:nvPr/>
            </p:nvSpPr>
            <p:spPr>
              <a:xfrm>
                <a:off x="9674753" y="4975709"/>
                <a:ext cx="2011680" cy="412934"/>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Shipping Address</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rgbClr val="3C3C41"/>
                    </a:solidFill>
                    <a:effectLst/>
                    <a:uLnTx/>
                    <a:uFillTx/>
                    <a:latin typeface="Segoe UI"/>
                    <a:ea typeface="+mn-ea"/>
                    <a:cs typeface="+mn-cs"/>
                  </a:rPr>
                  <a:t>Billing Address</a:t>
                </a:r>
              </a:p>
            </p:txBody>
          </p:sp>
        </p:grpSp>
      </p:grpSp>
      <p:cxnSp>
        <p:nvCxnSpPr>
          <p:cNvPr id="44" name="Straight Connector 43">
            <a:extLst>
              <a:ext uri="{FF2B5EF4-FFF2-40B4-BE49-F238E27FC236}">
                <a16:creationId xmlns:a16="http://schemas.microsoft.com/office/drawing/2014/main" id="{BF84EB20-B254-4E4D-9613-FD4F54D1AC36}"/>
              </a:ext>
              <a:ext uri="{C183D7F6-B498-43B3-948B-1728B52AA6E4}">
                <adec:decorative xmlns:adec="http://schemas.microsoft.com/office/drawing/2017/decorative" val="1"/>
              </a:ext>
            </a:extLst>
          </p:cNvPr>
          <p:cNvCxnSpPr>
            <a:cxnSpLocks/>
          </p:cNvCxnSpPr>
          <p:nvPr/>
        </p:nvCxnSpPr>
        <p:spPr>
          <a:xfrm>
            <a:off x="5701665" y="1377315"/>
            <a:ext cx="2369820" cy="4867275"/>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07F752D0-0109-4D01-BA4A-C02E7899F5B9}"/>
              </a:ext>
            </a:extLst>
          </p:cNvPr>
          <p:cNvSpPr txBox="1"/>
          <p:nvPr/>
        </p:nvSpPr>
        <p:spPr>
          <a:xfrm>
            <a:off x="5533152" y="3933887"/>
            <a:ext cx="861297" cy="200742"/>
          </a:xfrm>
          <a:prstGeom prst="rect">
            <a:avLst/>
          </a:prstGeom>
          <a:noFill/>
        </p:spPr>
        <p:txBody>
          <a:bodyPr vert="horz"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100"/>
              </a:spcAft>
              <a:buClrTx/>
              <a:buSzTx/>
              <a:buFontTx/>
              <a:buNone/>
              <a:tabLst/>
              <a:defRPr/>
            </a:pPr>
            <a:r>
              <a:rPr kumimoji="0" lang="en-US" sz="1600" b="0" i="0" u="none" strike="noStrike" kern="1200" cap="none" spc="0" normalizeH="0" baseline="0" noProof="0" dirty="0">
                <a:ln>
                  <a:noFill/>
                </a:ln>
                <a:solidFill>
                  <a:srgbClr val="0B556A"/>
                </a:solidFill>
                <a:effectLst/>
                <a:uLnTx/>
                <a:uFillTx/>
                <a:latin typeface="Segoe UI Semibold"/>
                <a:ea typeface="+mn-ea"/>
                <a:cs typeface="+mn-cs"/>
              </a:rPr>
              <a:t>Post-sale</a:t>
            </a:r>
          </a:p>
        </p:txBody>
      </p:sp>
      <p:grpSp>
        <p:nvGrpSpPr>
          <p:cNvPr id="55" name="Group 54" descr="Order status">
            <a:extLst>
              <a:ext uri="{FF2B5EF4-FFF2-40B4-BE49-F238E27FC236}">
                <a16:creationId xmlns:a16="http://schemas.microsoft.com/office/drawing/2014/main" id="{CC532986-D03E-428A-B408-DF49FAFE788C}"/>
              </a:ext>
              <a:ext uri="{C183D7F6-B498-43B3-948B-1728B52AA6E4}">
                <adec:decorative xmlns:adec="http://schemas.microsoft.com/office/drawing/2017/decorative" val="0"/>
              </a:ext>
            </a:extLst>
          </p:cNvPr>
          <p:cNvGrpSpPr/>
          <p:nvPr/>
        </p:nvGrpSpPr>
        <p:grpSpPr>
          <a:xfrm>
            <a:off x="534595" y="5703851"/>
            <a:ext cx="7269117" cy="609285"/>
            <a:chOff x="534595" y="5703851"/>
            <a:chExt cx="7269117" cy="609285"/>
          </a:xfrm>
        </p:grpSpPr>
        <p:sp>
          <p:nvSpPr>
            <p:cNvPr id="24" name="Rectangle: Rounded Corners 23">
              <a:extLst>
                <a:ext uri="{FF2B5EF4-FFF2-40B4-BE49-F238E27FC236}">
                  <a16:creationId xmlns:a16="http://schemas.microsoft.com/office/drawing/2014/main" id="{7127F4B5-55CE-4570-B4D4-5DCB290119DB}"/>
                </a:ext>
              </a:extLst>
            </p:cNvPr>
            <p:cNvSpPr/>
            <p:nvPr/>
          </p:nvSpPr>
          <p:spPr>
            <a:xfrm>
              <a:off x="6805586" y="5703851"/>
              <a:ext cx="998126"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Order Status</a:t>
              </a:r>
            </a:p>
          </p:txBody>
        </p:sp>
        <p:grpSp>
          <p:nvGrpSpPr>
            <p:cNvPr id="12" name="Group 11">
              <a:extLst>
                <a:ext uri="{FF2B5EF4-FFF2-40B4-BE49-F238E27FC236}">
                  <a16:creationId xmlns:a16="http://schemas.microsoft.com/office/drawing/2014/main" id="{43D5302B-6F4E-4FC1-B952-D56036278FDF}"/>
                </a:ext>
                <a:ext uri="{C183D7F6-B498-43B3-948B-1728B52AA6E4}">
                  <adec:decorative xmlns:adec="http://schemas.microsoft.com/office/drawing/2017/decorative" val="1"/>
                </a:ext>
              </a:extLst>
            </p:cNvPr>
            <p:cNvGrpSpPr/>
            <p:nvPr/>
          </p:nvGrpSpPr>
          <p:grpSpPr>
            <a:xfrm>
              <a:off x="534595" y="5733490"/>
              <a:ext cx="6770054" cy="579646"/>
              <a:chOff x="534595" y="5733490"/>
              <a:chExt cx="6770054" cy="579646"/>
            </a:xfrm>
          </p:grpSpPr>
          <p:cxnSp>
            <p:nvCxnSpPr>
              <p:cNvPr id="63" name="Straight Connector 62" descr="An arrow pointing toward the left side">
                <a:extLst>
                  <a:ext uri="{FF2B5EF4-FFF2-40B4-BE49-F238E27FC236}">
                    <a16:creationId xmlns:a16="http://schemas.microsoft.com/office/drawing/2014/main" id="{33813754-F9BF-4698-A846-40E4FCD40F81}"/>
                  </a:ext>
                </a:extLst>
              </p:cNvPr>
              <p:cNvCxnSpPr>
                <a:cxnSpLocks/>
              </p:cNvCxnSpPr>
              <p:nvPr/>
            </p:nvCxnSpPr>
            <p:spPr>
              <a:xfrm rot="5400000">
                <a:off x="4879742" y="3797101"/>
                <a:ext cx="91440" cy="4758374"/>
              </a:xfrm>
              <a:prstGeom prst="bentConnector2">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F11BA93-9B2C-4090-BA26-DA6A2EE2F8D5}"/>
                  </a:ext>
                </a:extLst>
              </p:cNvPr>
              <p:cNvSpPr txBox="1"/>
              <p:nvPr/>
            </p:nvSpPr>
            <p:spPr>
              <a:xfrm>
                <a:off x="534595" y="5733490"/>
                <a:ext cx="2011680" cy="579646"/>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Fraud Check</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Order Confirmation</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Back Order/Cancellation</a:t>
                </a:r>
              </a:p>
            </p:txBody>
          </p:sp>
        </p:grpSp>
      </p:grpSp>
      <p:sp>
        <p:nvSpPr>
          <p:cNvPr id="25" name="Rectangle: Rounded Corners 24">
            <a:extLst>
              <a:ext uri="{FF2B5EF4-FFF2-40B4-BE49-F238E27FC236}">
                <a16:creationId xmlns:a16="http://schemas.microsoft.com/office/drawing/2014/main" id="{C7E45740-0DC0-4FB9-982A-A5F7CBDDDE27}"/>
              </a:ext>
              <a:ext uri="{C183D7F6-B498-43B3-948B-1728B52AA6E4}">
                <adec:decorative xmlns:adec="http://schemas.microsoft.com/office/drawing/2017/decorative" val="0"/>
              </a:ext>
            </a:extLst>
          </p:cNvPr>
          <p:cNvSpPr/>
          <p:nvPr/>
        </p:nvSpPr>
        <p:spPr>
          <a:xfrm>
            <a:off x="5401970" y="5703851"/>
            <a:ext cx="998126"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Warranty</a:t>
            </a:r>
          </a:p>
        </p:txBody>
      </p:sp>
      <p:grpSp>
        <p:nvGrpSpPr>
          <p:cNvPr id="54" name="Group 53" descr="Change / cancel order">
            <a:extLst>
              <a:ext uri="{FF2B5EF4-FFF2-40B4-BE49-F238E27FC236}">
                <a16:creationId xmlns:a16="http://schemas.microsoft.com/office/drawing/2014/main" id="{BEB35B04-A160-4D54-9476-EA62436251B4}"/>
              </a:ext>
              <a:ext uri="{C183D7F6-B498-43B3-948B-1728B52AA6E4}">
                <adec:decorative xmlns:adec="http://schemas.microsoft.com/office/drawing/2017/decorative" val="0"/>
              </a:ext>
            </a:extLst>
          </p:cNvPr>
          <p:cNvGrpSpPr/>
          <p:nvPr/>
        </p:nvGrpSpPr>
        <p:grpSpPr>
          <a:xfrm>
            <a:off x="534595" y="4808997"/>
            <a:ext cx="4999635" cy="746358"/>
            <a:chOff x="534595" y="4808997"/>
            <a:chExt cx="4999635" cy="746358"/>
          </a:xfrm>
        </p:grpSpPr>
        <p:sp>
          <p:nvSpPr>
            <p:cNvPr id="27" name="Rectangle: Rounded Corners 26">
              <a:extLst>
                <a:ext uri="{FF2B5EF4-FFF2-40B4-BE49-F238E27FC236}">
                  <a16:creationId xmlns:a16="http://schemas.microsoft.com/office/drawing/2014/main" id="{C754A1F8-9F8B-4060-A5B1-DCBCF2C03115}"/>
                </a:ext>
              </a:extLst>
            </p:cNvPr>
            <p:cNvSpPr/>
            <p:nvPr/>
          </p:nvSpPr>
          <p:spPr>
            <a:xfrm>
              <a:off x="4305462" y="4969086"/>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Change/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Cancel Order</a:t>
              </a:r>
            </a:p>
          </p:txBody>
        </p:sp>
        <p:grpSp>
          <p:nvGrpSpPr>
            <p:cNvPr id="13" name="Group 12">
              <a:extLst>
                <a:ext uri="{FF2B5EF4-FFF2-40B4-BE49-F238E27FC236}">
                  <a16:creationId xmlns:a16="http://schemas.microsoft.com/office/drawing/2014/main" id="{8A6B9781-E9E8-4632-A79F-361BEE391993}"/>
                </a:ext>
                <a:ext uri="{C183D7F6-B498-43B3-948B-1728B52AA6E4}">
                  <adec:decorative xmlns:adec="http://schemas.microsoft.com/office/drawing/2017/decorative" val="1"/>
                </a:ext>
              </a:extLst>
            </p:cNvPr>
            <p:cNvGrpSpPr/>
            <p:nvPr/>
          </p:nvGrpSpPr>
          <p:grpSpPr>
            <a:xfrm>
              <a:off x="534595" y="4808997"/>
              <a:ext cx="3770867" cy="746358"/>
              <a:chOff x="534595" y="4808997"/>
              <a:chExt cx="3770867" cy="746358"/>
            </a:xfrm>
          </p:grpSpPr>
          <p:sp>
            <p:nvSpPr>
              <p:cNvPr id="39" name="TextBox 38">
                <a:extLst>
                  <a:ext uri="{FF2B5EF4-FFF2-40B4-BE49-F238E27FC236}">
                    <a16:creationId xmlns:a16="http://schemas.microsoft.com/office/drawing/2014/main" id="{137633A5-5AE8-44F0-80D9-EFE3092DDB36}"/>
                  </a:ext>
                </a:extLst>
              </p:cNvPr>
              <p:cNvSpPr txBox="1"/>
              <p:nvPr/>
            </p:nvSpPr>
            <p:spPr>
              <a:xfrm>
                <a:off x="534595" y="4808997"/>
                <a:ext cx="2011680" cy="746358"/>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defPPr>
                  <a:defRPr lang="en-US"/>
                </a:defPPr>
                <a:lvl1pPr marL="137160" indent="-137160">
                  <a:spcAft>
                    <a:spcPts val="100"/>
                  </a:spcAft>
                  <a:buFont typeface="Arial" panose="020B0604020202020204" pitchFamily="34" charset="0"/>
                  <a:buChar char="•"/>
                  <a:defRPr sz="1000"/>
                </a:lvl1p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Address</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Coupon</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Shipment</a:t>
                </a:r>
              </a:p>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Order Cancellation</a:t>
                </a:r>
              </a:p>
            </p:txBody>
          </p:sp>
          <p:cxnSp>
            <p:nvCxnSpPr>
              <p:cNvPr id="69" name="Straight Connector 68" descr="An arrow pointing toward the left side">
                <a:extLst>
                  <a:ext uri="{FF2B5EF4-FFF2-40B4-BE49-F238E27FC236}">
                    <a16:creationId xmlns:a16="http://schemas.microsoft.com/office/drawing/2014/main" id="{4B620A92-4B59-40A6-A981-582674A22CA1}"/>
                  </a:ext>
                </a:extLst>
              </p:cNvPr>
              <p:cNvCxnSpPr>
                <a:cxnSpLocks/>
                <a:endCxn id="39" idx="3"/>
              </p:cNvCxnSpPr>
              <p:nvPr/>
            </p:nvCxnSpPr>
            <p:spPr>
              <a:xfrm flipH="1" flipV="1">
                <a:off x="2546275" y="5182176"/>
                <a:ext cx="1759187" cy="26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grpSp>
      <p:grpSp>
        <p:nvGrpSpPr>
          <p:cNvPr id="53" name="Group 52" descr="Price adjustment">
            <a:extLst>
              <a:ext uri="{FF2B5EF4-FFF2-40B4-BE49-F238E27FC236}">
                <a16:creationId xmlns:a16="http://schemas.microsoft.com/office/drawing/2014/main" id="{875EF811-61D1-4CC2-B8FF-F7D91E850296}"/>
              </a:ext>
              <a:ext uri="{C183D7F6-B498-43B3-948B-1728B52AA6E4}">
                <adec:decorative xmlns:adec="http://schemas.microsoft.com/office/drawing/2017/decorative" val="0"/>
              </a:ext>
            </a:extLst>
          </p:cNvPr>
          <p:cNvGrpSpPr/>
          <p:nvPr/>
        </p:nvGrpSpPr>
        <p:grpSpPr>
          <a:xfrm>
            <a:off x="534595" y="4224795"/>
            <a:ext cx="4693156" cy="426717"/>
            <a:chOff x="534595" y="4224795"/>
            <a:chExt cx="4693156" cy="426717"/>
          </a:xfrm>
        </p:grpSpPr>
        <p:sp>
          <p:nvSpPr>
            <p:cNvPr id="28" name="Rectangle: Rounded Corners 27">
              <a:extLst>
                <a:ext uri="{FF2B5EF4-FFF2-40B4-BE49-F238E27FC236}">
                  <a16:creationId xmlns:a16="http://schemas.microsoft.com/office/drawing/2014/main" id="{00791540-85EC-496A-ABB6-61091D6A8C5F}"/>
                </a:ext>
              </a:extLst>
            </p:cNvPr>
            <p:cNvSpPr/>
            <p:nvPr/>
          </p:nvSpPr>
          <p:spPr>
            <a:xfrm>
              <a:off x="3998983" y="4224795"/>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Price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Adjustment</a:t>
              </a:r>
            </a:p>
          </p:txBody>
        </p:sp>
        <p:grpSp>
          <p:nvGrpSpPr>
            <p:cNvPr id="14" name="Group 13">
              <a:extLst>
                <a:ext uri="{FF2B5EF4-FFF2-40B4-BE49-F238E27FC236}">
                  <a16:creationId xmlns:a16="http://schemas.microsoft.com/office/drawing/2014/main" id="{2454266A-CABA-42BB-9809-BF015E9F4B0C}"/>
                </a:ext>
                <a:ext uri="{C183D7F6-B498-43B3-948B-1728B52AA6E4}">
                  <adec:decorative xmlns:adec="http://schemas.microsoft.com/office/drawing/2017/decorative" val="1"/>
                </a:ext>
              </a:extLst>
            </p:cNvPr>
            <p:cNvGrpSpPr/>
            <p:nvPr/>
          </p:nvGrpSpPr>
          <p:grpSpPr>
            <a:xfrm>
              <a:off x="534595" y="4315043"/>
              <a:ext cx="3464388" cy="246221"/>
              <a:chOff x="534595" y="4315043"/>
              <a:chExt cx="3464388" cy="246221"/>
            </a:xfrm>
          </p:grpSpPr>
          <p:cxnSp>
            <p:nvCxnSpPr>
              <p:cNvPr id="66" name="Straight Connector 65" descr="An arrow pointing toward the left side">
                <a:extLst>
                  <a:ext uri="{FF2B5EF4-FFF2-40B4-BE49-F238E27FC236}">
                    <a16:creationId xmlns:a16="http://schemas.microsoft.com/office/drawing/2014/main" id="{684B72D0-9E24-49D8-A8A1-F88D6441100F}"/>
                  </a:ext>
                </a:extLst>
              </p:cNvPr>
              <p:cNvCxnSpPr>
                <a:cxnSpLocks/>
                <a:endCxn id="40" idx="3"/>
              </p:cNvCxnSpPr>
              <p:nvPr/>
            </p:nvCxnSpPr>
            <p:spPr>
              <a:xfrm flipH="1">
                <a:off x="2546275" y="4438154"/>
                <a:ext cx="1452708" cy="0"/>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F6E16829-86A3-407A-9ACF-F4200F3051AF}"/>
                  </a:ext>
                </a:extLst>
              </p:cNvPr>
              <p:cNvSpPr txBox="1"/>
              <p:nvPr/>
            </p:nvSpPr>
            <p:spPr>
              <a:xfrm>
                <a:off x="534595" y="4315043"/>
                <a:ext cx="2011680" cy="246221"/>
              </a:xfrm>
              <a:prstGeom prst="rect">
                <a:avLst/>
              </a:prstGeom>
              <a:solidFill>
                <a:schemeClr val="bg1"/>
              </a:solidFill>
              <a:ln w="6350">
                <a:solidFill>
                  <a:schemeClr val="bg1">
                    <a:lumMod val="75000"/>
                  </a:schemeClr>
                </a:solidFill>
              </a:ln>
            </p:spPr>
            <p:txBody>
              <a:bodyPr vert="horz" wrap="square" lIns="91440" tIns="45720" rIns="91440" bIns="45720" rtlCol="0" anchor="ctr" anchorCtr="0">
                <a:noAutofit/>
              </a:bodyPr>
              <a:lstStyle>
                <a:defPPr>
                  <a:defRPr lang="en-US"/>
                </a:defPPr>
                <a:lvl1pPr marL="137160" indent="-137160">
                  <a:spcAft>
                    <a:spcPts val="100"/>
                  </a:spcAft>
                  <a:buFont typeface="Arial" panose="020B0604020202020204" pitchFamily="34" charset="0"/>
                  <a:buChar char="•"/>
                  <a:defRPr sz="1000"/>
                </a:lvl1pPr>
              </a:lstStyle>
              <a:p>
                <a:pPr marL="137160" marR="0" lvl="0" indent="-137160" algn="l" defTabSz="914367" rtl="0" eaLnBrk="1" fontAlgn="auto" latinLnBrk="0" hangingPunct="1">
                  <a:lnSpc>
                    <a:spcPct val="100000"/>
                  </a:lnSpc>
                  <a:spcBef>
                    <a:spcPts val="0"/>
                  </a:spcBef>
                  <a:spcAft>
                    <a:spcPts val="10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3C3C41"/>
                    </a:solidFill>
                    <a:effectLst/>
                    <a:uLnTx/>
                    <a:uFillTx/>
                    <a:latin typeface="Segoe UI"/>
                    <a:ea typeface="+mn-ea"/>
                    <a:cs typeface="+mn-cs"/>
                  </a:rPr>
                  <a:t>Price Adjustment</a:t>
                </a:r>
              </a:p>
            </p:txBody>
          </p:sp>
        </p:grpSp>
      </p:grpSp>
      <p:sp>
        <p:nvSpPr>
          <p:cNvPr id="29" name="Rectangle: Rounded Corners 28">
            <a:extLst>
              <a:ext uri="{FF2B5EF4-FFF2-40B4-BE49-F238E27FC236}">
                <a16:creationId xmlns:a16="http://schemas.microsoft.com/office/drawing/2014/main" id="{C2B0166B-6B81-4A69-A0D1-41C93E859756}"/>
              </a:ext>
            </a:extLst>
          </p:cNvPr>
          <p:cNvSpPr/>
          <p:nvPr/>
        </p:nvSpPr>
        <p:spPr>
          <a:xfrm>
            <a:off x="3748477" y="3480504"/>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Delivery</a:t>
            </a:r>
          </a:p>
        </p:txBody>
      </p:sp>
      <p:grpSp>
        <p:nvGrpSpPr>
          <p:cNvPr id="52" name="Group 51" descr="Return an item">
            <a:extLst>
              <a:ext uri="{FF2B5EF4-FFF2-40B4-BE49-F238E27FC236}">
                <a16:creationId xmlns:a16="http://schemas.microsoft.com/office/drawing/2014/main" id="{9EB9853F-5C0D-4C6D-8654-00258C582CFD}"/>
              </a:ext>
              <a:ext uri="{C183D7F6-B498-43B3-948B-1728B52AA6E4}">
                <adec:decorative xmlns:adec="http://schemas.microsoft.com/office/drawing/2017/decorative" val="0"/>
              </a:ext>
            </a:extLst>
          </p:cNvPr>
          <p:cNvGrpSpPr/>
          <p:nvPr/>
        </p:nvGrpSpPr>
        <p:grpSpPr>
          <a:xfrm>
            <a:off x="1192771" y="2640450"/>
            <a:ext cx="4127668" cy="612648"/>
            <a:chOff x="1192771" y="2640450"/>
            <a:chExt cx="4127668" cy="612648"/>
          </a:xfrm>
        </p:grpSpPr>
        <p:sp>
          <p:nvSpPr>
            <p:cNvPr id="30" name="Rectangle: Rounded Corners 29">
              <a:extLst>
                <a:ext uri="{FF2B5EF4-FFF2-40B4-BE49-F238E27FC236}">
                  <a16:creationId xmlns:a16="http://schemas.microsoft.com/office/drawing/2014/main" id="{22D32D6F-A174-4517-AFD6-E771F880A190}"/>
                </a:ext>
              </a:extLst>
            </p:cNvPr>
            <p:cNvSpPr/>
            <p:nvPr/>
          </p:nvSpPr>
          <p:spPr>
            <a:xfrm>
              <a:off x="3998983" y="2736214"/>
              <a:ext cx="1228768" cy="426717"/>
            </a:xfrm>
            <a:prstGeom prst="roundRect">
              <a:avLst/>
            </a:prstGeom>
            <a:solidFill>
              <a:schemeClr val="tx2"/>
            </a:solidFill>
            <a:ln w="5715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Return/</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Exchange</a:t>
              </a:r>
            </a:p>
          </p:txBody>
        </p:sp>
        <p:sp>
          <p:nvSpPr>
            <p:cNvPr id="43" name="Rectangle 42" descr="Highlighting the sentence &quot;Return/Exchange&quot;">
              <a:extLst>
                <a:ext uri="{FF2B5EF4-FFF2-40B4-BE49-F238E27FC236}">
                  <a16:creationId xmlns:a16="http://schemas.microsoft.com/office/drawing/2014/main" id="{66B136E0-2EBF-4F6C-AC70-2EF58CDE7417}"/>
                </a:ext>
              </a:extLst>
            </p:cNvPr>
            <p:cNvSpPr/>
            <p:nvPr/>
          </p:nvSpPr>
          <p:spPr bwMode="auto">
            <a:xfrm>
              <a:off x="3912263" y="2640450"/>
              <a:ext cx="1408176" cy="612648"/>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10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AFF15CC0-5AD5-4F9E-9805-DC1CEE11B4FB}"/>
                </a:ext>
                <a:ext uri="{C183D7F6-B498-43B3-948B-1728B52AA6E4}">
                  <adec:decorative xmlns:adec="http://schemas.microsoft.com/office/drawing/2017/decorative" val="1"/>
                </a:ext>
              </a:extLst>
            </p:cNvPr>
            <p:cNvGrpSpPr/>
            <p:nvPr/>
          </p:nvGrpSpPr>
          <p:grpSpPr>
            <a:xfrm>
              <a:off x="1192771" y="2658178"/>
              <a:ext cx="2719492" cy="576274"/>
              <a:chOff x="1192771" y="2658178"/>
              <a:chExt cx="2719492" cy="576274"/>
            </a:xfrm>
          </p:grpSpPr>
          <p:cxnSp>
            <p:nvCxnSpPr>
              <p:cNvPr id="42" name="Straight Connector 41" descr="An arrow pointing toward the left side">
                <a:extLst>
                  <a:ext uri="{FF2B5EF4-FFF2-40B4-BE49-F238E27FC236}">
                    <a16:creationId xmlns:a16="http://schemas.microsoft.com/office/drawing/2014/main" id="{AB321E0A-CBEF-4972-9883-80E8FFD7625A}"/>
                  </a:ext>
                </a:extLst>
              </p:cNvPr>
              <p:cNvCxnSpPr>
                <a:cxnSpLocks/>
                <a:stCxn id="41" idx="3"/>
                <a:endCxn id="43" idx="1"/>
              </p:cNvCxnSpPr>
              <p:nvPr/>
            </p:nvCxnSpPr>
            <p:spPr>
              <a:xfrm>
                <a:off x="3425868" y="2946315"/>
                <a:ext cx="486395" cy="459"/>
              </a:xfrm>
              <a:prstGeom prst="line">
                <a:avLst/>
              </a:prstGeom>
              <a:ln w="6350">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3D7EEC6-A20B-4364-8FE0-C98B0988288D}"/>
                  </a:ext>
                </a:extLst>
              </p:cNvPr>
              <p:cNvSpPr txBox="1"/>
              <p:nvPr/>
            </p:nvSpPr>
            <p:spPr>
              <a:xfrm>
                <a:off x="1192771" y="2658178"/>
                <a:ext cx="2233097" cy="576274"/>
              </a:xfrm>
              <a:prstGeom prst="rect">
                <a:avLst/>
              </a:prstGeom>
              <a:solidFill>
                <a:schemeClr val="bg1">
                  <a:lumMod val="95000"/>
                </a:schemeClr>
              </a:solidFill>
              <a:ln w="6350">
                <a:solidFill>
                  <a:schemeClr val="bg1">
                    <a:lumMod val="75000"/>
                  </a:schemeClr>
                </a:solidFill>
              </a:ln>
            </p:spPr>
            <p:txBody>
              <a:bodyPr vert="horz" wrap="square" lIns="91440" tIns="45720" rIns="91440" bIns="45720" rtlCol="0" anchor="ctr" anchorCtr="0">
                <a:noAutofit/>
              </a:bodyPr>
              <a:lstStyle/>
              <a:p>
                <a:pPr marL="0" marR="0" lvl="0" indent="0" algn="ctr" defTabSz="914367" rtl="0" eaLnBrk="1" fontAlgn="auto" latinLnBrk="0" hangingPunct="1">
                  <a:lnSpc>
                    <a:spcPct val="100000"/>
                  </a:lnSpc>
                  <a:spcBef>
                    <a:spcPts val="0"/>
                  </a:spcBef>
                  <a:spcAft>
                    <a:spcPts val="100"/>
                  </a:spcAft>
                  <a:buClrTx/>
                  <a:buSzTx/>
                  <a:buFontTx/>
                  <a:buNone/>
                  <a:tabLst/>
                  <a:defRPr/>
                </a:pPr>
                <a:r>
                  <a:rPr kumimoji="0" lang="en-US" sz="1961" b="0" i="0" u="none" strike="noStrike" kern="1200" cap="none" spc="0" normalizeH="0" baseline="0" noProof="0" dirty="0">
                    <a:ln>
                      <a:noFill/>
                    </a:ln>
                    <a:solidFill>
                      <a:srgbClr val="0B556A"/>
                    </a:solidFill>
                    <a:effectLst/>
                    <a:uLnTx/>
                    <a:uFillTx/>
                    <a:latin typeface="Segoe UI Semibold"/>
                    <a:ea typeface="+mn-ea"/>
                    <a:cs typeface="+mn-cs"/>
                  </a:rPr>
                  <a:t>“Return an Item”</a:t>
                </a:r>
              </a:p>
            </p:txBody>
          </p:sp>
        </p:grpSp>
      </p:grpSp>
      <p:sp>
        <p:nvSpPr>
          <p:cNvPr id="31" name="Rectangle: Rounded Corners 30">
            <a:extLst>
              <a:ext uri="{FF2B5EF4-FFF2-40B4-BE49-F238E27FC236}">
                <a16:creationId xmlns:a16="http://schemas.microsoft.com/office/drawing/2014/main" id="{3AD9836A-15D4-4345-94E3-1D18880CBBC0}"/>
              </a:ext>
              <a:ext uri="{C183D7F6-B498-43B3-948B-1728B52AA6E4}">
                <adec:decorative xmlns:adec="http://schemas.microsoft.com/office/drawing/2017/decorative" val="0"/>
              </a:ext>
            </a:extLst>
          </p:cNvPr>
          <p:cNvSpPr/>
          <p:nvPr/>
        </p:nvSpPr>
        <p:spPr>
          <a:xfrm>
            <a:off x="4435732" y="1991924"/>
            <a:ext cx="1228768" cy="426717"/>
          </a:xfrm>
          <a:prstGeom prst="roundRect">
            <a:avLst/>
          </a:prstGeom>
          <a:solidFill>
            <a:schemeClr val="tx2"/>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45720" rIns="91440" bIns="45720" numCol="1" spcCol="1270" anchor="ctr" anchorCtr="0">
            <a:noAutofit/>
          </a:bodyPr>
          <a:lstStyle/>
          <a:p>
            <a:pPr marL="0" marR="0" lvl="0" indent="0" algn="ctr" defTabSz="711200" rtl="0" eaLnBrk="1" fontAlgn="auto" latinLnBrk="0" hangingPunct="1">
              <a:lnSpc>
                <a:spcPct val="100000"/>
              </a:lnSpc>
              <a:spcBef>
                <a:spcPts val="0"/>
              </a:spcBef>
              <a:spcAft>
                <a:spcPts val="10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Refund</a:t>
            </a:r>
          </a:p>
        </p:txBody>
      </p:sp>
      <p:sp>
        <p:nvSpPr>
          <p:cNvPr id="47" name="Freeform: Shape 46">
            <a:extLst>
              <a:ext uri="{FF2B5EF4-FFF2-40B4-BE49-F238E27FC236}">
                <a16:creationId xmlns:a16="http://schemas.microsoft.com/office/drawing/2014/main" id="{465E6EFB-ACBD-44E8-9F9F-C2EB4ADC255E}"/>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560010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Introductions (Participants)</a:t>
            </a:r>
          </a:p>
        </p:txBody>
      </p:sp>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0AAD954-5EE3-494A-9B1E-A3134FA9D589}"/>
              </a:ext>
            </a:extLst>
          </p:cNvPr>
          <p:cNvSpPr txBox="1">
            <a:spLocks/>
          </p:cNvSpPr>
          <p:nvPr/>
        </p:nvSpPr>
        <p:spPr>
          <a:xfrm>
            <a:off x="588262" y="1663700"/>
            <a:ext cx="10168637" cy="2885855"/>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What’s your name?</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Which company/group do you represent?</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Which city/country do you live in?</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 is your role?</a:t>
            </a:r>
          </a:p>
          <a:p>
            <a:pPr marL="569913" indent="-569913">
              <a:lnSpc>
                <a:spcPct val="150000"/>
              </a:lnSpc>
              <a:buClr>
                <a:schemeClr val="accent4"/>
              </a:buClr>
              <a:buFont typeface="Wingdings" panose="05000000000000000000" pitchFamily="2" charset="2"/>
              <a:buChar char="§"/>
            </a:pPr>
            <a:r>
              <a:rPr lang="en-US" sz="2400" dirty="0">
                <a:latin typeface="Segoe UI" panose="020B0502040204020203" pitchFamily="34" charset="0"/>
                <a:cs typeface="Segoe UI" panose="020B0502040204020203" pitchFamily="34" charset="0"/>
              </a:rPr>
              <a:t>What are your expectations from this training?</a:t>
            </a:r>
          </a:p>
        </p:txBody>
      </p:sp>
    </p:spTree>
    <p:extLst>
      <p:ext uri="{BB962C8B-B14F-4D97-AF65-F5344CB8AC3E}">
        <p14:creationId xmlns:p14="http://schemas.microsoft.com/office/powerpoint/2010/main" val="2789057362"/>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1270CD1-7E13-48D4-8043-EF51B3BF6A37}"/>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1"/>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a:t>Step 2: Define the goal for the topic</a:t>
            </a:r>
          </a:p>
        </p:txBody>
      </p:sp>
      <p:pic>
        <p:nvPicPr>
          <p:cNvPr id="7" name="Picture 6" descr="A screenshot of a setup for Return an item">
            <a:extLst>
              <a:ext uri="{FF2B5EF4-FFF2-40B4-BE49-F238E27FC236}">
                <a16:creationId xmlns:a16="http://schemas.microsoft.com/office/drawing/2014/main" id="{DC066D37-0371-486C-89B9-525D239B9F79}"/>
              </a:ext>
            </a:extLst>
          </p:cNvPr>
          <p:cNvPicPr>
            <a:picLocks noChangeAspect="1"/>
          </p:cNvPicPr>
          <p:nvPr/>
        </p:nvPicPr>
        <p:blipFill>
          <a:blip r:embed="rId3"/>
          <a:stretch>
            <a:fillRect/>
          </a:stretch>
        </p:blipFill>
        <p:spPr>
          <a:xfrm>
            <a:off x="1990861" y="1231569"/>
            <a:ext cx="2869884" cy="5084064"/>
          </a:xfrm>
          <a:prstGeom prst="rect">
            <a:avLst/>
          </a:prstGeom>
        </p:spPr>
      </p:pic>
      <p:cxnSp>
        <p:nvCxnSpPr>
          <p:cNvPr id="16" name="Straight Connector 15" descr="An arrow connecting between the left and right content">
            <a:extLst>
              <a:ext uri="{FF2B5EF4-FFF2-40B4-BE49-F238E27FC236}">
                <a16:creationId xmlns:a16="http://schemas.microsoft.com/office/drawing/2014/main" id="{14532C80-1DE8-4B1A-B2E1-7FC4465A1C0B}"/>
              </a:ext>
            </a:extLst>
          </p:cNvPr>
          <p:cNvCxnSpPr>
            <a:cxnSpLocks/>
          </p:cNvCxnSpPr>
          <p:nvPr/>
        </p:nvCxnSpPr>
        <p:spPr>
          <a:xfrm flipH="1" flipV="1">
            <a:off x="4526136" y="3034992"/>
            <a:ext cx="965977"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AD652F-9DBA-43F6-BF0F-4D305E53BA62}"/>
              </a:ext>
            </a:extLst>
          </p:cNvPr>
          <p:cNvSpPr txBox="1"/>
          <p:nvPr/>
        </p:nvSpPr>
        <p:spPr>
          <a:xfrm rot="5400000">
            <a:off x="6742014" y="1540654"/>
            <a:ext cx="458034" cy="2957835"/>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mn-cs"/>
              </a:rPr>
              <a:t>Topic: </a:t>
            </a:r>
            <a:r>
              <a:rPr kumimoji="0" lang="en-US" sz="1800" b="0" i="0" u="none" strike="noStrike" kern="1200" cap="none" spc="0" normalizeH="0" baseline="0" noProof="0">
                <a:ln>
                  <a:noFill/>
                </a:ln>
                <a:solidFill>
                  <a:srgbClr val="0B556A"/>
                </a:solidFill>
                <a:effectLst/>
                <a:uLnTx/>
                <a:uFillTx/>
                <a:latin typeface="Segoe UI Semibold"/>
                <a:ea typeface="+mn-ea"/>
                <a:cs typeface="+mn-cs"/>
              </a:rPr>
              <a:t>"Return an item"</a:t>
            </a:r>
            <a:endParaRPr kumimoji="0" lang="en-US" sz="1400" b="0" i="0" u="none" strike="noStrike" kern="1200" cap="none" spc="0" normalizeH="0" baseline="0" noProof="0">
              <a:ln>
                <a:noFill/>
              </a:ln>
              <a:solidFill>
                <a:srgbClr val="0B556A"/>
              </a:solidFill>
              <a:effectLst/>
              <a:uLnTx/>
              <a:uFillTx/>
              <a:latin typeface="Segoe UI Semibold"/>
              <a:ea typeface="+mn-ea"/>
              <a:cs typeface="+mn-cs"/>
            </a:endParaRPr>
          </a:p>
        </p:txBody>
      </p:sp>
      <p:cxnSp>
        <p:nvCxnSpPr>
          <p:cNvPr id="23" name="Straight Connector 22" descr="An arrow connecting between the left and right content">
            <a:extLst>
              <a:ext uri="{FF2B5EF4-FFF2-40B4-BE49-F238E27FC236}">
                <a16:creationId xmlns:a16="http://schemas.microsoft.com/office/drawing/2014/main" id="{E701259E-C022-454C-A458-5F3CD495985D}"/>
              </a:ext>
            </a:extLst>
          </p:cNvPr>
          <p:cNvCxnSpPr>
            <a:cxnSpLocks/>
          </p:cNvCxnSpPr>
          <p:nvPr/>
        </p:nvCxnSpPr>
        <p:spPr>
          <a:xfrm flipH="1" flipV="1">
            <a:off x="4489922" y="4519306"/>
            <a:ext cx="965977"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D2A98C-4166-4A8A-92FC-4AAC121B1782}"/>
              </a:ext>
            </a:extLst>
          </p:cNvPr>
          <p:cNvSpPr txBox="1"/>
          <p:nvPr/>
        </p:nvSpPr>
        <p:spPr>
          <a:xfrm rot="5400000">
            <a:off x="6992624" y="2145704"/>
            <a:ext cx="1673751"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B556A"/>
                </a:solidFill>
                <a:effectLst/>
                <a:uLnTx/>
                <a:uFillTx/>
                <a:latin typeface="Segoe UI Semibold"/>
                <a:ea typeface="+mn-ea"/>
                <a:cs typeface="+mn-cs"/>
              </a:rPr>
              <a:t>Goal:</a:t>
            </a:r>
            <a:endParaRPr kumimoji="0" lang="en-US" sz="1800" b="0" i="0" u="none" strike="noStrike" kern="1200" cap="none" spc="0" normalizeH="0" baseline="0" noProof="0">
              <a:ln>
                <a:noFill/>
              </a:ln>
              <a:solidFill>
                <a:srgbClr val="0B556A"/>
              </a:solidFill>
              <a:effectLst/>
              <a:uLnTx/>
              <a:uFillTx/>
              <a:latin typeface="Segoe UI Semibold"/>
              <a:ea typeface="+mn-ea"/>
              <a:cs typeface="Segoe UI"/>
            </a:endParaRPr>
          </a:p>
          <a:p>
            <a:pPr marL="0" marR="0" lvl="0" indent="0" algn="l" defTabSz="914367" rtl="0" eaLnBrk="1" fontAlgn="auto" latinLnBrk="0" hangingPunct="1">
              <a:lnSpc>
                <a:spcPct val="100000"/>
              </a:lnSpc>
              <a:spcBef>
                <a:spcPts val="0"/>
              </a:spcBef>
              <a:spcAft>
                <a:spcPts val="1176"/>
              </a:spcAft>
              <a:buClrTx/>
              <a:buSzTx/>
              <a:buFontTx/>
              <a:buNone/>
              <a:tabLst/>
              <a:defRPr/>
            </a:pPr>
            <a:r>
              <a:rPr kumimoji="0" lang="en-US" sz="1800" b="0" i="0" u="none" strike="noStrike" kern="1200" cap="none" spc="0" normalizeH="0" baseline="0" noProof="0">
                <a:ln>
                  <a:noFill/>
                </a:ln>
                <a:gradFill>
                  <a:gsLst>
                    <a:gs pos="2917">
                      <a:srgbClr val="3C3C41"/>
                    </a:gs>
                    <a:gs pos="30000">
                      <a:srgbClr val="3C3C41"/>
                    </a:gs>
                  </a:gsLst>
                  <a:lin ang="5400000" scaled="0"/>
                </a:gradFill>
                <a:effectLst/>
                <a:uLnTx/>
                <a:uFillTx/>
                <a:latin typeface="Segoe UI"/>
                <a:ea typeface="+mn-ea"/>
                <a:cs typeface="Segoe UI"/>
              </a:rPr>
              <a:t>1. </a:t>
            </a:r>
            <a:r>
              <a:rPr kumimoji="0" lang="en-US" sz="1800" b="0" i="0" u="none" strike="noStrike" kern="1200" cap="none" spc="0" normalizeH="0" baseline="0" noProof="0">
                <a:ln>
                  <a:noFill/>
                </a:ln>
                <a:solidFill>
                  <a:srgbClr val="3C3C41"/>
                </a:solidFill>
                <a:effectLst/>
                <a:uLnTx/>
                <a:uFillTx/>
                <a:latin typeface="Segoe UI"/>
                <a:ea typeface="+mn-ea"/>
                <a:cs typeface="Segoe UI"/>
              </a:rPr>
              <a:t>Describe return policy of the store</a:t>
            </a:r>
          </a:p>
          <a:p>
            <a:pPr marL="0" marR="0" lvl="0" indent="0" algn="l" defTabSz="914367" rtl="0" eaLnBrk="1" fontAlgn="auto" latinLnBrk="0" hangingPunct="1">
              <a:lnSpc>
                <a:spcPct val="100000"/>
              </a:lnSpc>
              <a:spcBef>
                <a:spcPts val="0"/>
              </a:spcBef>
              <a:spcAft>
                <a:spcPts val="1176"/>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a:rPr>
              <a:t>2. Check customer’s eligibility for return</a:t>
            </a:r>
          </a:p>
          <a:p>
            <a:pPr marL="0" marR="0" lvl="0" indent="0" algn="l" defTabSz="914367" rtl="0" eaLnBrk="1" fontAlgn="auto" latinLnBrk="0" hangingPunct="1">
              <a:lnSpc>
                <a:spcPct val="100000"/>
              </a:lnSpc>
              <a:spcBef>
                <a:spcPts val="0"/>
              </a:spcBef>
              <a:spcAft>
                <a:spcPts val="1176"/>
              </a:spcAft>
              <a:buClrTx/>
              <a:buSzTx/>
              <a:buFontTx/>
              <a:buNone/>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a:rPr>
              <a:t>3. Process the return</a:t>
            </a:r>
          </a:p>
        </p:txBody>
      </p:sp>
      <p:sp>
        <p:nvSpPr>
          <p:cNvPr id="11" name="Freeform: Shape 10">
            <a:extLst>
              <a:ext uri="{FF2B5EF4-FFF2-40B4-BE49-F238E27FC236}">
                <a16:creationId xmlns:a16="http://schemas.microsoft.com/office/drawing/2014/main" id="{E70CEAC0-287A-48C4-A4FE-5E8B5ECB07D9}"/>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7789928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74947C17-3DB6-4495-AE33-3FE410631DB2}"/>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dirty="0"/>
              <a:t>Step 3: Create trigger phrases</a:t>
            </a:r>
          </a:p>
        </p:txBody>
      </p:sp>
      <p:pic>
        <p:nvPicPr>
          <p:cNvPr id="2" name="Picture 1" descr="A screenshot of a setup for Return an item">
            <a:extLst>
              <a:ext uri="{FF2B5EF4-FFF2-40B4-BE49-F238E27FC236}">
                <a16:creationId xmlns:a16="http://schemas.microsoft.com/office/drawing/2014/main" id="{A16802ED-9734-447B-84F7-FDFC4816DDFF}"/>
              </a:ext>
            </a:extLst>
          </p:cNvPr>
          <p:cNvPicPr>
            <a:picLocks noChangeAspect="1"/>
          </p:cNvPicPr>
          <p:nvPr/>
        </p:nvPicPr>
        <p:blipFill>
          <a:blip r:embed="rId2"/>
          <a:stretch>
            <a:fillRect/>
          </a:stretch>
        </p:blipFill>
        <p:spPr>
          <a:xfrm>
            <a:off x="755113" y="1442438"/>
            <a:ext cx="5533261" cy="4810164"/>
          </a:xfrm>
          <a:prstGeom prst="rect">
            <a:avLst/>
          </a:prstGeom>
        </p:spPr>
      </p:pic>
      <p:grpSp>
        <p:nvGrpSpPr>
          <p:cNvPr id="6" name="Group 5">
            <a:extLst>
              <a:ext uri="{FF2B5EF4-FFF2-40B4-BE49-F238E27FC236}">
                <a16:creationId xmlns:a16="http://schemas.microsoft.com/office/drawing/2014/main" id="{85541490-7FEE-4BC7-9D26-C585E6AE203A}"/>
              </a:ext>
              <a:ext uri="{C183D7F6-B498-43B3-948B-1728B52AA6E4}">
                <adec:decorative xmlns:adec="http://schemas.microsoft.com/office/drawing/2017/decorative" val="1"/>
              </a:ext>
            </a:extLst>
          </p:cNvPr>
          <p:cNvGrpSpPr/>
          <p:nvPr/>
        </p:nvGrpSpPr>
        <p:grpSpPr>
          <a:xfrm>
            <a:off x="2743200" y="3005528"/>
            <a:ext cx="3748841" cy="2450892"/>
            <a:chOff x="2743200" y="3005528"/>
            <a:chExt cx="3748841" cy="2450892"/>
          </a:xfrm>
        </p:grpSpPr>
        <p:sp>
          <p:nvSpPr>
            <p:cNvPr id="5" name="Rectangle 4" descr="Highlighting the sentence &quot;Refund something I bought, Get a refund, &#10;Make a return, Return policy, Return products, Return an order, Return something I purchased&#10;">
              <a:extLst>
                <a:ext uri="{FF2B5EF4-FFF2-40B4-BE49-F238E27FC236}">
                  <a16:creationId xmlns:a16="http://schemas.microsoft.com/office/drawing/2014/main" id="{81C2C5BC-01E0-4962-BB06-4A1D5C485F92}"/>
                </a:ext>
              </a:extLst>
            </p:cNvPr>
            <p:cNvSpPr/>
            <p:nvPr/>
          </p:nvSpPr>
          <p:spPr bwMode="auto">
            <a:xfrm>
              <a:off x="2743200" y="3005528"/>
              <a:ext cx="1424066" cy="2450892"/>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descr="An arrow connecting between the left and right content">
              <a:extLst>
                <a:ext uri="{FF2B5EF4-FFF2-40B4-BE49-F238E27FC236}">
                  <a16:creationId xmlns:a16="http://schemas.microsoft.com/office/drawing/2014/main" id="{A50539F4-F1D0-4A17-A532-A225B16ADE01}"/>
                </a:ext>
              </a:extLst>
            </p:cNvPr>
            <p:cNvCxnSpPr>
              <a:cxnSpLocks/>
            </p:cNvCxnSpPr>
            <p:nvPr/>
          </p:nvCxnSpPr>
          <p:spPr>
            <a:xfrm flipH="1">
              <a:off x="4176713" y="3926942"/>
              <a:ext cx="2315328"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ED2A98C-4166-4A8A-92FC-4AAC121B1782}"/>
              </a:ext>
            </a:extLst>
          </p:cNvPr>
          <p:cNvSpPr txBox="1"/>
          <p:nvPr/>
        </p:nvSpPr>
        <p:spPr>
          <a:xfrm rot="5400000">
            <a:off x="7828709" y="1501177"/>
            <a:ext cx="2073861"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800" b="0" i="0" u="none" strike="noStrike" kern="1200" cap="none" spc="0" normalizeH="0" baseline="0" noProof="0">
                <a:ln>
                  <a:noFill/>
                </a:ln>
                <a:solidFill>
                  <a:srgbClr val="0B556A"/>
                </a:solidFill>
                <a:effectLst/>
                <a:uLnTx/>
                <a:uFillTx/>
                <a:latin typeface="Segoe UI Semibold"/>
                <a:ea typeface="+mn-ea"/>
                <a:cs typeface="+mn-cs"/>
              </a:rPr>
              <a:t>Steps:</a:t>
            </a:r>
            <a:endParaRPr kumimoji="0" lang="en-US" sz="1800" b="0" i="0" u="none" strike="noStrike" kern="1200" cap="none" spc="0" normalizeH="0" baseline="0" noProof="0">
              <a:ln>
                <a:noFill/>
              </a:ln>
              <a:solidFill>
                <a:srgbClr val="0B556A"/>
              </a:solidFill>
              <a:effectLst/>
              <a:uLnTx/>
              <a:uFillTx/>
              <a:latin typeface="Segoe UI Semibold"/>
              <a:ea typeface="+mn-ea"/>
              <a:cs typeface="Segoe UI"/>
            </a:endParaRPr>
          </a:p>
          <a:p>
            <a:pPr marL="286346" marR="0" lvl="0" indent="-224097"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a:rPr>
              <a:t>Start with 5 to 10 trigger phrases. You may need more trigger phrases if the scope of the topic is large</a:t>
            </a:r>
          </a:p>
          <a:p>
            <a:pPr marL="286346" marR="0" lvl="0" indent="-224097"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3C3C41"/>
                </a:solidFill>
                <a:effectLst/>
                <a:uLnTx/>
                <a:uFillTx/>
                <a:latin typeface="Segoe UI"/>
                <a:ea typeface="+mn-ea"/>
                <a:cs typeface="Segoe UI"/>
              </a:rPr>
              <a:t>Shorter trigger phrases with less than 10 words are generally better</a:t>
            </a:r>
          </a:p>
        </p:txBody>
      </p:sp>
      <p:sp>
        <p:nvSpPr>
          <p:cNvPr id="10" name="Freeform: Shape 9">
            <a:extLst>
              <a:ext uri="{FF2B5EF4-FFF2-40B4-BE49-F238E27FC236}">
                <a16:creationId xmlns:a16="http://schemas.microsoft.com/office/drawing/2014/main" id="{8970F27B-49E7-4B91-BFDE-78EC1D81AFA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79267654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E7D42E-E3DC-4172-A3F4-9DA86B6BDAD5}"/>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p:txBody>
          <a:bodyPr/>
          <a:lstStyle/>
          <a:p>
            <a:r>
              <a:rPr lang="en-US" dirty="0"/>
              <a:t>Step 4: Review trigger phrases 1/3</a:t>
            </a:r>
          </a:p>
        </p:txBody>
      </p:sp>
      <p:sp>
        <p:nvSpPr>
          <p:cNvPr id="3" name="Rectangle 2">
            <a:extLst>
              <a:ext uri="{FF2B5EF4-FFF2-40B4-BE49-F238E27FC236}">
                <a16:creationId xmlns:a16="http://schemas.microsoft.com/office/drawing/2014/main" id="{2E9D37DA-05EF-470A-AF58-DFEB5C86DD7F}"/>
              </a:ext>
            </a:extLst>
          </p:cNvPr>
          <p:cNvSpPr/>
          <p:nvPr/>
        </p:nvSpPr>
        <p:spPr bwMode="auto">
          <a:xfrm>
            <a:off x="447711" y="1480457"/>
            <a:ext cx="3712448" cy="44933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Refund something I bought</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Get a refund</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Make a return</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policy</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products</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an order</a:t>
            </a:r>
          </a:p>
          <a:p>
            <a:pPr marL="0" marR="0" lvl="0" indent="0" algn="ctr" defTabSz="932472" rtl="0" eaLnBrk="1" fontAlgn="base" latinLnBrk="0" hangingPunct="1">
              <a:lnSpc>
                <a:spcPct val="100000"/>
              </a:lnSpc>
              <a:spcBef>
                <a:spcPct val="0"/>
              </a:spcBef>
              <a:spcAft>
                <a:spcPts val="24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something I purchased</a:t>
            </a:r>
            <a:endParaRPr kumimoji="0" lang="en-IN" sz="2000" b="0" i="0" u="none" strike="noStrike" kern="1200" cap="none" spc="0" normalizeH="0" baseline="0" noProof="0" dirty="0" err="1">
              <a:ln>
                <a:noFill/>
              </a:ln>
              <a:solidFill>
                <a:srgbClr val="3C3C41"/>
              </a:solidFill>
              <a:effectLst/>
              <a:uLnTx/>
              <a:uFillTx/>
              <a:latin typeface="Segoe UI Semibold"/>
              <a:ea typeface="Segoe UI" pitchFamily="34" charset="0"/>
              <a:cs typeface="Segoe UI" pitchFamily="34" charset="0"/>
            </a:endParaRPr>
          </a:p>
        </p:txBody>
      </p:sp>
      <p:grpSp>
        <p:nvGrpSpPr>
          <p:cNvPr id="6" name="Group 5">
            <a:extLst>
              <a:ext uri="{FF2B5EF4-FFF2-40B4-BE49-F238E27FC236}">
                <a16:creationId xmlns:a16="http://schemas.microsoft.com/office/drawing/2014/main" id="{98CD5284-E366-4D01-8134-9131F2573A9F}"/>
              </a:ext>
              <a:ext uri="{C183D7F6-B498-43B3-948B-1728B52AA6E4}">
                <adec:decorative xmlns:adec="http://schemas.microsoft.com/office/drawing/2017/decorative" val="1"/>
              </a:ext>
            </a:extLst>
          </p:cNvPr>
          <p:cNvGrpSpPr/>
          <p:nvPr/>
        </p:nvGrpSpPr>
        <p:grpSpPr>
          <a:xfrm>
            <a:off x="641272" y="2808860"/>
            <a:ext cx="5968014" cy="1226458"/>
            <a:chOff x="641272" y="2808860"/>
            <a:chExt cx="5968014" cy="1226458"/>
          </a:xfrm>
        </p:grpSpPr>
        <p:sp>
          <p:nvSpPr>
            <p:cNvPr id="9" name="Rectangle 8" descr="Highlighting the sentence &quot;Make a return and Return policy">
              <a:extLst>
                <a:ext uri="{FF2B5EF4-FFF2-40B4-BE49-F238E27FC236}">
                  <a16:creationId xmlns:a16="http://schemas.microsoft.com/office/drawing/2014/main" id="{878AE292-B34C-428C-9A2B-250AF2D47763}"/>
                </a:ext>
              </a:extLst>
            </p:cNvPr>
            <p:cNvSpPr/>
            <p:nvPr/>
          </p:nvSpPr>
          <p:spPr bwMode="auto">
            <a:xfrm>
              <a:off x="641272" y="2808860"/>
              <a:ext cx="3325327" cy="1226458"/>
            </a:xfrm>
            <a:prstGeom prst="rect">
              <a:avLst/>
            </a:prstGeom>
            <a:noFill/>
            <a:ln w="571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descr="An arrow connecting between the left and right content">
              <a:extLst>
                <a:ext uri="{FF2B5EF4-FFF2-40B4-BE49-F238E27FC236}">
                  <a16:creationId xmlns:a16="http://schemas.microsoft.com/office/drawing/2014/main" id="{C06FE778-A3B1-45A2-8CBA-7F74718C7407}"/>
                </a:ext>
              </a:extLst>
            </p:cNvPr>
            <p:cNvCxnSpPr>
              <a:cxnSpLocks/>
            </p:cNvCxnSpPr>
            <p:nvPr/>
          </p:nvCxnSpPr>
          <p:spPr>
            <a:xfrm flipH="1">
              <a:off x="3962400" y="3422089"/>
              <a:ext cx="2646886"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12" name="TextBox 11">
            <a:extLst>
              <a:ext uri="{FF2B5EF4-FFF2-40B4-BE49-F238E27FC236}">
                <a16:creationId xmlns:a16="http://schemas.microsoft.com/office/drawing/2014/main" id="{2ED2A98C-4166-4A8A-92FC-4AAC121B1782}"/>
              </a:ext>
            </a:extLst>
          </p:cNvPr>
          <p:cNvSpPr txBox="1"/>
          <p:nvPr/>
        </p:nvSpPr>
        <p:spPr>
          <a:xfrm rot="5400000">
            <a:off x="8099525" y="1048488"/>
            <a:ext cx="1766725"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88"/>
              </a:spcAft>
              <a:buClrTx/>
              <a:buSzTx/>
              <a:buFontTx/>
              <a:buNone/>
              <a:tabLst/>
              <a:defRPr/>
            </a:pPr>
            <a:r>
              <a:rPr kumimoji="0" lang="en-US" sz="1961" b="0" i="0" u="none" strike="noStrike" kern="1200" cap="none" spc="0" normalizeH="0" baseline="0" noProof="0" dirty="0">
                <a:ln>
                  <a:noFill/>
                </a:ln>
                <a:solidFill>
                  <a:srgbClr val="0B556A"/>
                </a:solidFill>
                <a:effectLst/>
                <a:uLnTx/>
                <a:uFillTx/>
                <a:latin typeface="Segoe UI Semibold"/>
                <a:ea typeface="+mn-ea"/>
                <a:cs typeface="+mn-cs"/>
              </a:rPr>
              <a:t>Steps:</a:t>
            </a:r>
            <a:endParaRPr kumimoji="0" lang="en-US" sz="1961" b="0" i="0" u="none" strike="noStrike" kern="1200" cap="none" spc="0" normalizeH="0" baseline="0" noProof="0" dirty="0">
              <a:ln>
                <a:noFill/>
              </a:ln>
              <a:solidFill>
                <a:srgbClr val="0B556A"/>
              </a:solidFill>
              <a:effectLst/>
              <a:uLnTx/>
              <a:uFillTx/>
              <a:latin typeface="Segoe UI Semibold"/>
              <a:ea typeface="+mn-ea"/>
              <a:cs typeface="Segoe UI"/>
            </a:endParaRPr>
          </a:p>
          <a:p>
            <a:pPr marL="286346" marR="0" lvl="0" indent="-224097"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61" b="0" i="0" u="none" strike="noStrike" kern="1200" cap="none" spc="0" normalizeH="0" baseline="0" noProof="0" dirty="0">
                <a:ln>
                  <a:noFill/>
                </a:ln>
                <a:solidFill>
                  <a:srgbClr val="3C3C41"/>
                </a:solidFill>
                <a:effectLst/>
                <a:uLnTx/>
                <a:uFillTx/>
                <a:latin typeface="Segoe UI"/>
                <a:ea typeface="+mn-ea"/>
                <a:cs typeface="Segoe UI"/>
              </a:rPr>
              <a:t>Make sure the trigger phrases are semantically different; using one different noun or verb could be enough to expand a topic’s coverage</a:t>
            </a:r>
          </a:p>
        </p:txBody>
      </p:sp>
      <p:sp>
        <p:nvSpPr>
          <p:cNvPr id="13" name="Freeform: Shape 12">
            <a:extLst>
              <a:ext uri="{FF2B5EF4-FFF2-40B4-BE49-F238E27FC236}">
                <a16:creationId xmlns:a16="http://schemas.microsoft.com/office/drawing/2014/main" id="{FE21BF0F-EDB6-4C29-B1B6-2FB9EC97402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4322597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82E7D42E-E3DC-4172-A3F4-9DA86B6BDAD5}"/>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F7C76DF-A153-4C9A-9648-F6DB4AF514E2}"/>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FDA44B62-DCB4-44BF-9548-4ECB2AE2AF57}"/>
              </a:ext>
            </a:extLst>
          </p:cNvPr>
          <p:cNvSpPr>
            <a:spLocks noGrp="1"/>
          </p:cNvSpPr>
          <p:nvPr>
            <p:ph type="title"/>
          </p:nvPr>
        </p:nvSpPr>
        <p:spPr>
          <a:xfrm>
            <a:off x="455995" y="619129"/>
            <a:ext cx="11306469" cy="402674"/>
          </a:xfrm>
        </p:spPr>
        <p:txBody>
          <a:bodyPr anchor="ctr"/>
          <a:lstStyle/>
          <a:p>
            <a:r>
              <a:rPr lang="en-US" dirty="0"/>
              <a:t>Step 4: Review trigger phrases 2/3</a:t>
            </a:r>
          </a:p>
        </p:txBody>
      </p:sp>
      <p:sp>
        <p:nvSpPr>
          <p:cNvPr id="18" name="&quot;Not Allowed&quot; Symbol 17" descr="Not Allowed sign">
            <a:extLst>
              <a:ext uri="{FF2B5EF4-FFF2-40B4-BE49-F238E27FC236}">
                <a16:creationId xmlns:a16="http://schemas.microsoft.com/office/drawing/2014/main" id="{7E2BEF47-6705-4CAB-8C93-9C74F4F4BCC3}"/>
              </a:ext>
            </a:extLst>
          </p:cNvPr>
          <p:cNvSpPr/>
          <p:nvPr/>
        </p:nvSpPr>
        <p:spPr bwMode="auto">
          <a:xfrm>
            <a:off x="806173" y="1847851"/>
            <a:ext cx="3238636" cy="3214764"/>
          </a:xfrm>
          <a:prstGeom prst="noSmoking">
            <a:avLst/>
          </a:prstGeom>
          <a:solidFill>
            <a:srgbClr val="FF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E21E687-6DDB-43A7-936A-151ABD205C8A}"/>
              </a:ext>
            </a:extLst>
          </p:cNvPr>
          <p:cNvSpPr/>
          <p:nvPr/>
        </p:nvSpPr>
        <p:spPr bwMode="auto">
          <a:xfrm>
            <a:off x="1002881" y="2559519"/>
            <a:ext cx="2845220" cy="17914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some Products</a:t>
            </a:r>
          </a:p>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Products</a:t>
            </a:r>
          </a:p>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Product</a:t>
            </a:r>
          </a:p>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2000" b="0" i="0" u="none" strike="noStrike" kern="1200" cap="none" spc="0" normalizeH="0" baseline="0" noProof="0" dirty="0">
                <a:ln>
                  <a:noFill/>
                </a:ln>
                <a:solidFill>
                  <a:srgbClr val="3C3C41"/>
                </a:solidFill>
                <a:effectLst/>
                <a:uLnTx/>
                <a:uFillTx/>
                <a:latin typeface="Segoe UI Semibold"/>
                <a:ea typeface="Segoe UI" pitchFamily="34" charset="0"/>
                <a:cs typeface="Segoe UI" pitchFamily="34" charset="0"/>
              </a:rPr>
              <a:t>Return a Product</a:t>
            </a:r>
            <a:endParaRPr kumimoji="0" lang="en-IN" sz="2000" b="0" i="0" u="none" strike="noStrike" kern="1200" cap="none" spc="0" normalizeH="0" baseline="0" noProof="0" dirty="0" err="1">
              <a:ln>
                <a:noFill/>
              </a:ln>
              <a:solidFill>
                <a:srgbClr val="3C3C41"/>
              </a:solidFill>
              <a:effectLst/>
              <a:uLnTx/>
              <a:uFillTx/>
              <a:latin typeface="Segoe UI Semibold"/>
              <a:ea typeface="Segoe UI" pitchFamily="34" charset="0"/>
              <a:cs typeface="Segoe UI" pitchFamily="34" charset="0"/>
            </a:endParaRPr>
          </a:p>
        </p:txBody>
      </p:sp>
      <p:cxnSp>
        <p:nvCxnSpPr>
          <p:cNvPr id="17" name="Straight Connector 16" descr="An arrow connecting between the left and right content">
            <a:extLst>
              <a:ext uri="{FF2B5EF4-FFF2-40B4-BE49-F238E27FC236}">
                <a16:creationId xmlns:a16="http://schemas.microsoft.com/office/drawing/2014/main" id="{23618B82-EA74-4288-A095-2E1E57FB0B96}"/>
              </a:ext>
            </a:extLst>
          </p:cNvPr>
          <p:cNvCxnSpPr>
            <a:cxnSpLocks/>
          </p:cNvCxnSpPr>
          <p:nvPr/>
        </p:nvCxnSpPr>
        <p:spPr>
          <a:xfrm flipH="1" flipV="1">
            <a:off x="4078515" y="3455232"/>
            <a:ext cx="2015940"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4F01B7-5840-4BCD-B295-1BEBF6479409}"/>
              </a:ext>
            </a:extLst>
          </p:cNvPr>
          <p:cNvSpPr txBox="1"/>
          <p:nvPr/>
        </p:nvSpPr>
        <p:spPr>
          <a:xfrm rot="5400000">
            <a:off x="7777375" y="1081631"/>
            <a:ext cx="1381363" cy="474720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t" anchorCtr="0" forceAA="0" compatLnSpc="1">
            <a:prstTxWarp prst="textNoShape">
              <a:avLst/>
            </a:prstTxWarp>
            <a:spAutoFit/>
          </a:bodyPr>
          <a:lstStyle/>
          <a:p>
            <a:pPr marL="285750" marR="0" lvl="0" indent="-223520"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50" b="0" i="0" u="none" strike="noStrike" kern="1200" cap="none" spc="0" normalizeH="0" baseline="0" noProof="0" dirty="0">
                <a:ln>
                  <a:noFill/>
                </a:ln>
                <a:solidFill>
                  <a:srgbClr val="3C3C41"/>
                </a:solidFill>
                <a:effectLst/>
                <a:uLnTx/>
                <a:uFillTx/>
                <a:latin typeface="Segoe UI"/>
                <a:ea typeface="+mn-ea"/>
                <a:cs typeface="Segoe UI"/>
              </a:rPr>
              <a:t>Adding articles (an, the, etc.), capitalization, contractions, and pluralization </a:t>
            </a:r>
            <a:r>
              <a:rPr kumimoji="0" lang="en-US" sz="1950" b="0" i="0" u="none" strike="noStrike" kern="1200" cap="none" spc="0" normalizeH="0" baseline="0" noProof="0" dirty="0">
                <a:ln>
                  <a:noFill/>
                </a:ln>
                <a:solidFill>
                  <a:srgbClr val="3C3C41"/>
                </a:solidFill>
                <a:effectLst/>
                <a:uLnTx/>
                <a:uFillTx/>
                <a:latin typeface="Segoe UI"/>
                <a:ea typeface="+mn-lt"/>
                <a:cs typeface="Segoe UI"/>
              </a:rPr>
              <a:t>has a low chance of improving the triggering</a:t>
            </a:r>
          </a:p>
        </p:txBody>
      </p:sp>
      <p:sp>
        <p:nvSpPr>
          <p:cNvPr id="13" name="Freeform: Shape 12">
            <a:extLst>
              <a:ext uri="{FF2B5EF4-FFF2-40B4-BE49-F238E27FC236}">
                <a16:creationId xmlns:a16="http://schemas.microsoft.com/office/drawing/2014/main" id="{FE21BF0F-EDB6-4C29-B1B6-2FB9EC974023}"/>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86229486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B358B3B3-992C-4CEF-9690-0EDBE2ED7C62}"/>
              </a:ext>
              <a:ext uri="{C183D7F6-B498-43B3-948B-1728B52AA6E4}">
                <adec:decorative xmlns:adec="http://schemas.microsoft.com/office/drawing/2017/decorative" val="1"/>
              </a:ext>
            </a:extLst>
          </p:cNvPr>
          <p:cNvSpPr/>
          <p:nvPr/>
        </p:nvSpPr>
        <p:spPr bwMode="auto">
          <a:xfrm>
            <a:off x="1" y="0"/>
            <a:ext cx="12191999" cy="6858001"/>
          </a:xfrm>
          <a:custGeom>
            <a:avLst/>
            <a:gdLst>
              <a:gd name="connsiteX0" fmla="*/ 0 w 12191999"/>
              <a:gd name="connsiteY0" fmla="*/ 0 h 6858001"/>
              <a:gd name="connsiteX1" fmla="*/ 10727265 w 12191999"/>
              <a:gd name="connsiteY1" fmla="*/ 0 h 6858001"/>
              <a:gd name="connsiteX2" fmla="*/ 12191998 w 12191999"/>
              <a:gd name="connsiteY2" fmla="*/ 1464734 h 6858001"/>
              <a:gd name="connsiteX3" fmla="*/ 12191999 w 12191999"/>
              <a:gd name="connsiteY3" fmla="*/ 6858001 h 6858001"/>
              <a:gd name="connsiteX4" fmla="*/ 2168011 w 12191999"/>
              <a:gd name="connsiteY4" fmla="*/ 6858001 h 6858001"/>
              <a:gd name="connsiteX5" fmla="*/ 0 w 12191999"/>
              <a:gd name="connsiteY5" fmla="*/ 468998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1999" h="6858001">
                <a:moveTo>
                  <a:pt x="0" y="0"/>
                </a:moveTo>
                <a:lnTo>
                  <a:pt x="10727265" y="0"/>
                </a:lnTo>
                <a:lnTo>
                  <a:pt x="12191998" y="1464734"/>
                </a:lnTo>
                <a:lnTo>
                  <a:pt x="12191999" y="6858001"/>
                </a:lnTo>
                <a:lnTo>
                  <a:pt x="2168011" y="6858001"/>
                </a:lnTo>
                <a:lnTo>
                  <a:pt x="0" y="468998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32939408-EC1B-4AF8-B5C0-704D9F533151}"/>
              </a:ext>
              <a:ext uri="{C183D7F6-B498-43B3-948B-1728B52AA6E4}">
                <adec:decorative xmlns:adec="http://schemas.microsoft.com/office/drawing/2017/decorative" val="1"/>
              </a:ext>
            </a:extLst>
          </p:cNvPr>
          <p:cNvSpPr/>
          <p:nvPr/>
        </p:nvSpPr>
        <p:spPr bwMode="auto">
          <a:xfrm>
            <a:off x="447032" y="1169263"/>
            <a:ext cx="11326327" cy="5240017"/>
          </a:xfrm>
          <a:prstGeom prst="rect">
            <a:avLst/>
          </a:prstGeom>
          <a:solidFill>
            <a:schemeClr val="bg2"/>
          </a:solid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A092C983-65B2-4C41-AB92-D17C28F36EE6}"/>
              </a:ext>
            </a:extLst>
          </p:cNvPr>
          <p:cNvSpPr>
            <a:spLocks noGrp="1"/>
          </p:cNvSpPr>
          <p:nvPr>
            <p:ph type="title" idx="4294967295"/>
          </p:nvPr>
        </p:nvSpPr>
        <p:spPr>
          <a:xfrm>
            <a:off x="455994" y="530225"/>
            <a:ext cx="11306469" cy="661988"/>
          </a:xfrm>
        </p:spPr>
        <p:txBody>
          <a:bodyPr/>
          <a:lstStyle/>
          <a:p>
            <a:pPr>
              <a:lnSpc>
                <a:spcPts val="3137"/>
              </a:lnSpc>
            </a:pPr>
            <a:r>
              <a:rPr lang="en-US" sz="3600" dirty="0"/>
              <a:t>Step 4: Review trigger phrases 3/3</a:t>
            </a:r>
            <a:endParaRPr lang="en-IN" sz="3600" dirty="0"/>
          </a:p>
        </p:txBody>
      </p:sp>
      <p:grpSp>
        <p:nvGrpSpPr>
          <p:cNvPr id="2" name="Group 1" descr="A screenshot of a setup for Return an item">
            <a:extLst>
              <a:ext uri="{FF2B5EF4-FFF2-40B4-BE49-F238E27FC236}">
                <a16:creationId xmlns:a16="http://schemas.microsoft.com/office/drawing/2014/main" id="{62E128C0-9C8A-4506-8AFD-B4D65D5C6DA1}"/>
              </a:ext>
              <a:ext uri="{C183D7F6-B498-43B3-948B-1728B52AA6E4}">
                <adec:decorative xmlns:adec="http://schemas.microsoft.com/office/drawing/2017/decorative" val="0"/>
              </a:ext>
            </a:extLst>
          </p:cNvPr>
          <p:cNvGrpSpPr/>
          <p:nvPr/>
        </p:nvGrpSpPr>
        <p:grpSpPr>
          <a:xfrm>
            <a:off x="682053" y="1393330"/>
            <a:ext cx="5438513" cy="1970116"/>
            <a:chOff x="682053" y="1393330"/>
            <a:chExt cx="5438513" cy="1970116"/>
          </a:xfrm>
        </p:grpSpPr>
        <p:pic>
          <p:nvPicPr>
            <p:cNvPr id="43" name="Picture 42" descr="A screenshot of a setup for Return an item">
              <a:extLst>
                <a:ext uri="{FF2B5EF4-FFF2-40B4-BE49-F238E27FC236}">
                  <a16:creationId xmlns:a16="http://schemas.microsoft.com/office/drawing/2014/main" id="{3334DE32-2A6E-4492-8068-C00920C8CBE9}"/>
                </a:ext>
              </a:extLst>
            </p:cNvPr>
            <p:cNvPicPr>
              <a:picLocks noChangeAspect="1"/>
            </p:cNvPicPr>
            <p:nvPr/>
          </p:nvPicPr>
          <p:blipFill rotWithShape="1">
            <a:blip r:embed="rId3"/>
            <a:srcRect l="306"/>
            <a:stretch/>
          </p:blipFill>
          <p:spPr>
            <a:xfrm>
              <a:off x="682053" y="1393330"/>
              <a:ext cx="5438513" cy="1970116"/>
            </a:xfrm>
            <a:prstGeom prst="rect">
              <a:avLst/>
            </a:prstGeom>
            <a:ln w="12700">
              <a:solidFill>
                <a:schemeClr val="tx2"/>
              </a:solidFill>
            </a:ln>
          </p:spPr>
        </p:pic>
        <p:sp>
          <p:nvSpPr>
            <p:cNvPr id="47" name="Rectangle 46" descr="Highlighting the sentence &quot;Return of item&quot;">
              <a:extLst>
                <a:ext uri="{FF2B5EF4-FFF2-40B4-BE49-F238E27FC236}">
                  <a16:creationId xmlns:a16="http://schemas.microsoft.com/office/drawing/2014/main" id="{45B55F19-CA8B-4FEC-A367-8E9EF538410A}"/>
                </a:ext>
                <a:ext uri="{C183D7F6-B498-43B3-948B-1728B52AA6E4}">
                  <adec:decorative xmlns:adec="http://schemas.microsoft.com/office/drawing/2017/decorative" val="0"/>
                </a:ext>
              </a:extLst>
            </p:cNvPr>
            <p:cNvSpPr/>
            <p:nvPr/>
          </p:nvSpPr>
          <p:spPr bwMode="auto">
            <a:xfrm>
              <a:off x="707562" y="1421029"/>
              <a:ext cx="745126" cy="204888"/>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descr="Highlighting the sentence &quot;cancel and get a refund&quot;">
              <a:extLst>
                <a:ext uri="{FF2B5EF4-FFF2-40B4-BE49-F238E27FC236}">
                  <a16:creationId xmlns:a16="http://schemas.microsoft.com/office/drawing/2014/main" id="{F5CF5F8E-B2B5-464F-9470-E17205788CBC}"/>
                </a:ext>
                <a:ext uri="{C183D7F6-B498-43B3-948B-1728B52AA6E4}">
                  <adec:decorative xmlns:adec="http://schemas.microsoft.com/office/drawing/2017/decorative" val="0"/>
                </a:ext>
              </a:extLst>
            </p:cNvPr>
            <p:cNvSpPr/>
            <p:nvPr/>
          </p:nvSpPr>
          <p:spPr bwMode="auto">
            <a:xfrm>
              <a:off x="2729121" y="3043028"/>
              <a:ext cx="1008620" cy="235125"/>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 name="Group 2" descr="A screenshot of a setup for Cancel an order">
            <a:extLst>
              <a:ext uri="{FF2B5EF4-FFF2-40B4-BE49-F238E27FC236}">
                <a16:creationId xmlns:a16="http://schemas.microsoft.com/office/drawing/2014/main" id="{C8536F99-5E9E-4A8C-865C-6D730393B64F}"/>
              </a:ext>
            </a:extLst>
          </p:cNvPr>
          <p:cNvGrpSpPr/>
          <p:nvPr/>
        </p:nvGrpSpPr>
        <p:grpSpPr>
          <a:xfrm>
            <a:off x="682053" y="3520651"/>
            <a:ext cx="5438513" cy="2644070"/>
            <a:chOff x="682053" y="3520651"/>
            <a:chExt cx="5438513" cy="2644070"/>
          </a:xfrm>
        </p:grpSpPr>
        <p:pic>
          <p:nvPicPr>
            <p:cNvPr id="42" name="Picture 41" descr="A screenshot of a setup for Cancel an order">
              <a:extLst>
                <a:ext uri="{FF2B5EF4-FFF2-40B4-BE49-F238E27FC236}">
                  <a16:creationId xmlns:a16="http://schemas.microsoft.com/office/drawing/2014/main" id="{9A32010D-5F5A-4DA4-A878-AE18635687A9}"/>
                </a:ext>
              </a:extLst>
            </p:cNvPr>
            <p:cNvPicPr>
              <a:picLocks noChangeAspect="1"/>
            </p:cNvPicPr>
            <p:nvPr/>
          </p:nvPicPr>
          <p:blipFill>
            <a:blip r:embed="rId4"/>
            <a:stretch>
              <a:fillRect/>
            </a:stretch>
          </p:blipFill>
          <p:spPr>
            <a:xfrm>
              <a:off x="682053" y="3520651"/>
              <a:ext cx="5438513" cy="2644070"/>
            </a:xfrm>
            <a:prstGeom prst="rect">
              <a:avLst/>
            </a:prstGeom>
            <a:ln w="12700">
              <a:solidFill>
                <a:schemeClr val="tx2"/>
              </a:solidFill>
            </a:ln>
          </p:spPr>
        </p:pic>
        <p:sp>
          <p:nvSpPr>
            <p:cNvPr id="48" name="Rectangle 47" descr="Highlighting the sentence &quot;cancel an order&quot;">
              <a:extLst>
                <a:ext uri="{FF2B5EF4-FFF2-40B4-BE49-F238E27FC236}">
                  <a16:creationId xmlns:a16="http://schemas.microsoft.com/office/drawing/2014/main" id="{E9052C4A-B8CA-431E-BB2C-5C62F3A78F84}"/>
                </a:ext>
                <a:ext uri="{C183D7F6-B498-43B3-948B-1728B52AA6E4}">
                  <adec:decorative xmlns:adec="http://schemas.microsoft.com/office/drawing/2017/decorative" val="0"/>
                </a:ext>
              </a:extLst>
            </p:cNvPr>
            <p:cNvSpPr/>
            <p:nvPr/>
          </p:nvSpPr>
          <p:spPr bwMode="auto">
            <a:xfrm>
              <a:off x="707562" y="3554897"/>
              <a:ext cx="745126" cy="204888"/>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descr="Highlighting the sentence &quot;cancel order&quot;">
              <a:extLst>
                <a:ext uri="{FF2B5EF4-FFF2-40B4-BE49-F238E27FC236}">
                  <a16:creationId xmlns:a16="http://schemas.microsoft.com/office/drawing/2014/main" id="{69B14DFC-A770-4486-B6C8-5668878814AC}"/>
                </a:ext>
                <a:ext uri="{C183D7F6-B498-43B3-948B-1728B52AA6E4}">
                  <adec:decorative xmlns:adec="http://schemas.microsoft.com/office/drawing/2017/decorative" val="0"/>
                </a:ext>
              </a:extLst>
            </p:cNvPr>
            <p:cNvSpPr/>
            <p:nvPr/>
          </p:nvSpPr>
          <p:spPr bwMode="auto">
            <a:xfrm>
              <a:off x="2731281" y="5909064"/>
              <a:ext cx="591781" cy="200569"/>
            </a:xfrm>
            <a:prstGeom prst="rect">
              <a:avLst/>
            </a:prstGeom>
            <a:noFill/>
            <a:ln w="3175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1" name="&quot;Not Allowed&quot; Symbol 50" descr="Not Allowed sign">
            <a:extLst>
              <a:ext uri="{FF2B5EF4-FFF2-40B4-BE49-F238E27FC236}">
                <a16:creationId xmlns:a16="http://schemas.microsoft.com/office/drawing/2014/main" id="{49DFEC17-A34C-4D09-A3B3-F2AE30D5F7DD}"/>
              </a:ext>
            </a:extLst>
          </p:cNvPr>
          <p:cNvSpPr/>
          <p:nvPr/>
        </p:nvSpPr>
        <p:spPr bwMode="auto">
          <a:xfrm>
            <a:off x="6960550" y="2416399"/>
            <a:ext cx="1188720" cy="1188720"/>
          </a:xfrm>
          <a:prstGeom prst="noSmoking">
            <a:avLst/>
          </a:prstGeom>
          <a:solidFill>
            <a:srgbClr val="FF0000">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 name="Group 3" descr="An arrow connecting between the left and right content">
            <a:extLst>
              <a:ext uri="{FF2B5EF4-FFF2-40B4-BE49-F238E27FC236}">
                <a16:creationId xmlns:a16="http://schemas.microsoft.com/office/drawing/2014/main" id="{E738BD8B-D6BD-471C-AEA7-C07897235A44}"/>
              </a:ext>
            </a:extLst>
          </p:cNvPr>
          <p:cNvGrpSpPr/>
          <p:nvPr/>
        </p:nvGrpSpPr>
        <p:grpSpPr>
          <a:xfrm>
            <a:off x="3565367" y="3160683"/>
            <a:ext cx="4658669" cy="2873745"/>
            <a:chOff x="3565367" y="3160683"/>
            <a:chExt cx="4658669" cy="2873745"/>
          </a:xfrm>
        </p:grpSpPr>
        <p:sp>
          <p:nvSpPr>
            <p:cNvPr id="44" name="Freeform: Shape 43" descr="An arrow connecting between the left and right content">
              <a:extLst>
                <a:ext uri="{FF2B5EF4-FFF2-40B4-BE49-F238E27FC236}">
                  <a16:creationId xmlns:a16="http://schemas.microsoft.com/office/drawing/2014/main" id="{D5C3F922-CB73-4AC9-9267-D0458324B877}"/>
                </a:ext>
                <a:ext uri="{C183D7F6-B498-43B3-948B-1728B52AA6E4}">
                  <adec:decorative xmlns:adec="http://schemas.microsoft.com/office/drawing/2017/decorative" val="0"/>
                </a:ext>
              </a:extLst>
            </p:cNvPr>
            <p:cNvSpPr/>
            <p:nvPr/>
          </p:nvSpPr>
          <p:spPr bwMode="auto">
            <a:xfrm>
              <a:off x="3565367" y="3160683"/>
              <a:ext cx="3887833" cy="2873745"/>
            </a:xfrm>
            <a:custGeom>
              <a:avLst/>
              <a:gdLst>
                <a:gd name="connsiteX0" fmla="*/ 809625 w 4733925"/>
                <a:gd name="connsiteY0" fmla="*/ 0 h 3390900"/>
                <a:gd name="connsiteX1" fmla="*/ 4733925 w 4733925"/>
                <a:gd name="connsiteY1" fmla="*/ 0 h 3390900"/>
                <a:gd name="connsiteX2" fmla="*/ 4733925 w 4733925"/>
                <a:gd name="connsiteY2" fmla="*/ 3390900 h 3390900"/>
                <a:gd name="connsiteX3" fmla="*/ 0 w 4733925"/>
                <a:gd name="connsiteY3" fmla="*/ 3390900 h 3390900"/>
                <a:gd name="connsiteX0" fmla="*/ 430932 w 4733925"/>
                <a:gd name="connsiteY0" fmla="*/ 7646 h 3390900"/>
                <a:gd name="connsiteX1" fmla="*/ 4733925 w 4733925"/>
                <a:gd name="connsiteY1" fmla="*/ 0 h 3390900"/>
                <a:gd name="connsiteX2" fmla="*/ 4733925 w 4733925"/>
                <a:gd name="connsiteY2" fmla="*/ 3390900 h 3390900"/>
                <a:gd name="connsiteX3" fmla="*/ 0 w 4733925"/>
                <a:gd name="connsiteY3" fmla="*/ 3390900 h 3390900"/>
              </a:gdLst>
              <a:ahLst/>
              <a:cxnLst>
                <a:cxn ang="0">
                  <a:pos x="connsiteX0" y="connsiteY0"/>
                </a:cxn>
                <a:cxn ang="0">
                  <a:pos x="connsiteX1" y="connsiteY1"/>
                </a:cxn>
                <a:cxn ang="0">
                  <a:pos x="connsiteX2" y="connsiteY2"/>
                </a:cxn>
                <a:cxn ang="0">
                  <a:pos x="connsiteX3" y="connsiteY3"/>
                </a:cxn>
              </a:cxnLst>
              <a:rect l="l" t="t" r="r" b="b"/>
              <a:pathLst>
                <a:path w="4733925" h="3390900">
                  <a:moveTo>
                    <a:pt x="430932" y="7646"/>
                  </a:moveTo>
                  <a:lnTo>
                    <a:pt x="4733925" y="0"/>
                  </a:lnTo>
                  <a:lnTo>
                    <a:pt x="4733925" y="3390900"/>
                  </a:lnTo>
                  <a:lnTo>
                    <a:pt x="0" y="3390900"/>
                  </a:lnTo>
                </a:path>
              </a:pathLst>
            </a:custGeom>
            <a:noFill/>
            <a:ln w="12700">
              <a:solidFill>
                <a:srgbClr val="C00000"/>
              </a:soli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cxnSp>
          <p:nvCxnSpPr>
            <p:cNvPr id="46" name="Straight Connector 45" descr="An arrow connecting between the left and right content">
              <a:extLst>
                <a:ext uri="{FF2B5EF4-FFF2-40B4-BE49-F238E27FC236}">
                  <a16:creationId xmlns:a16="http://schemas.microsoft.com/office/drawing/2014/main" id="{6489D667-D1F0-43B2-A1B2-D3BBC2FCC917}"/>
                </a:ext>
              </a:extLst>
            </p:cNvPr>
            <p:cNvCxnSpPr>
              <a:cxnSpLocks/>
              <a:stCxn id="45" idx="2"/>
            </p:cNvCxnSpPr>
            <p:nvPr/>
          </p:nvCxnSpPr>
          <p:spPr>
            <a:xfrm flipH="1">
              <a:off x="7467600" y="4670245"/>
              <a:ext cx="756436" cy="0"/>
            </a:xfrm>
            <a:prstGeom prst="line">
              <a:avLst/>
            </a:prstGeom>
            <a:ln>
              <a:solidFill>
                <a:schemeClr val="bg1">
                  <a:lumMod val="75000"/>
                </a:schemeClr>
              </a:solidFill>
              <a:headEnd type="none"/>
              <a:tailEnd type="oval" w="med" len="med"/>
            </a:ln>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10E03639-3D4F-4048-9D01-CCF2CC237EDD}"/>
              </a:ext>
            </a:extLst>
          </p:cNvPr>
          <p:cNvSpPr txBox="1"/>
          <p:nvPr/>
        </p:nvSpPr>
        <p:spPr>
          <a:xfrm rot="5400000">
            <a:off x="8923628" y="2982103"/>
            <a:ext cx="1977099" cy="3376283"/>
          </a:xfrm>
          <a:prstGeom prst="rect">
            <a:avLst/>
          </a:prstGeom>
          <a:solidFill>
            <a:schemeClr val="bg1">
              <a:lumMod val="95000"/>
            </a:schemeClr>
          </a:solidFill>
          <a:ln w="6350">
            <a:solidFill>
              <a:schemeClr val="bg1">
                <a:lumMod val="75000"/>
              </a:schemeClr>
            </a:solidFill>
          </a:ln>
        </p:spPr>
        <p:txBody>
          <a:bodyPr rot="0" spcFirstLastPara="0" vertOverflow="overflow" horzOverflow="overflow" vert="vert270" wrap="square" lIns="89642" tIns="89642" rIns="89642" bIns="89642" numCol="1" spcCol="0" rtlCol="0" fromWordArt="0" anchor="ctr" anchorCtr="0" forceAA="0" compatLnSpc="1">
            <a:prstTxWarp prst="textNoShape">
              <a:avLst/>
            </a:prstTxWarp>
            <a:noAutofit/>
          </a:bodyPr>
          <a:lstStyle/>
          <a:p>
            <a:pPr marL="285750" marR="0" lvl="0" indent="-223520" algn="l" defTabSz="914367" rtl="0" eaLnBrk="1" fontAlgn="auto" latinLnBrk="0" hangingPunct="1">
              <a:lnSpc>
                <a:spcPct val="100000"/>
              </a:lnSpc>
              <a:spcBef>
                <a:spcPts val="0"/>
              </a:spcBef>
              <a:spcAft>
                <a:spcPts val="1176"/>
              </a:spcAft>
              <a:buClrTx/>
              <a:buSzTx/>
              <a:buFont typeface="Arial" panose="020B0604020202020204" pitchFamily="34" charset="0"/>
              <a:buChar char="•"/>
              <a:tabLst/>
              <a:defRPr/>
            </a:pPr>
            <a:r>
              <a:rPr kumimoji="0" lang="en-US" sz="1950" b="0" i="0" u="none" strike="noStrike" kern="1200" cap="none" spc="0" normalizeH="0" baseline="0" noProof="0" dirty="0">
                <a:ln>
                  <a:noFill/>
                </a:ln>
                <a:solidFill>
                  <a:srgbClr val="3C3C41"/>
                </a:solidFill>
                <a:effectLst/>
                <a:uLnTx/>
                <a:uFillTx/>
                <a:latin typeface="Segoe UI"/>
                <a:ea typeface="+mn-ea"/>
                <a:cs typeface="Segoe UI"/>
              </a:rPr>
              <a:t>Avoid overlapping trigger phrases or ambiguous trigger phrases among different topics </a:t>
            </a:r>
          </a:p>
        </p:txBody>
      </p:sp>
      <p:sp>
        <p:nvSpPr>
          <p:cNvPr id="26" name="Freeform: Shape 25">
            <a:extLst>
              <a:ext uri="{FF2B5EF4-FFF2-40B4-BE49-F238E27FC236}">
                <a16:creationId xmlns:a16="http://schemas.microsoft.com/office/drawing/2014/main" id="{9B73955B-2F79-49CE-938D-F5DC58980A4A}"/>
              </a:ext>
              <a:ext uri="{C183D7F6-B498-43B3-948B-1728B52AA6E4}">
                <adec:decorative xmlns:adec="http://schemas.microsoft.com/office/drawing/2017/decorative" val="1"/>
              </a:ext>
            </a:extLst>
          </p:cNvPr>
          <p:cNvSpPr/>
          <p:nvPr/>
        </p:nvSpPr>
        <p:spPr bwMode="auto">
          <a:xfrm rot="10800000">
            <a:off x="11193920" y="-2"/>
            <a:ext cx="998077" cy="800102"/>
          </a:xfrm>
          <a:custGeom>
            <a:avLst/>
            <a:gdLst>
              <a:gd name="connsiteX0" fmla="*/ 0 w 2241979"/>
              <a:gd name="connsiteY0" fmla="*/ 1797267 h 1797267"/>
              <a:gd name="connsiteX1" fmla="*/ 2241979 w 2241979"/>
              <a:gd name="connsiteY1" fmla="*/ 1797267 h 1797267"/>
              <a:gd name="connsiteX2" fmla="*/ 444714 w 2241979"/>
              <a:gd name="connsiteY2" fmla="*/ 0 h 1797267"/>
              <a:gd name="connsiteX3" fmla="*/ 0 w 2241979"/>
              <a:gd name="connsiteY3" fmla="*/ 444714 h 1797267"/>
            </a:gdLst>
            <a:ahLst/>
            <a:cxnLst>
              <a:cxn ang="0">
                <a:pos x="connsiteX0" y="connsiteY0"/>
              </a:cxn>
              <a:cxn ang="0">
                <a:pos x="connsiteX1" y="connsiteY1"/>
              </a:cxn>
              <a:cxn ang="0">
                <a:pos x="connsiteX2" y="connsiteY2"/>
              </a:cxn>
              <a:cxn ang="0">
                <a:pos x="connsiteX3" y="connsiteY3"/>
              </a:cxn>
            </a:cxnLst>
            <a:rect l="l" t="t" r="r" b="b"/>
            <a:pathLst>
              <a:path w="2241979" h="1797267">
                <a:moveTo>
                  <a:pt x="0" y="1797267"/>
                </a:moveTo>
                <a:lnTo>
                  <a:pt x="2241979" y="1797267"/>
                </a:lnTo>
                <a:lnTo>
                  <a:pt x="444714" y="0"/>
                </a:lnTo>
                <a:lnTo>
                  <a:pt x="0" y="444714"/>
                </a:lnTo>
                <a:close/>
              </a:path>
            </a:pathLst>
          </a:custGeom>
          <a:solidFill>
            <a:srgbClr val="07384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6477287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02:</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469901" y="2771661"/>
            <a:ext cx="6756400" cy="891013"/>
          </a:xfrm>
        </p:spPr>
        <p:txBody>
          <a:bodyPr/>
          <a:lstStyle/>
          <a:p>
            <a:r>
              <a:rPr lang="en-US" dirty="0"/>
              <a:t>Creating your first bot</a:t>
            </a:r>
            <a:endParaRPr lang="en-IN" dirty="0"/>
          </a:p>
        </p:txBody>
      </p:sp>
    </p:spTree>
    <p:extLst>
      <p:ext uri="{BB962C8B-B14F-4D97-AF65-F5344CB8AC3E}">
        <p14:creationId xmlns:p14="http://schemas.microsoft.com/office/powerpoint/2010/main" val="94461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3EF609-5190-4E38-B0AD-8B700A02B7E3}"/>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Authoring 101 in the Unified Authoring Canvas</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6239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dirty="0">
                <a:solidFill>
                  <a:schemeClr val="tx1"/>
                </a:solidFill>
              </a:rPr>
              <a:t>The Message Node</a:t>
            </a:r>
          </a:p>
        </p:txBody>
      </p:sp>
      <p:sp>
        <p:nvSpPr>
          <p:cNvPr id="16" name="Freeform: Shape 15">
            <a:extLst>
              <a:ext uri="{FF2B5EF4-FFF2-40B4-BE49-F238E27FC236}">
                <a16:creationId xmlns:a16="http://schemas.microsoft.com/office/drawing/2014/main" id="{78F38CD4-C222-4EFD-AADF-3855A15D25A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9ABC00-F1AF-4555-99D5-F2111DD934E5}"/>
              </a:ext>
              <a:ext uri="{C183D7F6-B498-43B3-948B-1728B52AA6E4}">
                <adec:decorative xmlns:adec="http://schemas.microsoft.com/office/drawing/2017/decorative" val="1"/>
              </a:ext>
            </a:extLst>
          </p:cNvPr>
          <p:cNvGrpSpPr/>
          <p:nvPr/>
        </p:nvGrpSpPr>
        <p:grpSpPr>
          <a:xfrm>
            <a:off x="468348" y="2695342"/>
            <a:ext cx="6598753" cy="3011527"/>
            <a:chOff x="468348" y="2695342"/>
            <a:chExt cx="6598753" cy="3011527"/>
          </a:xfrm>
        </p:grpSpPr>
        <p:cxnSp>
          <p:nvCxnSpPr>
            <p:cNvPr id="26" name="Straight Connector 25">
              <a:extLst>
                <a:ext uri="{FF2B5EF4-FFF2-40B4-BE49-F238E27FC236}">
                  <a16:creationId xmlns:a16="http://schemas.microsoft.com/office/drawing/2014/main" id="{D3534CC0-A7B7-4016-ABAA-9AEA18AFB130}"/>
                </a:ext>
                <a:ext uri="{C183D7F6-B498-43B3-948B-1728B52AA6E4}">
                  <adec:decorative xmlns:adec="http://schemas.microsoft.com/office/drawing/2017/decorative" val="1"/>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29F654-9635-4DC6-A96E-AC4D627FCA25}"/>
                </a:ext>
                <a:ext uri="{C183D7F6-B498-43B3-948B-1728B52AA6E4}">
                  <adec:decorative xmlns:adec="http://schemas.microsoft.com/office/drawing/2017/decorative" val="1"/>
                </a:ext>
              </a:extLst>
            </p:cNvPr>
            <p:cNvGrpSpPr/>
            <p:nvPr/>
          </p:nvGrpSpPr>
          <p:grpSpPr>
            <a:xfrm>
              <a:off x="542374" y="2695342"/>
              <a:ext cx="5374439" cy="677108"/>
              <a:chOff x="542374" y="2695342"/>
              <a:chExt cx="5374439" cy="677108"/>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The Message Node is one of the most common nodes used when authoring bots</a:t>
                </a:r>
              </a:p>
            </p:txBody>
          </p: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8" name="Group 7">
              <a:extLst>
                <a:ext uri="{FF2B5EF4-FFF2-40B4-BE49-F238E27FC236}">
                  <a16:creationId xmlns:a16="http://schemas.microsoft.com/office/drawing/2014/main" id="{03D7474D-DBB1-45E0-A3FE-1CAF94A032F2}"/>
                </a:ext>
                <a:ext uri="{C183D7F6-B498-43B3-948B-1728B52AA6E4}">
                  <adec:decorative xmlns:adec="http://schemas.microsoft.com/office/drawing/2017/decorative" val="1"/>
                </a:ext>
              </a:extLst>
            </p:cNvPr>
            <p:cNvGrpSpPr/>
            <p:nvPr/>
          </p:nvGrpSpPr>
          <p:grpSpPr>
            <a:xfrm>
              <a:off x="468348" y="4229541"/>
              <a:ext cx="5448465" cy="1477328"/>
              <a:chOff x="468348" y="4229541"/>
              <a:chExt cx="5448465" cy="1477328"/>
            </a:xfrm>
          </p:grpSpPr>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229541"/>
                <a:ext cx="4540885"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It allows you to display standard text, formatted text and dynamic data in the conversation</a:t>
                </a:r>
              </a:p>
            </p:txBody>
          </p:sp>
          <p:pic>
            <p:nvPicPr>
              <p:cNvPr id="6" name="Picture 5" descr="icon of a person giving a presentation">
                <a:extLst>
                  <a:ext uri="{FF2B5EF4-FFF2-40B4-BE49-F238E27FC236}">
                    <a16:creationId xmlns:a16="http://schemas.microsoft.com/office/drawing/2014/main" id="{3F74ABA5-57F2-4222-8053-2E03937F6E97}"/>
                  </a:ext>
                </a:extLst>
              </p:cNvPr>
              <p:cNvPicPr>
                <a:picLocks noChangeAspect="1"/>
              </p:cNvPicPr>
              <p:nvPr/>
            </p:nvPicPr>
            <p:blipFill>
              <a:blip r:embed="rId3"/>
              <a:stretch>
                <a:fillRect/>
              </a:stretch>
            </p:blipFill>
            <p:spPr>
              <a:xfrm>
                <a:off x="468348" y="4560735"/>
                <a:ext cx="684276" cy="466344"/>
              </a:xfrm>
              <a:prstGeom prst="rect">
                <a:avLst/>
              </a:prstGeom>
            </p:spPr>
          </p:pic>
        </p:grpSp>
      </p:grpSp>
      <p:pic>
        <p:nvPicPr>
          <p:cNvPr id="15" name="Picture 14" descr="Graphical user interface, application&#10;&#10;Description automatically generated">
            <a:extLst>
              <a:ext uri="{FF2B5EF4-FFF2-40B4-BE49-F238E27FC236}">
                <a16:creationId xmlns:a16="http://schemas.microsoft.com/office/drawing/2014/main" id="{C1D34673-2B62-F2F3-10ED-C109CD9C3D20}"/>
              </a:ext>
            </a:extLst>
          </p:cNvPr>
          <p:cNvPicPr>
            <a:picLocks noChangeAspect="1"/>
          </p:cNvPicPr>
          <p:nvPr/>
        </p:nvPicPr>
        <p:blipFill>
          <a:blip r:embed="rId4"/>
          <a:stretch>
            <a:fillRect/>
          </a:stretch>
        </p:blipFill>
        <p:spPr>
          <a:xfrm>
            <a:off x="6402978" y="815111"/>
            <a:ext cx="4202679" cy="1961502"/>
          </a:xfrm>
          <a:prstGeom prst="rect">
            <a:avLst/>
          </a:prstGeom>
          <a:effectLst>
            <a:outerShdw blurRad="50800" dist="38100" dir="5400000" algn="t" rotWithShape="0">
              <a:prstClr val="black">
                <a:alpha val="40000"/>
              </a:prstClr>
            </a:outerShdw>
          </a:effectLst>
        </p:spPr>
      </p:pic>
      <p:pic>
        <p:nvPicPr>
          <p:cNvPr id="18" name="Picture 17" descr="Graphical user interface, text, application&#10;&#10;Description automatically generated">
            <a:extLst>
              <a:ext uri="{FF2B5EF4-FFF2-40B4-BE49-F238E27FC236}">
                <a16:creationId xmlns:a16="http://schemas.microsoft.com/office/drawing/2014/main" id="{7C9504A1-0EFC-40FB-1CE5-D16AA7FD3B97}"/>
              </a:ext>
            </a:extLst>
          </p:cNvPr>
          <p:cNvPicPr>
            <a:picLocks noChangeAspect="1"/>
          </p:cNvPicPr>
          <p:nvPr/>
        </p:nvPicPr>
        <p:blipFill>
          <a:blip r:embed="rId5"/>
          <a:stretch>
            <a:fillRect/>
          </a:stretch>
        </p:blipFill>
        <p:spPr>
          <a:xfrm>
            <a:off x="8305349" y="3021452"/>
            <a:ext cx="2995217" cy="321612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4226857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4.375E-6 0 L -0.0345 -0.00093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dirty="0">
                <a:solidFill>
                  <a:schemeClr val="tx1"/>
                </a:solidFill>
              </a:rPr>
              <a:t>The Question Node</a:t>
            </a:r>
          </a:p>
        </p:txBody>
      </p:sp>
      <p:sp>
        <p:nvSpPr>
          <p:cNvPr id="16" name="Freeform: Shape 15">
            <a:extLst>
              <a:ext uri="{FF2B5EF4-FFF2-40B4-BE49-F238E27FC236}">
                <a16:creationId xmlns:a16="http://schemas.microsoft.com/office/drawing/2014/main" id="{78F38CD4-C222-4EFD-AADF-3855A15D25A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9ABC00-F1AF-4555-99D5-F2111DD934E5}"/>
              </a:ext>
              <a:ext uri="{C183D7F6-B498-43B3-948B-1728B52AA6E4}">
                <adec:decorative xmlns:adec="http://schemas.microsoft.com/office/drawing/2017/decorative" val="1"/>
              </a:ext>
            </a:extLst>
          </p:cNvPr>
          <p:cNvGrpSpPr/>
          <p:nvPr/>
        </p:nvGrpSpPr>
        <p:grpSpPr>
          <a:xfrm>
            <a:off x="468348" y="2695342"/>
            <a:ext cx="6598753" cy="3011527"/>
            <a:chOff x="468348" y="2695342"/>
            <a:chExt cx="6598753" cy="3011527"/>
          </a:xfrm>
        </p:grpSpPr>
        <p:cxnSp>
          <p:nvCxnSpPr>
            <p:cNvPr id="26" name="Straight Connector 25">
              <a:extLst>
                <a:ext uri="{FF2B5EF4-FFF2-40B4-BE49-F238E27FC236}">
                  <a16:creationId xmlns:a16="http://schemas.microsoft.com/office/drawing/2014/main" id="{D3534CC0-A7B7-4016-ABAA-9AEA18AFB130}"/>
                </a:ext>
                <a:ext uri="{C183D7F6-B498-43B3-948B-1728B52AA6E4}">
                  <adec:decorative xmlns:adec="http://schemas.microsoft.com/office/drawing/2017/decorative" val="1"/>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29F654-9635-4DC6-A96E-AC4D627FCA25}"/>
                </a:ext>
                <a:ext uri="{C183D7F6-B498-43B3-948B-1728B52AA6E4}">
                  <adec:decorative xmlns:adec="http://schemas.microsoft.com/office/drawing/2017/decorative" val="1"/>
                </a:ext>
              </a:extLst>
            </p:cNvPr>
            <p:cNvGrpSpPr/>
            <p:nvPr/>
          </p:nvGrpSpPr>
          <p:grpSpPr>
            <a:xfrm>
              <a:off x="542374" y="2695342"/>
              <a:ext cx="5374439" cy="677108"/>
              <a:chOff x="542374" y="2695342"/>
              <a:chExt cx="5374439" cy="677108"/>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The Question Node is another of the most common nodes used when authoring bots</a:t>
                </a:r>
              </a:p>
            </p:txBody>
          </p: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8" name="Group 7">
              <a:extLst>
                <a:ext uri="{FF2B5EF4-FFF2-40B4-BE49-F238E27FC236}">
                  <a16:creationId xmlns:a16="http://schemas.microsoft.com/office/drawing/2014/main" id="{03D7474D-DBB1-45E0-A3FE-1CAF94A032F2}"/>
                </a:ext>
                <a:ext uri="{C183D7F6-B498-43B3-948B-1728B52AA6E4}">
                  <adec:decorative xmlns:adec="http://schemas.microsoft.com/office/drawing/2017/decorative" val="1"/>
                </a:ext>
              </a:extLst>
            </p:cNvPr>
            <p:cNvGrpSpPr/>
            <p:nvPr/>
          </p:nvGrpSpPr>
          <p:grpSpPr>
            <a:xfrm>
              <a:off x="468348" y="4229541"/>
              <a:ext cx="5448465" cy="1477328"/>
              <a:chOff x="468348" y="4229541"/>
              <a:chExt cx="5448465" cy="1477328"/>
            </a:xfrm>
          </p:grpSpPr>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229541"/>
                <a:ext cx="4540885"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pc="0" dirty="0">
                    <a:solidFill>
                      <a:schemeClr val="bg1"/>
                    </a:solidFill>
                  </a:rPr>
                  <a:t>It provides capability to ask the user a question and store the data to be used and operated upon</a:t>
                </a:r>
                <a:endParaRPr kumimoji="0" lang="en-US" sz="2400" b="0" i="0" u="none" strike="noStrike" kern="1200" cap="none" spc="0" normalizeH="0" baseline="0" noProof="0" dirty="0">
                  <a:ln>
                    <a:noFill/>
                  </a:ln>
                  <a:solidFill>
                    <a:schemeClr val="bg1"/>
                  </a:solidFill>
                  <a:effectLst/>
                  <a:uLnTx/>
                  <a:uFillTx/>
                  <a:ea typeface="+mn-ea"/>
                  <a:cs typeface="+mn-cs"/>
                </a:endParaRPr>
              </a:p>
            </p:txBody>
          </p:sp>
          <p:pic>
            <p:nvPicPr>
              <p:cNvPr id="6" name="Picture 5" descr="icon of a person giving a presentation">
                <a:extLst>
                  <a:ext uri="{FF2B5EF4-FFF2-40B4-BE49-F238E27FC236}">
                    <a16:creationId xmlns:a16="http://schemas.microsoft.com/office/drawing/2014/main" id="{3F74ABA5-57F2-4222-8053-2E03937F6E97}"/>
                  </a:ext>
                </a:extLst>
              </p:cNvPr>
              <p:cNvPicPr>
                <a:picLocks noChangeAspect="1"/>
              </p:cNvPicPr>
              <p:nvPr/>
            </p:nvPicPr>
            <p:blipFill>
              <a:blip r:embed="rId3"/>
              <a:stretch>
                <a:fillRect/>
              </a:stretch>
            </p:blipFill>
            <p:spPr>
              <a:xfrm>
                <a:off x="468348" y="4560735"/>
                <a:ext cx="684276" cy="466344"/>
              </a:xfrm>
              <a:prstGeom prst="rect">
                <a:avLst/>
              </a:prstGeom>
            </p:spPr>
          </p:pic>
        </p:grpSp>
      </p:grpSp>
      <p:pic>
        <p:nvPicPr>
          <p:cNvPr id="4" name="Picture 3">
            <a:extLst>
              <a:ext uri="{FF2B5EF4-FFF2-40B4-BE49-F238E27FC236}">
                <a16:creationId xmlns:a16="http://schemas.microsoft.com/office/drawing/2014/main" id="{15E431FA-C7E6-8151-908B-E22D6F09CADD}"/>
              </a:ext>
            </a:extLst>
          </p:cNvPr>
          <p:cNvPicPr>
            <a:picLocks noChangeAspect="1"/>
          </p:cNvPicPr>
          <p:nvPr/>
        </p:nvPicPr>
        <p:blipFill>
          <a:blip r:embed="rId4"/>
          <a:stretch>
            <a:fillRect/>
          </a:stretch>
        </p:blipFill>
        <p:spPr>
          <a:xfrm>
            <a:off x="8443030" y="37030"/>
            <a:ext cx="3712201" cy="6296993"/>
          </a:xfrm>
          <a:prstGeom prst="rect">
            <a:avLst/>
          </a:prstGeom>
          <a:effectLst>
            <a:outerShdw blurRad="50800" dist="38100" dir="2700000" algn="tl" rotWithShape="0">
              <a:prstClr val="black">
                <a:alpha val="40000"/>
              </a:prstClr>
            </a:outerShdw>
          </a:effectLst>
        </p:spPr>
      </p:pic>
      <p:pic>
        <p:nvPicPr>
          <p:cNvPr id="10" name="Picture 9" descr="Graphical user interface, text, application&#10;&#10;Description automatically generated">
            <a:extLst>
              <a:ext uri="{FF2B5EF4-FFF2-40B4-BE49-F238E27FC236}">
                <a16:creationId xmlns:a16="http://schemas.microsoft.com/office/drawing/2014/main" id="{22C46001-C686-CC48-B979-9F4B6140F0B0}"/>
              </a:ext>
            </a:extLst>
          </p:cNvPr>
          <p:cNvPicPr>
            <a:picLocks noChangeAspect="1"/>
          </p:cNvPicPr>
          <p:nvPr/>
        </p:nvPicPr>
        <p:blipFill rotWithShape="1">
          <a:blip r:embed="rId5"/>
          <a:srcRect l="8062" r="5893" b="13241"/>
          <a:stretch/>
        </p:blipFill>
        <p:spPr>
          <a:xfrm>
            <a:off x="6399233" y="3919690"/>
            <a:ext cx="3132767" cy="262860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84944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4.375E-6 0 L -0.0345 -0.00093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dirty="0">
                <a:solidFill>
                  <a:schemeClr val="tx1"/>
                </a:solidFill>
              </a:rPr>
              <a:t>Rich Text Responses</a:t>
            </a:r>
          </a:p>
        </p:txBody>
      </p:sp>
      <p:sp>
        <p:nvSpPr>
          <p:cNvPr id="16" name="Freeform: Shape 15">
            <a:extLst>
              <a:ext uri="{FF2B5EF4-FFF2-40B4-BE49-F238E27FC236}">
                <a16:creationId xmlns:a16="http://schemas.microsoft.com/office/drawing/2014/main" id="{78F38CD4-C222-4EFD-AADF-3855A15D25A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9ABC00-F1AF-4555-99D5-F2111DD934E5}"/>
              </a:ext>
              <a:ext uri="{C183D7F6-B498-43B3-948B-1728B52AA6E4}">
                <adec:decorative xmlns:adec="http://schemas.microsoft.com/office/drawing/2017/decorative" val="1"/>
              </a:ext>
            </a:extLst>
          </p:cNvPr>
          <p:cNvGrpSpPr/>
          <p:nvPr/>
        </p:nvGrpSpPr>
        <p:grpSpPr>
          <a:xfrm>
            <a:off x="468348" y="2695342"/>
            <a:ext cx="6598753" cy="3011527"/>
            <a:chOff x="468348" y="2695342"/>
            <a:chExt cx="6598753" cy="3011527"/>
          </a:xfrm>
        </p:grpSpPr>
        <p:cxnSp>
          <p:nvCxnSpPr>
            <p:cNvPr id="26" name="Straight Connector 25">
              <a:extLst>
                <a:ext uri="{FF2B5EF4-FFF2-40B4-BE49-F238E27FC236}">
                  <a16:creationId xmlns:a16="http://schemas.microsoft.com/office/drawing/2014/main" id="{D3534CC0-A7B7-4016-ABAA-9AEA18AFB130}"/>
                </a:ext>
                <a:ext uri="{C183D7F6-B498-43B3-948B-1728B52AA6E4}">
                  <adec:decorative xmlns:adec="http://schemas.microsoft.com/office/drawing/2017/decorative" val="1"/>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29F654-9635-4DC6-A96E-AC4D627FCA25}"/>
                </a:ext>
                <a:ext uri="{C183D7F6-B498-43B3-948B-1728B52AA6E4}">
                  <adec:decorative xmlns:adec="http://schemas.microsoft.com/office/drawing/2017/decorative" val="1"/>
                </a:ext>
              </a:extLst>
            </p:cNvPr>
            <p:cNvGrpSpPr/>
            <p:nvPr/>
          </p:nvGrpSpPr>
          <p:grpSpPr>
            <a:xfrm>
              <a:off x="542374" y="2695342"/>
              <a:ext cx="5374439" cy="677108"/>
              <a:chOff x="542374" y="2695342"/>
              <a:chExt cx="5374439" cy="677108"/>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Brand new rich</a:t>
                </a:r>
                <a:r>
                  <a:rPr lang="en-US" spc="0" dirty="0">
                    <a:solidFill>
                      <a:schemeClr val="bg1"/>
                    </a:solidFill>
                  </a:rPr>
                  <a:t> text response options including image and adaptive card</a:t>
                </a:r>
                <a:endParaRPr kumimoji="0" lang="en-US" sz="2400" b="0" i="0" u="none" strike="noStrike" kern="1200" cap="none" spc="0" normalizeH="0" baseline="0" noProof="0" dirty="0">
                  <a:ln>
                    <a:noFill/>
                  </a:ln>
                  <a:solidFill>
                    <a:schemeClr val="bg1"/>
                  </a:solidFill>
                  <a:effectLst/>
                  <a:uLnTx/>
                  <a:uFillTx/>
                  <a:ea typeface="+mn-ea"/>
                  <a:cs typeface="+mn-cs"/>
                </a:endParaRPr>
              </a:p>
            </p:txBody>
          </p: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8" name="Group 7">
              <a:extLst>
                <a:ext uri="{FF2B5EF4-FFF2-40B4-BE49-F238E27FC236}">
                  <a16:creationId xmlns:a16="http://schemas.microsoft.com/office/drawing/2014/main" id="{03D7474D-DBB1-45E0-A3FE-1CAF94A032F2}"/>
                </a:ext>
                <a:ext uri="{C183D7F6-B498-43B3-948B-1728B52AA6E4}">
                  <adec:decorative xmlns:adec="http://schemas.microsoft.com/office/drawing/2017/decorative" val="1"/>
                </a:ext>
              </a:extLst>
            </p:cNvPr>
            <p:cNvGrpSpPr/>
            <p:nvPr/>
          </p:nvGrpSpPr>
          <p:grpSpPr>
            <a:xfrm>
              <a:off x="468348" y="4229541"/>
              <a:ext cx="5448465" cy="1477328"/>
              <a:chOff x="468348" y="4229541"/>
              <a:chExt cx="5448465" cy="1477328"/>
            </a:xfrm>
          </p:grpSpPr>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229541"/>
                <a:ext cx="4540885" cy="147732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pc="0" dirty="0">
                    <a:solidFill>
                      <a:schemeClr val="bg1"/>
                    </a:solidFill>
                  </a:rPr>
                  <a:t>Deliver enhanced experiences to customers and users which are more engaging and display data in more dynamic ways</a:t>
                </a:r>
                <a:endParaRPr kumimoji="0" lang="en-US" sz="2400" b="0" i="0" u="none" strike="noStrike" kern="1200" cap="none" spc="0" normalizeH="0" baseline="0" noProof="0" dirty="0">
                  <a:ln>
                    <a:noFill/>
                  </a:ln>
                  <a:solidFill>
                    <a:schemeClr val="bg1"/>
                  </a:solidFill>
                  <a:effectLst/>
                  <a:uLnTx/>
                  <a:uFillTx/>
                  <a:ea typeface="+mn-ea"/>
                  <a:cs typeface="+mn-cs"/>
                </a:endParaRPr>
              </a:p>
            </p:txBody>
          </p:sp>
          <p:pic>
            <p:nvPicPr>
              <p:cNvPr id="6" name="Picture 5" descr="icon of a person giving a presentation">
                <a:extLst>
                  <a:ext uri="{FF2B5EF4-FFF2-40B4-BE49-F238E27FC236}">
                    <a16:creationId xmlns:a16="http://schemas.microsoft.com/office/drawing/2014/main" id="{3F74ABA5-57F2-4222-8053-2E03937F6E97}"/>
                  </a:ext>
                </a:extLst>
              </p:cNvPr>
              <p:cNvPicPr>
                <a:picLocks noChangeAspect="1"/>
              </p:cNvPicPr>
              <p:nvPr/>
            </p:nvPicPr>
            <p:blipFill>
              <a:blip r:embed="rId3"/>
              <a:stretch>
                <a:fillRect/>
              </a:stretch>
            </p:blipFill>
            <p:spPr>
              <a:xfrm>
                <a:off x="468348" y="4560735"/>
                <a:ext cx="684276" cy="466344"/>
              </a:xfrm>
              <a:prstGeom prst="rect">
                <a:avLst/>
              </a:prstGeom>
            </p:spPr>
          </p:pic>
        </p:grpSp>
      </p:grpSp>
      <p:pic>
        <p:nvPicPr>
          <p:cNvPr id="2" name="Picture 1" descr="Graphical user interface&#10;&#10;Description automatically generated">
            <a:extLst>
              <a:ext uri="{FF2B5EF4-FFF2-40B4-BE49-F238E27FC236}">
                <a16:creationId xmlns:a16="http://schemas.microsoft.com/office/drawing/2014/main" id="{E239369E-169F-01BC-A677-D07B26714145}"/>
              </a:ext>
            </a:extLst>
          </p:cNvPr>
          <p:cNvPicPr>
            <a:picLocks noChangeAspect="1"/>
          </p:cNvPicPr>
          <p:nvPr/>
        </p:nvPicPr>
        <p:blipFill>
          <a:blip r:embed="rId4"/>
          <a:stretch>
            <a:fillRect/>
          </a:stretch>
        </p:blipFill>
        <p:spPr>
          <a:xfrm>
            <a:off x="8984065" y="339513"/>
            <a:ext cx="2655513" cy="2466777"/>
          </a:xfrm>
          <a:prstGeom prst="rect">
            <a:avLst/>
          </a:prstGeom>
          <a:effectLst>
            <a:outerShdw blurRad="50800" dist="38100" dir="5400000" algn="t" rotWithShape="0">
              <a:prstClr val="black">
                <a:alpha val="40000"/>
              </a:prstClr>
            </a:outerShdw>
          </a:effectLst>
        </p:spPr>
      </p:pic>
      <p:pic>
        <p:nvPicPr>
          <p:cNvPr id="13" name="Picture 12">
            <a:extLst>
              <a:ext uri="{FF2B5EF4-FFF2-40B4-BE49-F238E27FC236}">
                <a16:creationId xmlns:a16="http://schemas.microsoft.com/office/drawing/2014/main" id="{88272672-251E-4C53-FC96-2CDB03663D63}"/>
              </a:ext>
            </a:extLst>
          </p:cNvPr>
          <p:cNvPicPr>
            <a:picLocks noChangeAspect="1"/>
          </p:cNvPicPr>
          <p:nvPr/>
        </p:nvPicPr>
        <p:blipFill>
          <a:blip r:embed="rId5"/>
          <a:stretch>
            <a:fillRect/>
          </a:stretch>
        </p:blipFill>
        <p:spPr>
          <a:xfrm>
            <a:off x="6779372" y="2946706"/>
            <a:ext cx="3892407" cy="3651116"/>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812482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4.375E-6 0 L -0.0345 -0.00093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4">
            <a:extLst>
              <a:ext uri="{FF2B5EF4-FFF2-40B4-BE49-F238E27FC236}">
                <a16:creationId xmlns:a16="http://schemas.microsoft.com/office/drawing/2014/main" id="{B125E47E-C465-4AF0-A708-A1E88AB752E3}"/>
              </a:ext>
            </a:extLst>
          </p:cNvPr>
          <p:cNvSpPr>
            <a:spLocks noGrp="1"/>
          </p:cNvSpPr>
          <p:nvPr>
            <p:ph type="title"/>
          </p:nvPr>
        </p:nvSpPr>
        <p:spPr>
          <a:xfrm>
            <a:off x="449263" y="620428"/>
            <a:ext cx="10809963" cy="403137"/>
          </a:xfrm>
        </p:spPr>
        <p:txBody>
          <a:bodyPr/>
          <a:lstStyle/>
          <a:p>
            <a:r>
              <a:rPr lang="en-IN" dirty="0"/>
              <a:t>Power Virtual Agents Preview Notice</a:t>
            </a:r>
          </a:p>
        </p:txBody>
      </p:sp>
      <p:grpSp>
        <p:nvGrpSpPr>
          <p:cNvPr id="5" name="Group 4">
            <a:extLst>
              <a:ext uri="{FF2B5EF4-FFF2-40B4-BE49-F238E27FC236}">
                <a16:creationId xmlns:a16="http://schemas.microsoft.com/office/drawing/2014/main" id="{35308005-1FD2-4BBA-9A84-D28BA450F6AA}"/>
              </a:ext>
              <a:ext uri="{C183D7F6-B498-43B3-948B-1728B52AA6E4}">
                <adec:decorative xmlns:adec="http://schemas.microsoft.com/office/drawing/2017/decorative" val="1"/>
              </a:ext>
            </a:extLst>
          </p:cNvPr>
          <p:cNvGrpSpPr/>
          <p:nvPr/>
        </p:nvGrpSpPr>
        <p:grpSpPr>
          <a:xfrm>
            <a:off x="10470123" y="-167615"/>
            <a:ext cx="1851717" cy="1749978"/>
            <a:chOff x="10470123" y="-167615"/>
            <a:chExt cx="1851717" cy="1749978"/>
          </a:xfrm>
        </p:grpSpPr>
        <p:sp>
          <p:nvSpPr>
            <p:cNvPr id="45" name="Freeform: Shape 44">
              <a:extLst>
                <a:ext uri="{FF2B5EF4-FFF2-40B4-BE49-F238E27FC236}">
                  <a16:creationId xmlns:a16="http://schemas.microsoft.com/office/drawing/2014/main" id="{A8F94004-D005-4EF6-896A-8DC5F49EDB7C}"/>
                </a:ext>
              </a:extLst>
            </p:cNvPr>
            <p:cNvSpPr/>
            <p:nvPr userDrawn="1"/>
          </p:nvSpPr>
          <p:spPr bwMode="auto">
            <a:xfrm rot="20943271">
              <a:off x="11147223"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35354F99-36B1-476E-B28C-22B14AF4A5E8}"/>
                </a:ext>
              </a:extLst>
            </p:cNvPr>
            <p:cNvSpPr/>
            <p:nvPr userDrawn="1"/>
          </p:nvSpPr>
          <p:spPr bwMode="auto">
            <a:xfrm rot="20943271">
              <a:off x="11270230" y="-112104"/>
              <a:ext cx="1036321" cy="1508164"/>
            </a:xfrm>
            <a:custGeom>
              <a:avLst/>
              <a:gdLst>
                <a:gd name="connsiteX0" fmla="*/ 0 w 1036321"/>
                <a:gd name="connsiteY0" fmla="*/ 0 h 1508164"/>
                <a:gd name="connsiteX1" fmla="*/ 1036321 w 1036321"/>
                <a:gd name="connsiteY1" fmla="*/ 200417 h 1508164"/>
                <a:gd name="connsiteX2" fmla="*/ 783412 w 1036321"/>
                <a:gd name="connsiteY2" fmla="*/ 1508164 h 1508164"/>
              </a:gdLst>
              <a:ahLst/>
              <a:cxnLst>
                <a:cxn ang="0">
                  <a:pos x="connsiteX0" y="connsiteY0"/>
                </a:cxn>
                <a:cxn ang="0">
                  <a:pos x="connsiteX1" y="connsiteY1"/>
                </a:cxn>
                <a:cxn ang="0">
                  <a:pos x="connsiteX2" y="connsiteY2"/>
                </a:cxn>
              </a:cxnLst>
              <a:rect l="l" t="t" r="r" b="b"/>
              <a:pathLst>
                <a:path w="1036321" h="1508164">
                  <a:moveTo>
                    <a:pt x="0" y="0"/>
                  </a:moveTo>
                  <a:lnTo>
                    <a:pt x="1036321" y="200417"/>
                  </a:lnTo>
                  <a:lnTo>
                    <a:pt x="783412" y="1508164"/>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Freeform: Shape 40">
              <a:extLst>
                <a:ext uri="{FF2B5EF4-FFF2-40B4-BE49-F238E27FC236}">
                  <a16:creationId xmlns:a16="http://schemas.microsoft.com/office/drawing/2014/main" id="{0883CE6B-48C0-415C-92E6-1643328C6A52}"/>
                </a:ext>
              </a:extLst>
            </p:cNvPr>
            <p:cNvSpPr/>
            <p:nvPr userDrawn="1"/>
          </p:nvSpPr>
          <p:spPr bwMode="auto">
            <a:xfrm rot="20943271">
              <a:off x="11325196" y="-105418"/>
              <a:ext cx="974526" cy="1418233"/>
            </a:xfrm>
            <a:custGeom>
              <a:avLst/>
              <a:gdLst>
                <a:gd name="connsiteX0" fmla="*/ 0 w 974526"/>
                <a:gd name="connsiteY0" fmla="*/ 0 h 1418233"/>
                <a:gd name="connsiteX1" fmla="*/ 974526 w 974526"/>
                <a:gd name="connsiteY1" fmla="*/ 188466 h 1418233"/>
                <a:gd name="connsiteX2" fmla="*/ 736697 w 974526"/>
                <a:gd name="connsiteY2" fmla="*/ 1418233 h 1418233"/>
              </a:gdLst>
              <a:ahLst/>
              <a:cxnLst>
                <a:cxn ang="0">
                  <a:pos x="connsiteX0" y="connsiteY0"/>
                </a:cxn>
                <a:cxn ang="0">
                  <a:pos x="connsiteX1" y="connsiteY1"/>
                </a:cxn>
                <a:cxn ang="0">
                  <a:pos x="connsiteX2" y="connsiteY2"/>
                </a:cxn>
              </a:cxnLst>
              <a:rect l="l" t="t" r="r" b="b"/>
              <a:pathLst>
                <a:path w="974526" h="1418233">
                  <a:moveTo>
                    <a:pt x="0" y="0"/>
                  </a:moveTo>
                  <a:lnTo>
                    <a:pt x="974526" y="188466"/>
                  </a:lnTo>
                  <a:lnTo>
                    <a:pt x="736697" y="1418233"/>
                  </a:lnTo>
                  <a:close/>
                </a:path>
              </a:pathLst>
            </a:custGeom>
            <a:solidFill>
              <a:srgbClr val="30E5D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9CA57E2B-00A2-45B9-8D0C-833C30CACD0B}"/>
                </a:ext>
              </a:extLst>
            </p:cNvPr>
            <p:cNvSpPr/>
            <p:nvPr userDrawn="1"/>
          </p:nvSpPr>
          <p:spPr bwMode="auto">
            <a:xfrm rot="20943271">
              <a:off x="11532789" y="-80171"/>
              <a:ext cx="741132" cy="1078575"/>
            </a:xfrm>
            <a:custGeom>
              <a:avLst/>
              <a:gdLst>
                <a:gd name="connsiteX0" fmla="*/ 0 w 741132"/>
                <a:gd name="connsiteY0" fmla="*/ 0 h 1078575"/>
                <a:gd name="connsiteX1" fmla="*/ 741132 w 741132"/>
                <a:gd name="connsiteY1" fmla="*/ 143329 h 1078575"/>
                <a:gd name="connsiteX2" fmla="*/ 560263 w 741132"/>
                <a:gd name="connsiteY2" fmla="*/ 1078575 h 1078575"/>
              </a:gdLst>
              <a:ahLst/>
              <a:cxnLst>
                <a:cxn ang="0">
                  <a:pos x="connsiteX0" y="connsiteY0"/>
                </a:cxn>
                <a:cxn ang="0">
                  <a:pos x="connsiteX1" y="connsiteY1"/>
                </a:cxn>
                <a:cxn ang="0">
                  <a:pos x="connsiteX2" y="connsiteY2"/>
                </a:cxn>
              </a:cxnLst>
              <a:rect l="l" t="t" r="r" b="b"/>
              <a:pathLst>
                <a:path w="741132" h="1078575">
                  <a:moveTo>
                    <a:pt x="0" y="0"/>
                  </a:moveTo>
                  <a:lnTo>
                    <a:pt x="741132" y="143329"/>
                  </a:lnTo>
                  <a:lnTo>
                    <a:pt x="560263" y="1078575"/>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DF8E33B7-3C7D-4B21-9B09-E85DE10C8E72}"/>
                </a:ext>
              </a:extLst>
            </p:cNvPr>
            <p:cNvCxnSpPr/>
            <p:nvPr/>
          </p:nvCxnSpPr>
          <p:spPr>
            <a:xfrm rot="20943271">
              <a:off x="10829820" y="-167615"/>
              <a:ext cx="850900" cy="1574800"/>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10420F6-5CA9-4F56-B37A-C968F7CA22E5}"/>
                </a:ext>
              </a:extLst>
            </p:cNvPr>
            <p:cNvCxnSpPr>
              <a:cxnSpLocks/>
            </p:cNvCxnSpPr>
            <p:nvPr/>
          </p:nvCxnSpPr>
          <p:spPr>
            <a:xfrm>
              <a:off x="10470123" y="-19465"/>
              <a:ext cx="486313" cy="593548"/>
            </a:xfrm>
            <a:prstGeom prst="line">
              <a:avLst/>
            </a:prstGeom>
            <a:ln w="9525" cap="rnd">
              <a:solidFill>
                <a:srgbClr val="30E5D0"/>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 name="Content Placeholder 2">
            <a:extLst>
              <a:ext uri="{FF2B5EF4-FFF2-40B4-BE49-F238E27FC236}">
                <a16:creationId xmlns:a16="http://schemas.microsoft.com/office/drawing/2014/main" id="{50AAD954-5EE3-494A-9B1E-A3134FA9D589}"/>
              </a:ext>
            </a:extLst>
          </p:cNvPr>
          <p:cNvSpPr txBox="1">
            <a:spLocks/>
          </p:cNvSpPr>
          <p:nvPr/>
        </p:nvSpPr>
        <p:spPr>
          <a:xfrm>
            <a:off x="588262" y="1663700"/>
            <a:ext cx="10168637" cy="2331857"/>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buClr>
                <a:schemeClr val="accent4"/>
              </a:buClr>
            </a:pPr>
            <a:r>
              <a:rPr lang="en-US" sz="2400" dirty="0">
                <a:latin typeface="Segoe UI" panose="020B0502040204020203" pitchFamily="34" charset="0"/>
                <a:cs typeface="Segoe UI" panose="020B0502040204020203" pitchFamily="34" charset="0"/>
              </a:rPr>
              <a:t>This Power Virtual Agents In A Day training is in Preview status and is referencing Power Virtual Agents Unified Authoring release that is in Preview. This is a smaller set of content aimed at familiarizing yourself with core features of Power Virtual Agents using the new features released</a:t>
            </a:r>
          </a:p>
        </p:txBody>
      </p:sp>
    </p:spTree>
    <p:extLst>
      <p:ext uri="{BB962C8B-B14F-4D97-AF65-F5344CB8AC3E}">
        <p14:creationId xmlns:p14="http://schemas.microsoft.com/office/powerpoint/2010/main" val="2820280841"/>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80B692-9201-45A6-889B-F180FA4E63EB}"/>
              </a:ext>
            </a:extLst>
          </p:cNvPr>
          <p:cNvSpPr>
            <a:spLocks noGrp="1"/>
          </p:cNvSpPr>
          <p:nvPr>
            <p:ph type="title"/>
          </p:nvPr>
        </p:nvSpPr>
        <p:spPr/>
        <p:txBody>
          <a:bodyPr/>
          <a:lstStyle/>
          <a:p>
            <a:r>
              <a:rPr lang="en-US" dirty="0">
                <a:solidFill>
                  <a:schemeClr val="tx1"/>
                </a:solidFill>
              </a:rPr>
              <a:t>Use variables to navigate customers to tailored content</a:t>
            </a:r>
          </a:p>
        </p:txBody>
      </p:sp>
      <p:sp>
        <p:nvSpPr>
          <p:cNvPr id="16" name="Freeform: Shape 15">
            <a:extLst>
              <a:ext uri="{FF2B5EF4-FFF2-40B4-BE49-F238E27FC236}">
                <a16:creationId xmlns:a16="http://schemas.microsoft.com/office/drawing/2014/main" id="{78F38CD4-C222-4EFD-AADF-3855A15D25A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a:extLst>
              <a:ext uri="{FF2B5EF4-FFF2-40B4-BE49-F238E27FC236}">
                <a16:creationId xmlns:a16="http://schemas.microsoft.com/office/drawing/2014/main" id="{EA9ABC00-F1AF-4555-99D5-F2111DD934E5}"/>
              </a:ext>
              <a:ext uri="{C183D7F6-B498-43B3-948B-1728B52AA6E4}">
                <adec:decorative xmlns:adec="http://schemas.microsoft.com/office/drawing/2017/decorative" val="1"/>
              </a:ext>
            </a:extLst>
          </p:cNvPr>
          <p:cNvGrpSpPr/>
          <p:nvPr/>
        </p:nvGrpSpPr>
        <p:grpSpPr>
          <a:xfrm>
            <a:off x="468348" y="2695342"/>
            <a:ext cx="6598753" cy="2642195"/>
            <a:chOff x="468348" y="2695342"/>
            <a:chExt cx="6598753" cy="2642195"/>
          </a:xfrm>
        </p:grpSpPr>
        <p:cxnSp>
          <p:nvCxnSpPr>
            <p:cNvPr id="26" name="Straight Connector 25">
              <a:extLst>
                <a:ext uri="{FF2B5EF4-FFF2-40B4-BE49-F238E27FC236}">
                  <a16:creationId xmlns:a16="http://schemas.microsoft.com/office/drawing/2014/main" id="{D3534CC0-A7B7-4016-ABAA-9AEA18AFB130}"/>
                </a:ext>
                <a:ext uri="{C183D7F6-B498-43B3-948B-1728B52AA6E4}">
                  <adec:decorative xmlns:adec="http://schemas.microsoft.com/office/drawing/2017/decorative" val="1"/>
                </a:ext>
              </a:extLst>
            </p:cNvPr>
            <p:cNvCxnSpPr/>
            <p:nvPr/>
          </p:nvCxnSpPr>
          <p:spPr>
            <a:xfrm>
              <a:off x="1375928" y="3800995"/>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2129F654-9635-4DC6-A96E-AC4D627FCA25}"/>
                </a:ext>
                <a:ext uri="{C183D7F6-B498-43B3-948B-1728B52AA6E4}">
                  <adec:decorative xmlns:adec="http://schemas.microsoft.com/office/drawing/2017/decorative" val="1"/>
                </a:ext>
              </a:extLst>
            </p:cNvPr>
            <p:cNvGrpSpPr/>
            <p:nvPr/>
          </p:nvGrpSpPr>
          <p:grpSpPr>
            <a:xfrm>
              <a:off x="542374" y="2695342"/>
              <a:ext cx="5374439" cy="677108"/>
              <a:chOff x="542374" y="2695342"/>
              <a:chExt cx="5374439" cy="677108"/>
            </a:xfrm>
          </p:grpSpPr>
          <p:sp>
            <p:nvSpPr>
              <p:cNvPr id="17" name="Text Placeholder 1">
                <a:extLst>
                  <a:ext uri="{FF2B5EF4-FFF2-40B4-BE49-F238E27FC236}">
                    <a16:creationId xmlns:a16="http://schemas.microsoft.com/office/drawing/2014/main" id="{468A0F18-0E80-4FB8-A521-DCA63942DDD0}"/>
                  </a:ext>
                </a:extLst>
              </p:cNvPr>
              <p:cNvSpPr txBox="1">
                <a:spLocks/>
              </p:cNvSpPr>
              <p:nvPr/>
            </p:nvSpPr>
            <p:spPr>
              <a:xfrm>
                <a:off x="1375928" y="2695342"/>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Direct your customers to content you want them to see</a:t>
                </a:r>
              </a:p>
            </p:txBody>
          </p:sp>
          <p:sp>
            <p:nvSpPr>
              <p:cNvPr id="29" name="BulletedList_E8FD" title="Icon of a bulleted list">
                <a:extLst>
                  <a:ext uri="{FF2B5EF4-FFF2-40B4-BE49-F238E27FC236}">
                    <a16:creationId xmlns:a16="http://schemas.microsoft.com/office/drawing/2014/main" id="{2D63E432-3AF2-4159-BF9F-9C7B78920AC1}"/>
                  </a:ext>
                </a:extLst>
              </p:cNvPr>
              <p:cNvSpPr>
                <a:spLocks noChangeAspect="1" noEditPoints="1"/>
              </p:cNvSpPr>
              <p:nvPr/>
            </p:nvSpPr>
            <p:spPr bwMode="auto">
              <a:xfrm>
                <a:off x="542374" y="2882265"/>
                <a:ext cx="538724" cy="303262"/>
              </a:xfrm>
              <a:custGeom>
                <a:avLst/>
                <a:gdLst>
                  <a:gd name="T0" fmla="*/ 1321 w 7040"/>
                  <a:gd name="T1" fmla="*/ 0 h 3963"/>
                  <a:gd name="T2" fmla="*/ 7040 w 7040"/>
                  <a:gd name="T3" fmla="*/ 0 h 3963"/>
                  <a:gd name="T4" fmla="*/ 0 w 7040"/>
                  <a:gd name="T5" fmla="*/ 0 h 3963"/>
                  <a:gd name="T6" fmla="*/ 442 w 7040"/>
                  <a:gd name="T7" fmla="*/ 0 h 3963"/>
                  <a:gd name="T8" fmla="*/ 1321 w 7040"/>
                  <a:gd name="T9" fmla="*/ 1321 h 3963"/>
                  <a:gd name="T10" fmla="*/ 7040 w 7040"/>
                  <a:gd name="T11" fmla="*/ 1321 h 3963"/>
                  <a:gd name="T12" fmla="*/ 0 w 7040"/>
                  <a:gd name="T13" fmla="*/ 1321 h 3963"/>
                  <a:gd name="T14" fmla="*/ 442 w 7040"/>
                  <a:gd name="T15" fmla="*/ 1321 h 3963"/>
                  <a:gd name="T16" fmla="*/ 1321 w 7040"/>
                  <a:gd name="T17" fmla="*/ 2643 h 3963"/>
                  <a:gd name="T18" fmla="*/ 7040 w 7040"/>
                  <a:gd name="T19" fmla="*/ 2643 h 3963"/>
                  <a:gd name="T20" fmla="*/ 0 w 7040"/>
                  <a:gd name="T21" fmla="*/ 2643 h 3963"/>
                  <a:gd name="T22" fmla="*/ 442 w 7040"/>
                  <a:gd name="T23" fmla="*/ 2643 h 3963"/>
                  <a:gd name="T24" fmla="*/ 1321 w 7040"/>
                  <a:gd name="T25" fmla="*/ 3963 h 3963"/>
                  <a:gd name="T26" fmla="*/ 7040 w 7040"/>
                  <a:gd name="T27" fmla="*/ 3963 h 3963"/>
                  <a:gd name="T28" fmla="*/ 0 w 7040"/>
                  <a:gd name="T29" fmla="*/ 3963 h 3963"/>
                  <a:gd name="T30" fmla="*/ 442 w 7040"/>
                  <a:gd name="T3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40" h="3963">
                    <a:moveTo>
                      <a:pt x="1321" y="0"/>
                    </a:moveTo>
                    <a:lnTo>
                      <a:pt x="7040" y="0"/>
                    </a:lnTo>
                    <a:moveTo>
                      <a:pt x="0" y="0"/>
                    </a:moveTo>
                    <a:lnTo>
                      <a:pt x="442" y="0"/>
                    </a:lnTo>
                    <a:moveTo>
                      <a:pt x="1321" y="1321"/>
                    </a:moveTo>
                    <a:lnTo>
                      <a:pt x="7040" y="1321"/>
                    </a:lnTo>
                    <a:moveTo>
                      <a:pt x="0" y="1321"/>
                    </a:moveTo>
                    <a:lnTo>
                      <a:pt x="442" y="1321"/>
                    </a:lnTo>
                    <a:moveTo>
                      <a:pt x="1321" y="2643"/>
                    </a:moveTo>
                    <a:lnTo>
                      <a:pt x="7040" y="2643"/>
                    </a:lnTo>
                    <a:moveTo>
                      <a:pt x="0" y="2643"/>
                    </a:moveTo>
                    <a:lnTo>
                      <a:pt x="442" y="2643"/>
                    </a:lnTo>
                    <a:moveTo>
                      <a:pt x="1321" y="3963"/>
                    </a:moveTo>
                    <a:lnTo>
                      <a:pt x="7040" y="3963"/>
                    </a:lnTo>
                    <a:moveTo>
                      <a:pt x="0" y="3963"/>
                    </a:moveTo>
                    <a:lnTo>
                      <a:pt x="442" y="3963"/>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mj-lt"/>
                  <a:ea typeface="+mn-ea"/>
                  <a:cs typeface="+mn-cs"/>
                </a:endParaRPr>
              </a:p>
            </p:txBody>
          </p:sp>
        </p:grpSp>
        <p:grpSp>
          <p:nvGrpSpPr>
            <p:cNvPr id="8" name="Group 7">
              <a:extLst>
                <a:ext uri="{FF2B5EF4-FFF2-40B4-BE49-F238E27FC236}">
                  <a16:creationId xmlns:a16="http://schemas.microsoft.com/office/drawing/2014/main" id="{03D7474D-DBB1-45E0-A3FE-1CAF94A032F2}"/>
                </a:ext>
                <a:ext uri="{C183D7F6-B498-43B3-948B-1728B52AA6E4}">
                  <adec:decorative xmlns:adec="http://schemas.microsoft.com/office/drawing/2017/decorative" val="1"/>
                </a:ext>
              </a:extLst>
            </p:cNvPr>
            <p:cNvGrpSpPr/>
            <p:nvPr/>
          </p:nvGrpSpPr>
          <p:grpSpPr>
            <a:xfrm>
              <a:off x="468348" y="4229541"/>
              <a:ext cx="5448465" cy="1107996"/>
              <a:chOff x="468348" y="4229541"/>
              <a:chExt cx="5448465" cy="1107996"/>
            </a:xfrm>
          </p:grpSpPr>
          <p:sp>
            <p:nvSpPr>
              <p:cNvPr id="25" name="Text Placeholder 1">
                <a:extLst>
                  <a:ext uri="{FF2B5EF4-FFF2-40B4-BE49-F238E27FC236}">
                    <a16:creationId xmlns:a16="http://schemas.microsoft.com/office/drawing/2014/main" id="{E4055C0D-03AC-44BB-972B-33029CDCF8D4}"/>
                  </a:ext>
                </a:extLst>
              </p:cNvPr>
              <p:cNvSpPr txBox="1">
                <a:spLocks/>
              </p:cNvSpPr>
              <p:nvPr/>
            </p:nvSpPr>
            <p:spPr>
              <a:xfrm>
                <a:off x="1375928" y="4229541"/>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chemeClr val="bg1"/>
                    </a:solidFill>
                    <a:effectLst/>
                    <a:uLnTx/>
                    <a:uFillTx/>
                    <a:ea typeface="+mn-ea"/>
                    <a:cs typeface="+mn-cs"/>
                  </a:rPr>
                  <a:t>Add variables to keep customer information for later in the conversation</a:t>
                </a:r>
              </a:p>
            </p:txBody>
          </p:sp>
          <p:pic>
            <p:nvPicPr>
              <p:cNvPr id="6" name="Picture 5" descr="icon of a person giving a presentation">
                <a:extLst>
                  <a:ext uri="{FF2B5EF4-FFF2-40B4-BE49-F238E27FC236}">
                    <a16:creationId xmlns:a16="http://schemas.microsoft.com/office/drawing/2014/main" id="{3F74ABA5-57F2-4222-8053-2E03937F6E97}"/>
                  </a:ext>
                </a:extLst>
              </p:cNvPr>
              <p:cNvPicPr>
                <a:picLocks noChangeAspect="1"/>
              </p:cNvPicPr>
              <p:nvPr/>
            </p:nvPicPr>
            <p:blipFill>
              <a:blip r:embed="rId3"/>
              <a:stretch>
                <a:fillRect/>
              </a:stretch>
            </p:blipFill>
            <p:spPr>
              <a:xfrm>
                <a:off x="468348" y="4560735"/>
                <a:ext cx="684276" cy="466344"/>
              </a:xfrm>
              <a:prstGeom prst="rect">
                <a:avLst/>
              </a:prstGeom>
            </p:spPr>
          </p:pic>
        </p:grpSp>
      </p:grpSp>
      <p:pic>
        <p:nvPicPr>
          <p:cNvPr id="2" name="Picture 1" descr="Graphical user interface, application&#10;&#10;Description automatically generated">
            <a:extLst>
              <a:ext uri="{FF2B5EF4-FFF2-40B4-BE49-F238E27FC236}">
                <a16:creationId xmlns:a16="http://schemas.microsoft.com/office/drawing/2014/main" id="{19B779E9-7C4C-FCBC-6F62-555A341E926A}"/>
              </a:ext>
            </a:extLst>
          </p:cNvPr>
          <p:cNvPicPr>
            <a:picLocks noChangeAspect="1"/>
          </p:cNvPicPr>
          <p:nvPr/>
        </p:nvPicPr>
        <p:blipFill>
          <a:blip r:embed="rId4"/>
          <a:stretch>
            <a:fillRect/>
          </a:stretch>
        </p:blipFill>
        <p:spPr>
          <a:xfrm>
            <a:off x="5916813" y="1407956"/>
            <a:ext cx="3763682" cy="2333913"/>
          </a:xfrm>
          <a:prstGeom prst="rect">
            <a:avLst/>
          </a:prstGeom>
          <a:effectLst>
            <a:outerShdw blurRad="50800" dist="38100" dir="5400000" algn="t" rotWithShape="0">
              <a:prstClr val="black">
                <a:alpha val="40000"/>
              </a:prstClr>
            </a:outerShdw>
          </a:effectLst>
        </p:spPr>
      </p:pic>
      <p:pic>
        <p:nvPicPr>
          <p:cNvPr id="10" name="Picture 9" descr="Graphical user interface, application&#10;&#10;Description automatically generated">
            <a:extLst>
              <a:ext uri="{FF2B5EF4-FFF2-40B4-BE49-F238E27FC236}">
                <a16:creationId xmlns:a16="http://schemas.microsoft.com/office/drawing/2014/main" id="{412642C5-3845-6AE3-E87D-595C84EA859A}"/>
              </a:ext>
            </a:extLst>
          </p:cNvPr>
          <p:cNvPicPr>
            <a:picLocks noChangeAspect="1"/>
          </p:cNvPicPr>
          <p:nvPr/>
        </p:nvPicPr>
        <p:blipFill>
          <a:blip r:embed="rId5"/>
          <a:stretch>
            <a:fillRect/>
          </a:stretch>
        </p:blipFill>
        <p:spPr>
          <a:xfrm>
            <a:off x="6752480" y="3860122"/>
            <a:ext cx="5220536" cy="233391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53868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42" presetClass="path" presetSubtype="0" decel="100000" fill="hold" nodeType="withEffect">
                                  <p:stCondLst>
                                    <p:cond delay="0"/>
                                  </p:stCondLst>
                                  <p:childTnLst>
                                    <p:animMotion origin="layout" path="M 3.95833E-6 0 L -0.03451 -0.00093 " pathEditMode="relative" rAng="0" ptsTypes="AA">
                                      <p:cBhvr>
                                        <p:cTn id="13" dur="700" spd="-100000" fill="hold"/>
                                        <p:tgtEl>
                                          <p:spTgt spid="9"/>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Entities and Slot-filling capabilities</a:t>
            </a:r>
          </a:p>
        </p:txBody>
      </p:sp>
      <p:sp>
        <p:nvSpPr>
          <p:cNvPr id="27" name="Freeform: Shape 26">
            <a:extLst>
              <a:ext uri="{FF2B5EF4-FFF2-40B4-BE49-F238E27FC236}">
                <a16:creationId xmlns:a16="http://schemas.microsoft.com/office/drawing/2014/main" id="{5BB9C03A-4F8C-466E-8E4D-4750C1823DD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85ECEE21-A7D9-49D8-9D05-D9562AA925E6}"/>
              </a:ext>
              <a:ext uri="{C183D7F6-B498-43B3-948B-1728B52AA6E4}">
                <adec:decorative xmlns:adec="http://schemas.microsoft.com/office/drawing/2017/decorative" val="1"/>
              </a:ext>
            </a:extLst>
          </p:cNvPr>
          <p:cNvGrpSpPr/>
          <p:nvPr/>
        </p:nvGrpSpPr>
        <p:grpSpPr>
          <a:xfrm>
            <a:off x="524088" y="2130248"/>
            <a:ext cx="6543013" cy="4323487"/>
            <a:chOff x="524088" y="2130248"/>
            <a:chExt cx="6543013" cy="4323487"/>
          </a:xfrm>
        </p:grpSpPr>
        <p:grpSp>
          <p:nvGrpSpPr>
            <p:cNvPr id="6" name="Group 5">
              <a:extLst>
                <a:ext uri="{FF2B5EF4-FFF2-40B4-BE49-F238E27FC236}">
                  <a16:creationId xmlns:a16="http://schemas.microsoft.com/office/drawing/2014/main" id="{DEE22227-A7D4-41D3-ABD5-075C0583762E}"/>
                </a:ext>
              </a:extLst>
            </p:cNvPr>
            <p:cNvGrpSpPr/>
            <p:nvPr/>
          </p:nvGrpSpPr>
          <p:grpSpPr>
            <a:xfrm>
              <a:off x="524089" y="2130248"/>
              <a:ext cx="5392724" cy="1107996"/>
              <a:chOff x="524089" y="2130248"/>
              <a:chExt cx="5392724" cy="1107996"/>
            </a:xfrm>
          </p:grpSpPr>
          <p:sp>
            <p:nvSpPr>
              <p:cNvPr id="31" name="Text Placeholder 1">
                <a:extLst>
                  <a:ext uri="{FF2B5EF4-FFF2-40B4-BE49-F238E27FC236}">
                    <a16:creationId xmlns:a16="http://schemas.microsoft.com/office/drawing/2014/main" id="{98C786E1-37F9-47D1-99BA-A3F03FB33F71}"/>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Power Virtual Agents can intelligently avoid repetitive conversations</a:t>
                </a:r>
              </a:p>
            </p:txBody>
          </p:sp>
          <p:sp>
            <p:nvSpPr>
              <p:cNvPr id="41" name="arrow_11" title="Icon of a circle made of two curved arrows">
                <a:extLst>
                  <a:ext uri="{FF2B5EF4-FFF2-40B4-BE49-F238E27FC236}">
                    <a16:creationId xmlns:a16="http://schemas.microsoft.com/office/drawing/2014/main" id="{0354D253-ED81-4734-A8D9-9272321A7392}"/>
                  </a:ext>
                </a:extLst>
              </p:cNvPr>
              <p:cNvSpPr>
                <a:spLocks noChangeAspect="1" noEditPoints="1"/>
              </p:cNvSpPr>
              <p:nvPr/>
            </p:nvSpPr>
            <p:spPr bwMode="auto">
              <a:xfrm>
                <a:off x="524089" y="2383757"/>
                <a:ext cx="575296" cy="60097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29" name="Straight Connector 28">
              <a:extLst>
                <a:ext uri="{FF2B5EF4-FFF2-40B4-BE49-F238E27FC236}">
                  <a16:creationId xmlns:a16="http://schemas.microsoft.com/office/drawing/2014/main" id="{8C61F60F-3720-49DC-AA2A-4E5B6C76CEED}"/>
                </a:ext>
                <a:ext uri="{C183D7F6-B498-43B3-948B-1728B52AA6E4}">
                  <adec:decorative xmlns:adec="http://schemas.microsoft.com/office/drawing/2017/decorative" val="1"/>
                </a:ext>
              </a:extLst>
            </p:cNvPr>
            <p:cNvCxnSpPr/>
            <p:nvPr/>
          </p:nvCxnSpPr>
          <p:spPr>
            <a:xfrm>
              <a:off x="1375928" y="358045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975DFBA-78BB-48C5-8C32-FD5A5580A9D4}"/>
                </a:ext>
              </a:extLst>
            </p:cNvPr>
            <p:cNvGrpSpPr/>
            <p:nvPr/>
          </p:nvGrpSpPr>
          <p:grpSpPr>
            <a:xfrm>
              <a:off x="524088" y="3922660"/>
              <a:ext cx="5392725" cy="738664"/>
              <a:chOff x="524088" y="3922660"/>
              <a:chExt cx="5392725" cy="738664"/>
            </a:xfrm>
          </p:grpSpPr>
          <p:sp>
            <p:nvSpPr>
              <p:cNvPr id="28" name="Text Placeholder 1">
                <a:extLst>
                  <a:ext uri="{FF2B5EF4-FFF2-40B4-BE49-F238E27FC236}">
                    <a16:creationId xmlns:a16="http://schemas.microsoft.com/office/drawing/2014/main" id="{10D4FF6C-FD9E-47F0-A0B0-226FA09D07C2}"/>
                  </a:ext>
                </a:extLst>
              </p:cNvPr>
              <p:cNvSpPr txBox="1">
                <a:spLocks/>
              </p:cNvSpPr>
              <p:nvPr/>
            </p:nvSpPr>
            <p:spPr>
              <a:xfrm>
                <a:off x="1375928" y="3922660"/>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Enhances your efficiency as</a:t>
                </a:r>
                <a:br>
                  <a:rPr lang="en-US" spc="0" dirty="0">
                    <a:solidFill>
                      <a:schemeClr val="bg1"/>
                    </a:solidFill>
                  </a:rPr>
                </a:br>
                <a:r>
                  <a:rPr lang="en-US" spc="0" dirty="0">
                    <a:solidFill>
                      <a:schemeClr val="bg1"/>
                    </a:solidFill>
                  </a:rPr>
                  <a:t>a maker</a:t>
                </a:r>
              </a:p>
            </p:txBody>
          </p:sp>
          <p:sp>
            <p:nvSpPr>
              <p:cNvPr id="42" name="Move_E7C2" title="Icon of four arrows pointing away from eachother">
                <a:extLst>
                  <a:ext uri="{FF2B5EF4-FFF2-40B4-BE49-F238E27FC236}">
                    <a16:creationId xmlns:a16="http://schemas.microsoft.com/office/drawing/2014/main" id="{9C32E6D3-99E2-4EAB-82ED-B371EC0EE17C}"/>
                  </a:ext>
                </a:extLst>
              </p:cNvPr>
              <p:cNvSpPr>
                <a:spLocks noChangeAspect="1" noEditPoints="1"/>
              </p:cNvSpPr>
              <p:nvPr/>
            </p:nvSpPr>
            <p:spPr bwMode="auto">
              <a:xfrm>
                <a:off x="524088" y="4004273"/>
                <a:ext cx="575296" cy="57543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37" name="Straight Connector 36">
              <a:extLst>
                <a:ext uri="{FF2B5EF4-FFF2-40B4-BE49-F238E27FC236}">
                  <a16:creationId xmlns:a16="http://schemas.microsoft.com/office/drawing/2014/main" id="{8304431C-CD18-4BE1-BED6-A3AD36E91606}"/>
                </a:ext>
                <a:ext uri="{C183D7F6-B498-43B3-948B-1728B52AA6E4}">
                  <adec:decorative xmlns:adec="http://schemas.microsoft.com/office/drawing/2017/decorative" val="1"/>
                </a:ext>
              </a:extLst>
            </p:cNvPr>
            <p:cNvCxnSpPr/>
            <p:nvPr/>
          </p:nvCxnSpPr>
          <p:spPr>
            <a:xfrm>
              <a:off x="1375928" y="500353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AFB94D-9022-4C94-B50B-AEF984135F3E}"/>
                </a:ext>
              </a:extLst>
            </p:cNvPr>
            <p:cNvGrpSpPr/>
            <p:nvPr/>
          </p:nvGrpSpPr>
          <p:grpSpPr>
            <a:xfrm>
              <a:off x="610012" y="5345739"/>
              <a:ext cx="5306801" cy="1107996"/>
              <a:chOff x="610012" y="5345739"/>
              <a:chExt cx="5306801" cy="1107996"/>
            </a:xfrm>
          </p:grpSpPr>
          <p:sp>
            <p:nvSpPr>
              <p:cNvPr id="35" name="Text Placeholder 1">
                <a:extLst>
                  <a:ext uri="{FF2B5EF4-FFF2-40B4-BE49-F238E27FC236}">
                    <a16:creationId xmlns:a16="http://schemas.microsoft.com/office/drawing/2014/main" id="{B523C9EF-F953-4F73-9BD0-2151213A1F3D}"/>
                  </a:ext>
                </a:extLst>
              </p:cNvPr>
              <p:cNvSpPr txBox="1">
                <a:spLocks/>
              </p:cNvSpPr>
              <p:nvPr/>
            </p:nvSpPr>
            <p:spPr>
              <a:xfrm>
                <a:off x="1375928" y="5345739"/>
                <a:ext cx="4540885" cy="110799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Power Virtual Agents can guide you to making the best experience</a:t>
                </a:r>
              </a:p>
            </p:txBody>
          </p:sp>
          <p:sp>
            <p:nvSpPr>
              <p:cNvPr id="43" name="arrow_25" title="Icon of a curved arrow">
                <a:extLst>
                  <a:ext uri="{FF2B5EF4-FFF2-40B4-BE49-F238E27FC236}">
                    <a16:creationId xmlns:a16="http://schemas.microsoft.com/office/drawing/2014/main" id="{DC579C04-9E0E-46C9-BEA9-289200ACA7A7}"/>
                  </a:ext>
                </a:extLst>
              </p:cNvPr>
              <p:cNvSpPr>
                <a:spLocks noChangeAspect="1" noEditPoints="1"/>
              </p:cNvSpPr>
              <p:nvPr/>
            </p:nvSpPr>
            <p:spPr bwMode="auto">
              <a:xfrm>
                <a:off x="610012" y="5677974"/>
                <a:ext cx="403448" cy="44352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sp>
        <p:nvSpPr>
          <p:cNvPr id="30" name="Freeform: Shape 29">
            <a:extLst>
              <a:ext uri="{FF2B5EF4-FFF2-40B4-BE49-F238E27FC236}">
                <a16:creationId xmlns:a16="http://schemas.microsoft.com/office/drawing/2014/main" id="{0A1ED8BC-7280-4B82-91D9-9BDF3E550F02}"/>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3" name="Picture 2" descr="Graphical user interface, text, application, email&#10;&#10;Description automatically generated">
            <a:extLst>
              <a:ext uri="{FF2B5EF4-FFF2-40B4-BE49-F238E27FC236}">
                <a16:creationId xmlns:a16="http://schemas.microsoft.com/office/drawing/2014/main" id="{DD0EB72D-9FAB-6D92-FECC-7A5F504FCCC9}"/>
              </a:ext>
            </a:extLst>
          </p:cNvPr>
          <p:cNvPicPr>
            <a:picLocks noChangeAspect="1"/>
          </p:cNvPicPr>
          <p:nvPr/>
        </p:nvPicPr>
        <p:blipFill rotWithShape="1">
          <a:blip r:embed="rId3"/>
          <a:srcRect b="7725"/>
          <a:stretch/>
        </p:blipFill>
        <p:spPr>
          <a:xfrm>
            <a:off x="6519835" y="2458412"/>
            <a:ext cx="4480019" cy="3119969"/>
          </a:xfrm>
          <a:prstGeom prst="rect">
            <a:avLst/>
          </a:prstGeom>
        </p:spPr>
      </p:pic>
    </p:spTree>
    <p:extLst>
      <p:ext uri="{BB962C8B-B14F-4D97-AF65-F5344CB8AC3E}">
        <p14:creationId xmlns:p14="http://schemas.microsoft.com/office/powerpoint/2010/main" val="3036878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nodeType="withEffect">
                                  <p:stCondLst>
                                    <p:cond delay="0"/>
                                  </p:stCondLst>
                                  <p:childTnLst>
                                    <p:animMotion origin="layout" path="M 3.95833E-6 0 L -0.03451 -0.00093 " pathEditMode="relative" rAng="0" ptsTypes="AA">
                                      <p:cBhvr>
                                        <p:cTn id="13"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5E658-2A26-433B-9FA3-3E6751281898}"/>
              </a:ext>
            </a:extLst>
          </p:cNvPr>
          <p:cNvSpPr>
            <a:spLocks noGrp="1"/>
          </p:cNvSpPr>
          <p:nvPr>
            <p:ph type="title"/>
          </p:nvPr>
        </p:nvSpPr>
        <p:spPr/>
        <p:txBody>
          <a:bodyPr/>
          <a:lstStyle/>
          <a:p>
            <a:r>
              <a:rPr lang="en-US" dirty="0"/>
              <a:t>Topic Management</a:t>
            </a:r>
          </a:p>
        </p:txBody>
      </p:sp>
      <p:sp>
        <p:nvSpPr>
          <p:cNvPr id="16" name="Freeform: Shape 15">
            <a:extLst>
              <a:ext uri="{FF2B5EF4-FFF2-40B4-BE49-F238E27FC236}">
                <a16:creationId xmlns:a16="http://schemas.microsoft.com/office/drawing/2014/main" id="{7188072E-EA34-4426-A584-DB5D02BBA81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4" name="Group 3">
            <a:extLst>
              <a:ext uri="{FF2B5EF4-FFF2-40B4-BE49-F238E27FC236}">
                <a16:creationId xmlns:a16="http://schemas.microsoft.com/office/drawing/2014/main" id="{3B3C22A0-FE98-48F2-B0A4-1695D8ACC67C}"/>
              </a:ext>
              <a:ext uri="{C183D7F6-B498-43B3-948B-1728B52AA6E4}">
                <adec:decorative xmlns:adec="http://schemas.microsoft.com/office/drawing/2017/decorative" val="1"/>
              </a:ext>
            </a:extLst>
          </p:cNvPr>
          <p:cNvGrpSpPr/>
          <p:nvPr/>
        </p:nvGrpSpPr>
        <p:grpSpPr>
          <a:xfrm>
            <a:off x="621300" y="2600116"/>
            <a:ext cx="5260799" cy="677108"/>
            <a:chOff x="621300" y="1380916"/>
            <a:chExt cx="5260799" cy="677108"/>
          </a:xfrm>
        </p:grpSpPr>
        <p:sp>
          <p:nvSpPr>
            <p:cNvPr id="17" name="Text Placeholder 1">
              <a:extLst>
                <a:ext uri="{FF2B5EF4-FFF2-40B4-BE49-F238E27FC236}">
                  <a16:creationId xmlns:a16="http://schemas.microsoft.com/office/drawing/2014/main" id="{6B5F52FE-C7AC-43BA-BC6B-AF8F7F811F8E}"/>
                </a:ext>
              </a:extLst>
            </p:cNvPr>
            <p:cNvSpPr txBox="1">
              <a:spLocks/>
            </p:cNvSpPr>
            <p:nvPr/>
          </p:nvSpPr>
          <p:spPr>
            <a:xfrm>
              <a:off x="1341214" y="1380916"/>
              <a:ext cx="4540885" cy="677108"/>
            </a:xfrm>
            <a:prstGeom prst="rect">
              <a:avLst/>
            </a:prstGeom>
          </p:spPr>
          <p:txBody>
            <a:bodyPr vert="horz" wrap="square" lIns="0" tIns="0" rIns="0" bIns="0" rtlCol="0" anchor="ctr">
              <a:no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Re-direct and connect customers to related topics</a:t>
              </a:r>
            </a:p>
          </p:txBody>
        </p:sp>
        <p:sp>
          <p:nvSpPr>
            <p:cNvPr id="33" name="manager" title="Icon of three people with lines connecting them">
              <a:extLst>
                <a:ext uri="{FF2B5EF4-FFF2-40B4-BE49-F238E27FC236}">
                  <a16:creationId xmlns:a16="http://schemas.microsoft.com/office/drawing/2014/main" id="{32CEB7D3-E4AF-471A-A434-3CDD52CC8D8B}"/>
                </a:ext>
              </a:extLst>
            </p:cNvPr>
            <p:cNvSpPr>
              <a:spLocks noChangeAspect="1" noEditPoints="1"/>
            </p:cNvSpPr>
            <p:nvPr/>
          </p:nvSpPr>
          <p:spPr bwMode="auto">
            <a:xfrm>
              <a:off x="621300" y="1490025"/>
              <a:ext cx="512512" cy="516578"/>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19" name="Rectangle 18">
            <a:extLst>
              <a:ext uri="{FF2B5EF4-FFF2-40B4-BE49-F238E27FC236}">
                <a16:creationId xmlns:a16="http://schemas.microsoft.com/office/drawing/2014/main" id="{2400197B-E0C8-4FEB-96F6-AC2203551242}"/>
              </a:ext>
            </a:extLst>
          </p:cNvPr>
          <p:cNvSpPr/>
          <p:nvPr/>
        </p:nvSpPr>
        <p:spPr>
          <a:xfrm>
            <a:off x="649247" y="3604344"/>
            <a:ext cx="4880458" cy="3603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defTabSz="622181">
              <a:lnSpc>
                <a:spcPct val="90000"/>
              </a:lnSpc>
              <a:spcBef>
                <a:spcPct val="0"/>
              </a:spcBef>
              <a:spcAft>
                <a:spcPct val="35000"/>
              </a:spcAft>
            </a:pPr>
            <a:r>
              <a:rPr lang="en-US" sz="1400">
                <a:solidFill>
                  <a:schemeClr val="bg1"/>
                </a:solidFill>
                <a:latin typeface="Segoe UI Semibold"/>
              </a:rPr>
              <a:t>Use it when:</a:t>
            </a:r>
          </a:p>
        </p:txBody>
      </p:sp>
      <p:sp>
        <p:nvSpPr>
          <p:cNvPr id="20" name="Rectangle 19">
            <a:extLst>
              <a:ext uri="{FF2B5EF4-FFF2-40B4-BE49-F238E27FC236}">
                <a16:creationId xmlns:a16="http://schemas.microsoft.com/office/drawing/2014/main" id="{CD98BA6E-0543-4CB1-A308-ED813DAE84FC}"/>
              </a:ext>
            </a:extLst>
          </p:cNvPr>
          <p:cNvSpPr/>
          <p:nvPr/>
        </p:nvSpPr>
        <p:spPr>
          <a:xfrm>
            <a:off x="649247" y="4014491"/>
            <a:ext cx="4880458" cy="360309"/>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defTabSz="622181">
              <a:lnSpc>
                <a:spcPct val="90000"/>
              </a:lnSpc>
              <a:spcBef>
                <a:spcPct val="0"/>
              </a:spcBef>
              <a:spcAft>
                <a:spcPct val="35000"/>
              </a:spcAft>
            </a:pPr>
            <a:r>
              <a:rPr lang="en-US" sz="1400">
                <a:solidFill>
                  <a:schemeClr val="bg1"/>
                </a:solidFill>
                <a:latin typeface="Segoe UI"/>
              </a:rPr>
              <a:t>A conversation requires more than one topic, such as when you need to ask a clarifying question to determine which topic the user needs</a:t>
            </a:r>
          </a:p>
        </p:txBody>
      </p:sp>
      <p:pic>
        <p:nvPicPr>
          <p:cNvPr id="6" name="Picture 5" descr="Graphical user interface, application&#10;&#10;Description automatically generated">
            <a:extLst>
              <a:ext uri="{FF2B5EF4-FFF2-40B4-BE49-F238E27FC236}">
                <a16:creationId xmlns:a16="http://schemas.microsoft.com/office/drawing/2014/main" id="{DF5E069C-4331-DFD5-C4A4-DF170A30B262}"/>
              </a:ext>
            </a:extLst>
          </p:cNvPr>
          <p:cNvPicPr>
            <a:picLocks noChangeAspect="1"/>
          </p:cNvPicPr>
          <p:nvPr/>
        </p:nvPicPr>
        <p:blipFill>
          <a:blip r:embed="rId3"/>
          <a:stretch>
            <a:fillRect/>
          </a:stretch>
        </p:blipFill>
        <p:spPr>
          <a:xfrm>
            <a:off x="5613225" y="1324714"/>
            <a:ext cx="6285547" cy="4093295"/>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873493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nodeType="withEffect">
                                  <p:stCondLst>
                                    <p:cond delay="0"/>
                                  </p:stCondLst>
                                  <p:childTnLst>
                                    <p:animMotion origin="layout" path="M 1.875E-6 3.33333E-6 L -0.03451 -0.00093 " pathEditMode="relative" rAng="0" ptsTypes="AA">
                                      <p:cBhvr>
                                        <p:cTn id="13" dur="700" spd="-100000" fill="hold"/>
                                        <p:tgtEl>
                                          <p:spTgt spid="4"/>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Use enhanced speech authoring capabilities</a:t>
            </a:r>
          </a:p>
        </p:txBody>
      </p:sp>
      <p:sp>
        <p:nvSpPr>
          <p:cNvPr id="27" name="Freeform: Shape 26">
            <a:extLst>
              <a:ext uri="{FF2B5EF4-FFF2-40B4-BE49-F238E27FC236}">
                <a16:creationId xmlns:a16="http://schemas.microsoft.com/office/drawing/2014/main" id="{5BB9C03A-4F8C-466E-8E4D-4750C1823DD1}"/>
              </a:ext>
              <a:ext uri="{C183D7F6-B498-43B3-948B-1728B52AA6E4}">
                <adec:decorative xmlns:adec="http://schemas.microsoft.com/office/drawing/2017/decorative" val="1"/>
              </a:ext>
            </a:extLst>
          </p:cNvPr>
          <p:cNvSpPr/>
          <p:nvPr/>
        </p:nvSpPr>
        <p:spPr bwMode="auto">
          <a:xfrm>
            <a:off x="-1"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85ECEE21-A7D9-49D8-9D05-D9562AA925E6}"/>
              </a:ext>
              <a:ext uri="{C183D7F6-B498-43B3-948B-1728B52AA6E4}">
                <adec:decorative xmlns:adec="http://schemas.microsoft.com/office/drawing/2017/decorative" val="1"/>
              </a:ext>
            </a:extLst>
          </p:cNvPr>
          <p:cNvGrpSpPr/>
          <p:nvPr/>
        </p:nvGrpSpPr>
        <p:grpSpPr>
          <a:xfrm>
            <a:off x="524088" y="2383757"/>
            <a:ext cx="6543013" cy="3737743"/>
            <a:chOff x="524088" y="2383757"/>
            <a:chExt cx="6543013" cy="3737743"/>
          </a:xfrm>
        </p:grpSpPr>
        <p:grpSp>
          <p:nvGrpSpPr>
            <p:cNvPr id="6" name="Group 5">
              <a:extLst>
                <a:ext uri="{FF2B5EF4-FFF2-40B4-BE49-F238E27FC236}">
                  <a16:creationId xmlns:a16="http://schemas.microsoft.com/office/drawing/2014/main" id="{DEE22227-A7D4-41D3-ABD5-075C0583762E}"/>
                </a:ext>
              </a:extLst>
            </p:cNvPr>
            <p:cNvGrpSpPr/>
            <p:nvPr/>
          </p:nvGrpSpPr>
          <p:grpSpPr>
            <a:xfrm>
              <a:off x="524089" y="2383757"/>
              <a:ext cx="5392724" cy="600978"/>
              <a:chOff x="524089" y="2383757"/>
              <a:chExt cx="5392724" cy="600978"/>
            </a:xfrm>
          </p:grpSpPr>
          <p:sp>
            <p:nvSpPr>
              <p:cNvPr id="31" name="Text Placeholder 1">
                <a:extLst>
                  <a:ext uri="{FF2B5EF4-FFF2-40B4-BE49-F238E27FC236}">
                    <a16:creationId xmlns:a16="http://schemas.microsoft.com/office/drawing/2014/main" id="{98C786E1-37F9-47D1-99BA-A3F03FB33F71}"/>
                  </a:ext>
                </a:extLst>
              </p:cNvPr>
              <p:cNvSpPr txBox="1">
                <a:spLocks/>
              </p:cNvSpPr>
              <p:nvPr/>
            </p:nvSpPr>
            <p:spPr>
              <a:xfrm>
                <a:off x="1375928" y="2499580"/>
                <a:ext cx="4540885" cy="369332"/>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Directly add SSML overrides</a:t>
                </a:r>
              </a:p>
            </p:txBody>
          </p:sp>
          <p:sp>
            <p:nvSpPr>
              <p:cNvPr id="41" name="arrow_11" title="Icon of a circle made of two curved arrows">
                <a:extLst>
                  <a:ext uri="{FF2B5EF4-FFF2-40B4-BE49-F238E27FC236}">
                    <a16:creationId xmlns:a16="http://schemas.microsoft.com/office/drawing/2014/main" id="{0354D253-ED81-4734-A8D9-9272321A7392}"/>
                  </a:ext>
                </a:extLst>
              </p:cNvPr>
              <p:cNvSpPr>
                <a:spLocks noChangeAspect="1" noEditPoints="1"/>
              </p:cNvSpPr>
              <p:nvPr/>
            </p:nvSpPr>
            <p:spPr bwMode="auto">
              <a:xfrm>
                <a:off x="524089" y="2383757"/>
                <a:ext cx="575296" cy="60097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29" name="Straight Connector 28">
              <a:extLst>
                <a:ext uri="{FF2B5EF4-FFF2-40B4-BE49-F238E27FC236}">
                  <a16:creationId xmlns:a16="http://schemas.microsoft.com/office/drawing/2014/main" id="{8C61F60F-3720-49DC-AA2A-4E5B6C76CEED}"/>
                </a:ext>
                <a:ext uri="{C183D7F6-B498-43B3-948B-1728B52AA6E4}">
                  <adec:decorative xmlns:adec="http://schemas.microsoft.com/office/drawing/2017/decorative" val="1"/>
                </a:ext>
              </a:extLst>
            </p:cNvPr>
            <p:cNvCxnSpPr/>
            <p:nvPr/>
          </p:nvCxnSpPr>
          <p:spPr>
            <a:xfrm>
              <a:off x="1375928" y="358045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975DFBA-78BB-48C5-8C32-FD5A5580A9D4}"/>
                </a:ext>
              </a:extLst>
            </p:cNvPr>
            <p:cNvGrpSpPr/>
            <p:nvPr/>
          </p:nvGrpSpPr>
          <p:grpSpPr>
            <a:xfrm>
              <a:off x="524088" y="3922660"/>
              <a:ext cx="5392725" cy="738664"/>
              <a:chOff x="524088" y="3922660"/>
              <a:chExt cx="5392725" cy="738664"/>
            </a:xfrm>
          </p:grpSpPr>
          <p:sp>
            <p:nvSpPr>
              <p:cNvPr id="28" name="Text Placeholder 1">
                <a:extLst>
                  <a:ext uri="{FF2B5EF4-FFF2-40B4-BE49-F238E27FC236}">
                    <a16:creationId xmlns:a16="http://schemas.microsoft.com/office/drawing/2014/main" id="{10D4FF6C-FD9E-47F0-A0B0-226FA09D07C2}"/>
                  </a:ext>
                </a:extLst>
              </p:cNvPr>
              <p:cNvSpPr txBox="1">
                <a:spLocks/>
              </p:cNvSpPr>
              <p:nvPr/>
            </p:nvSpPr>
            <p:spPr>
              <a:xfrm>
                <a:off x="1375928" y="3922660"/>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Enhances speech enabled text bots</a:t>
                </a:r>
              </a:p>
            </p:txBody>
          </p:sp>
          <p:sp>
            <p:nvSpPr>
              <p:cNvPr id="42" name="Move_E7C2" title="Icon of four arrows pointing away from eachother">
                <a:extLst>
                  <a:ext uri="{FF2B5EF4-FFF2-40B4-BE49-F238E27FC236}">
                    <a16:creationId xmlns:a16="http://schemas.microsoft.com/office/drawing/2014/main" id="{9C32E6D3-99E2-4EAB-82ED-B371EC0EE17C}"/>
                  </a:ext>
                </a:extLst>
              </p:cNvPr>
              <p:cNvSpPr>
                <a:spLocks noChangeAspect="1" noEditPoints="1"/>
              </p:cNvSpPr>
              <p:nvPr/>
            </p:nvSpPr>
            <p:spPr bwMode="auto">
              <a:xfrm>
                <a:off x="524088" y="4004273"/>
                <a:ext cx="575296" cy="57543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37" name="Straight Connector 36">
              <a:extLst>
                <a:ext uri="{FF2B5EF4-FFF2-40B4-BE49-F238E27FC236}">
                  <a16:creationId xmlns:a16="http://schemas.microsoft.com/office/drawing/2014/main" id="{8304431C-CD18-4BE1-BED6-A3AD36E91606}"/>
                </a:ext>
                <a:ext uri="{C183D7F6-B498-43B3-948B-1728B52AA6E4}">
                  <adec:decorative xmlns:adec="http://schemas.microsoft.com/office/drawing/2017/decorative" val="1"/>
                </a:ext>
              </a:extLst>
            </p:cNvPr>
            <p:cNvCxnSpPr/>
            <p:nvPr/>
          </p:nvCxnSpPr>
          <p:spPr>
            <a:xfrm>
              <a:off x="1375928" y="500353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AFB94D-9022-4C94-B50B-AEF984135F3E}"/>
                </a:ext>
              </a:extLst>
            </p:cNvPr>
            <p:cNvGrpSpPr/>
            <p:nvPr/>
          </p:nvGrpSpPr>
          <p:grpSpPr>
            <a:xfrm>
              <a:off x="610012" y="5345739"/>
              <a:ext cx="5306801" cy="775761"/>
              <a:chOff x="610012" y="5345739"/>
              <a:chExt cx="5306801" cy="775761"/>
            </a:xfrm>
          </p:grpSpPr>
          <p:sp>
            <p:nvSpPr>
              <p:cNvPr id="35" name="Text Placeholder 1">
                <a:extLst>
                  <a:ext uri="{FF2B5EF4-FFF2-40B4-BE49-F238E27FC236}">
                    <a16:creationId xmlns:a16="http://schemas.microsoft.com/office/drawing/2014/main" id="{B523C9EF-F953-4F73-9BD0-2151213A1F3D}"/>
                  </a:ext>
                </a:extLst>
              </p:cNvPr>
              <p:cNvSpPr txBox="1">
                <a:spLocks/>
              </p:cNvSpPr>
              <p:nvPr/>
            </p:nvSpPr>
            <p:spPr>
              <a:xfrm>
                <a:off x="1375928" y="5345739"/>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Tailor the best experience for your customers</a:t>
                </a:r>
              </a:p>
            </p:txBody>
          </p:sp>
          <p:sp>
            <p:nvSpPr>
              <p:cNvPr id="43" name="arrow_25" title="Icon of a curved arrow">
                <a:extLst>
                  <a:ext uri="{FF2B5EF4-FFF2-40B4-BE49-F238E27FC236}">
                    <a16:creationId xmlns:a16="http://schemas.microsoft.com/office/drawing/2014/main" id="{DC579C04-9E0E-46C9-BEA9-289200ACA7A7}"/>
                  </a:ext>
                </a:extLst>
              </p:cNvPr>
              <p:cNvSpPr>
                <a:spLocks noChangeAspect="1" noEditPoints="1"/>
              </p:cNvSpPr>
              <p:nvPr/>
            </p:nvSpPr>
            <p:spPr bwMode="auto">
              <a:xfrm>
                <a:off x="610012" y="5677974"/>
                <a:ext cx="403448" cy="44352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pic>
        <p:nvPicPr>
          <p:cNvPr id="2" name="Picture 1" descr="Graphical user interface, application&#10;&#10;Description automatically generated with medium confidence">
            <a:extLst>
              <a:ext uri="{FF2B5EF4-FFF2-40B4-BE49-F238E27FC236}">
                <a16:creationId xmlns:a16="http://schemas.microsoft.com/office/drawing/2014/main" id="{A3E6E28A-BE84-D5B7-8C1B-56A1755E7FFA}"/>
              </a:ext>
            </a:extLst>
          </p:cNvPr>
          <p:cNvPicPr>
            <a:picLocks noChangeAspect="1"/>
          </p:cNvPicPr>
          <p:nvPr/>
        </p:nvPicPr>
        <p:blipFill>
          <a:blip r:embed="rId3"/>
          <a:stretch>
            <a:fillRect/>
          </a:stretch>
        </p:blipFill>
        <p:spPr>
          <a:xfrm>
            <a:off x="6921921" y="1416534"/>
            <a:ext cx="3509774" cy="1861014"/>
          </a:xfrm>
          <a:prstGeom prst="rect">
            <a:avLst/>
          </a:prstGeom>
          <a:effectLst>
            <a:outerShdw blurRad="50800" dist="38100" dir="5400000" algn="t" rotWithShape="0">
              <a:prstClr val="black">
                <a:alpha val="40000"/>
              </a:prstClr>
            </a:outerShdw>
          </a:effectLst>
        </p:spPr>
      </p:pic>
      <p:pic>
        <p:nvPicPr>
          <p:cNvPr id="9" name="Picture 8" descr="Graphical user interface, application&#10;&#10;Description automatically generated">
            <a:extLst>
              <a:ext uri="{FF2B5EF4-FFF2-40B4-BE49-F238E27FC236}">
                <a16:creationId xmlns:a16="http://schemas.microsoft.com/office/drawing/2014/main" id="{481AF923-762B-5B32-AE70-944499B7A66A}"/>
              </a:ext>
            </a:extLst>
          </p:cNvPr>
          <p:cNvPicPr>
            <a:picLocks noChangeAspect="1"/>
          </p:cNvPicPr>
          <p:nvPr/>
        </p:nvPicPr>
        <p:blipFill>
          <a:blip r:embed="rId4"/>
          <a:stretch>
            <a:fillRect/>
          </a:stretch>
        </p:blipFill>
        <p:spPr>
          <a:xfrm>
            <a:off x="7973137" y="3734239"/>
            <a:ext cx="3608851" cy="213104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62673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nodeType="withEffect">
                                  <p:stCondLst>
                                    <p:cond delay="0"/>
                                  </p:stCondLst>
                                  <p:childTnLst>
                                    <p:animMotion origin="layout" path="M 1.875E-6 1.11111E-6 L -0.03451 -0.00093 " pathEditMode="relative" rAng="0" ptsTypes="AA">
                                      <p:cBhvr>
                                        <p:cTn id="13"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Productivity and Pro Code Options</a:t>
            </a:r>
          </a:p>
        </p:txBody>
      </p:sp>
      <p:sp>
        <p:nvSpPr>
          <p:cNvPr id="27" name="Freeform: Shape 26">
            <a:extLst>
              <a:ext uri="{FF2B5EF4-FFF2-40B4-BE49-F238E27FC236}">
                <a16:creationId xmlns:a16="http://schemas.microsoft.com/office/drawing/2014/main" id="{5BB9C03A-4F8C-466E-8E4D-4750C1823DD1}"/>
              </a:ext>
              <a:ext uri="{C183D7F6-B498-43B3-948B-1728B52AA6E4}">
                <adec:decorative xmlns:adec="http://schemas.microsoft.com/office/drawing/2017/decorative" val="1"/>
              </a:ext>
            </a:extLst>
          </p:cNvPr>
          <p:cNvSpPr/>
          <p:nvPr/>
        </p:nvSpPr>
        <p:spPr bwMode="auto">
          <a:xfrm>
            <a:off x="0" y="1439991"/>
            <a:ext cx="8846820" cy="5418009"/>
          </a:xfrm>
          <a:custGeom>
            <a:avLst/>
            <a:gdLst>
              <a:gd name="connsiteX0" fmla="*/ 0 w 8846820"/>
              <a:gd name="connsiteY0" fmla="*/ 0 h 5418009"/>
              <a:gd name="connsiteX1" fmla="*/ 6630775 w 8846820"/>
              <a:gd name="connsiteY1" fmla="*/ 0 h 5418009"/>
              <a:gd name="connsiteX2" fmla="*/ 8846820 w 8846820"/>
              <a:gd name="connsiteY2" fmla="*/ 5418009 h 5418009"/>
              <a:gd name="connsiteX3" fmla="*/ 6630775 w 8846820"/>
              <a:gd name="connsiteY3" fmla="*/ 5418009 h 5418009"/>
              <a:gd name="connsiteX4" fmla="*/ 0 w 8846820"/>
              <a:gd name="connsiteY4" fmla="*/ 5418009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6820" h="5418009">
                <a:moveTo>
                  <a:pt x="0" y="0"/>
                </a:moveTo>
                <a:lnTo>
                  <a:pt x="6630775" y="0"/>
                </a:lnTo>
                <a:lnTo>
                  <a:pt x="8846820" y="5418009"/>
                </a:lnTo>
                <a:lnTo>
                  <a:pt x="6630775" y="5418009"/>
                </a:lnTo>
                <a:lnTo>
                  <a:pt x="0" y="5418009"/>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nvGrpSpPr>
          <p:cNvPr id="7" name="Group 6">
            <a:extLst>
              <a:ext uri="{FF2B5EF4-FFF2-40B4-BE49-F238E27FC236}">
                <a16:creationId xmlns:a16="http://schemas.microsoft.com/office/drawing/2014/main" id="{85ECEE21-A7D9-49D8-9D05-D9562AA925E6}"/>
              </a:ext>
              <a:ext uri="{C183D7F6-B498-43B3-948B-1728B52AA6E4}">
                <adec:decorative xmlns:adec="http://schemas.microsoft.com/office/drawing/2017/decorative" val="1"/>
              </a:ext>
            </a:extLst>
          </p:cNvPr>
          <p:cNvGrpSpPr/>
          <p:nvPr/>
        </p:nvGrpSpPr>
        <p:grpSpPr>
          <a:xfrm>
            <a:off x="524088" y="2130248"/>
            <a:ext cx="6543013" cy="3991252"/>
            <a:chOff x="524088" y="2130248"/>
            <a:chExt cx="6543013" cy="3991252"/>
          </a:xfrm>
        </p:grpSpPr>
        <p:grpSp>
          <p:nvGrpSpPr>
            <p:cNvPr id="6" name="Group 5">
              <a:extLst>
                <a:ext uri="{FF2B5EF4-FFF2-40B4-BE49-F238E27FC236}">
                  <a16:creationId xmlns:a16="http://schemas.microsoft.com/office/drawing/2014/main" id="{DEE22227-A7D4-41D3-ABD5-075C0583762E}"/>
                </a:ext>
              </a:extLst>
            </p:cNvPr>
            <p:cNvGrpSpPr/>
            <p:nvPr/>
          </p:nvGrpSpPr>
          <p:grpSpPr>
            <a:xfrm>
              <a:off x="524089" y="2130248"/>
              <a:ext cx="5392724" cy="1107996"/>
              <a:chOff x="524089" y="2130248"/>
              <a:chExt cx="5392724" cy="1107996"/>
            </a:xfrm>
          </p:grpSpPr>
          <p:sp>
            <p:nvSpPr>
              <p:cNvPr id="31" name="Text Placeholder 1">
                <a:extLst>
                  <a:ext uri="{FF2B5EF4-FFF2-40B4-BE49-F238E27FC236}">
                    <a16:creationId xmlns:a16="http://schemas.microsoft.com/office/drawing/2014/main" id="{98C786E1-37F9-47D1-99BA-A3F03FB33F71}"/>
                  </a:ext>
                </a:extLst>
              </p:cNvPr>
              <p:cNvSpPr txBox="1">
                <a:spLocks/>
              </p:cNvSpPr>
              <p:nvPr/>
            </p:nvSpPr>
            <p:spPr>
              <a:xfrm>
                <a:off x="1375928" y="2130248"/>
                <a:ext cx="4540885" cy="1107996"/>
              </a:xfrm>
              <a:prstGeom prst="rect">
                <a:avLst/>
              </a:prstGeom>
            </p:spPr>
            <p:txBody>
              <a:bodyPr vert="horz" wrap="square" lIns="0" tIns="0" rIns="0" bIns="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Author bots faster with productivity options including copy and paste</a:t>
                </a:r>
              </a:p>
            </p:txBody>
          </p:sp>
          <p:sp>
            <p:nvSpPr>
              <p:cNvPr id="41" name="arrow_11" title="Icon of a circle made of two curved arrows">
                <a:extLst>
                  <a:ext uri="{FF2B5EF4-FFF2-40B4-BE49-F238E27FC236}">
                    <a16:creationId xmlns:a16="http://schemas.microsoft.com/office/drawing/2014/main" id="{0354D253-ED81-4734-A8D9-9272321A7392}"/>
                  </a:ext>
                </a:extLst>
              </p:cNvPr>
              <p:cNvSpPr>
                <a:spLocks noChangeAspect="1" noEditPoints="1"/>
              </p:cNvSpPr>
              <p:nvPr/>
            </p:nvSpPr>
            <p:spPr bwMode="auto">
              <a:xfrm>
                <a:off x="524089" y="2383757"/>
                <a:ext cx="575296" cy="600978"/>
              </a:xfrm>
              <a:custGeom>
                <a:avLst/>
                <a:gdLst>
                  <a:gd name="T0" fmla="*/ 310 w 310"/>
                  <a:gd name="T1" fmla="*/ 199 h 322"/>
                  <a:gd name="T2" fmla="*/ 154 w 310"/>
                  <a:gd name="T3" fmla="*/ 322 h 322"/>
                  <a:gd name="T4" fmla="*/ 1 w 310"/>
                  <a:gd name="T5" fmla="*/ 211 h 322"/>
                  <a:gd name="T6" fmla="*/ 304 w 310"/>
                  <a:gd name="T7" fmla="*/ 104 h 322"/>
                  <a:gd name="T8" fmla="*/ 154 w 310"/>
                  <a:gd name="T9" fmla="*/ 0 h 322"/>
                  <a:gd name="T10" fmla="*/ 0 w 310"/>
                  <a:gd name="T11" fmla="*/ 114 h 322"/>
                  <a:gd name="T12" fmla="*/ 299 w 310"/>
                  <a:gd name="T13" fmla="*/ 104 h 322"/>
                  <a:gd name="T14" fmla="*/ 230 w 310"/>
                  <a:gd name="T15" fmla="*/ 104 h 322"/>
                  <a:gd name="T16" fmla="*/ 295 w 310"/>
                  <a:gd name="T17" fmla="*/ 104 h 322"/>
                  <a:gd name="T18" fmla="*/ 304 w 310"/>
                  <a:gd name="T19" fmla="*/ 104 h 322"/>
                  <a:gd name="T20" fmla="*/ 304 w 310"/>
                  <a:gd name="T21" fmla="*/ 29 h 322"/>
                  <a:gd name="T22" fmla="*/ 9 w 310"/>
                  <a:gd name="T23" fmla="*/ 211 h 322"/>
                  <a:gd name="T24" fmla="*/ 75 w 310"/>
                  <a:gd name="T25" fmla="*/ 211 h 322"/>
                  <a:gd name="T26" fmla="*/ 9 w 310"/>
                  <a:gd name="T27" fmla="*/ 211 h 322"/>
                  <a:gd name="T28" fmla="*/ 1 w 310"/>
                  <a:gd name="T29" fmla="*/ 211 h 322"/>
                  <a:gd name="T30" fmla="*/ 1 w 310"/>
                  <a:gd name="T31" fmla="*/ 286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0" h="322">
                    <a:moveTo>
                      <a:pt x="310" y="199"/>
                    </a:moveTo>
                    <a:cubicBezTo>
                      <a:pt x="293" y="270"/>
                      <a:pt x="229" y="322"/>
                      <a:pt x="154" y="322"/>
                    </a:cubicBezTo>
                    <a:cubicBezTo>
                      <a:pt x="83" y="322"/>
                      <a:pt x="22" y="275"/>
                      <a:pt x="1" y="211"/>
                    </a:cubicBezTo>
                    <a:moveTo>
                      <a:pt x="304" y="104"/>
                    </a:moveTo>
                    <a:cubicBezTo>
                      <a:pt x="281" y="43"/>
                      <a:pt x="223" y="0"/>
                      <a:pt x="154" y="0"/>
                    </a:cubicBezTo>
                    <a:cubicBezTo>
                      <a:pt x="82" y="0"/>
                      <a:pt x="20" y="48"/>
                      <a:pt x="0" y="114"/>
                    </a:cubicBezTo>
                    <a:moveTo>
                      <a:pt x="299" y="104"/>
                    </a:moveTo>
                    <a:cubicBezTo>
                      <a:pt x="230" y="104"/>
                      <a:pt x="230" y="104"/>
                      <a:pt x="230" y="104"/>
                    </a:cubicBezTo>
                    <a:moveTo>
                      <a:pt x="295" y="104"/>
                    </a:moveTo>
                    <a:cubicBezTo>
                      <a:pt x="304" y="104"/>
                      <a:pt x="304" y="104"/>
                      <a:pt x="304" y="104"/>
                    </a:cubicBezTo>
                    <a:cubicBezTo>
                      <a:pt x="304" y="29"/>
                      <a:pt x="304" y="29"/>
                      <a:pt x="304" y="29"/>
                    </a:cubicBezTo>
                    <a:moveTo>
                      <a:pt x="9" y="211"/>
                    </a:moveTo>
                    <a:cubicBezTo>
                      <a:pt x="75" y="211"/>
                      <a:pt x="75" y="211"/>
                      <a:pt x="75" y="211"/>
                    </a:cubicBezTo>
                    <a:moveTo>
                      <a:pt x="9" y="211"/>
                    </a:moveTo>
                    <a:cubicBezTo>
                      <a:pt x="1" y="211"/>
                      <a:pt x="1" y="211"/>
                      <a:pt x="1" y="211"/>
                    </a:cubicBezTo>
                    <a:cubicBezTo>
                      <a:pt x="1" y="286"/>
                      <a:pt x="1" y="286"/>
                      <a:pt x="1" y="28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29" name="Straight Connector 28">
              <a:extLst>
                <a:ext uri="{FF2B5EF4-FFF2-40B4-BE49-F238E27FC236}">
                  <a16:creationId xmlns:a16="http://schemas.microsoft.com/office/drawing/2014/main" id="{8C61F60F-3720-49DC-AA2A-4E5B6C76CEED}"/>
                </a:ext>
                <a:ext uri="{C183D7F6-B498-43B3-948B-1728B52AA6E4}">
                  <adec:decorative xmlns:adec="http://schemas.microsoft.com/office/drawing/2017/decorative" val="1"/>
                </a:ext>
              </a:extLst>
            </p:cNvPr>
            <p:cNvCxnSpPr/>
            <p:nvPr/>
          </p:nvCxnSpPr>
          <p:spPr>
            <a:xfrm>
              <a:off x="1375928" y="358045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975DFBA-78BB-48C5-8C32-FD5A5580A9D4}"/>
                </a:ext>
              </a:extLst>
            </p:cNvPr>
            <p:cNvGrpSpPr/>
            <p:nvPr/>
          </p:nvGrpSpPr>
          <p:grpSpPr>
            <a:xfrm>
              <a:off x="524088" y="3922660"/>
              <a:ext cx="5392725" cy="738664"/>
              <a:chOff x="524088" y="3922660"/>
              <a:chExt cx="5392725" cy="738664"/>
            </a:xfrm>
          </p:grpSpPr>
          <p:sp>
            <p:nvSpPr>
              <p:cNvPr id="28" name="Text Placeholder 1">
                <a:extLst>
                  <a:ext uri="{FF2B5EF4-FFF2-40B4-BE49-F238E27FC236}">
                    <a16:creationId xmlns:a16="http://schemas.microsoft.com/office/drawing/2014/main" id="{10D4FF6C-FD9E-47F0-A0B0-226FA09D07C2}"/>
                  </a:ext>
                </a:extLst>
              </p:cNvPr>
              <p:cNvSpPr txBox="1">
                <a:spLocks/>
              </p:cNvSpPr>
              <p:nvPr/>
            </p:nvSpPr>
            <p:spPr>
              <a:xfrm>
                <a:off x="1375928" y="3922660"/>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Use the code view to quickly code message content</a:t>
                </a:r>
              </a:p>
            </p:txBody>
          </p:sp>
          <p:sp>
            <p:nvSpPr>
              <p:cNvPr id="42" name="Move_E7C2" title="Icon of four arrows pointing away from eachother">
                <a:extLst>
                  <a:ext uri="{FF2B5EF4-FFF2-40B4-BE49-F238E27FC236}">
                    <a16:creationId xmlns:a16="http://schemas.microsoft.com/office/drawing/2014/main" id="{9C32E6D3-99E2-4EAB-82ED-B371EC0EE17C}"/>
                  </a:ext>
                </a:extLst>
              </p:cNvPr>
              <p:cNvSpPr>
                <a:spLocks noChangeAspect="1" noEditPoints="1"/>
              </p:cNvSpPr>
              <p:nvPr/>
            </p:nvSpPr>
            <p:spPr bwMode="auto">
              <a:xfrm>
                <a:off x="524088" y="4004273"/>
                <a:ext cx="575296" cy="575438"/>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bg1"/>
                  </a:solidFill>
                  <a:latin typeface="+mj-lt"/>
                </a:endParaRPr>
              </a:p>
            </p:txBody>
          </p:sp>
        </p:grpSp>
        <p:cxnSp>
          <p:nvCxnSpPr>
            <p:cNvPr id="37" name="Straight Connector 36">
              <a:extLst>
                <a:ext uri="{FF2B5EF4-FFF2-40B4-BE49-F238E27FC236}">
                  <a16:creationId xmlns:a16="http://schemas.microsoft.com/office/drawing/2014/main" id="{8304431C-CD18-4BE1-BED6-A3AD36E91606}"/>
                </a:ext>
                <a:ext uri="{C183D7F6-B498-43B3-948B-1728B52AA6E4}">
                  <adec:decorative xmlns:adec="http://schemas.microsoft.com/office/drawing/2017/decorative" val="1"/>
                </a:ext>
              </a:extLst>
            </p:cNvPr>
            <p:cNvCxnSpPr/>
            <p:nvPr/>
          </p:nvCxnSpPr>
          <p:spPr>
            <a:xfrm>
              <a:off x="1375928" y="5003532"/>
              <a:ext cx="5691173" cy="0"/>
            </a:xfrm>
            <a:prstGeom prst="line">
              <a:avLst/>
            </a:prstGeom>
            <a:ln w="3175">
              <a:solidFill>
                <a:schemeClr val="bg1">
                  <a:alpha val="21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45AFB94D-9022-4C94-B50B-AEF984135F3E}"/>
                </a:ext>
              </a:extLst>
            </p:cNvPr>
            <p:cNvGrpSpPr/>
            <p:nvPr/>
          </p:nvGrpSpPr>
          <p:grpSpPr>
            <a:xfrm>
              <a:off x="610012" y="5345739"/>
              <a:ext cx="5306801" cy="775761"/>
              <a:chOff x="610012" y="5345739"/>
              <a:chExt cx="5306801" cy="775761"/>
            </a:xfrm>
          </p:grpSpPr>
          <p:sp>
            <p:nvSpPr>
              <p:cNvPr id="35" name="Text Placeholder 1">
                <a:extLst>
                  <a:ext uri="{FF2B5EF4-FFF2-40B4-BE49-F238E27FC236}">
                    <a16:creationId xmlns:a16="http://schemas.microsoft.com/office/drawing/2014/main" id="{B523C9EF-F953-4F73-9BD0-2151213A1F3D}"/>
                  </a:ext>
                </a:extLst>
              </p:cNvPr>
              <p:cNvSpPr txBox="1">
                <a:spLocks/>
              </p:cNvSpPr>
              <p:nvPr/>
            </p:nvSpPr>
            <p:spPr>
              <a:xfrm>
                <a:off x="1375928" y="5345739"/>
                <a:ext cx="4540885"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endParaRPr lang="en-US" spc="0" dirty="0">
                  <a:solidFill>
                    <a:schemeClr val="bg1"/>
                  </a:solidFill>
                </a:endParaRPr>
              </a:p>
            </p:txBody>
          </p:sp>
          <p:sp>
            <p:nvSpPr>
              <p:cNvPr id="43" name="arrow_25" title="Icon of a curved arrow">
                <a:extLst>
                  <a:ext uri="{FF2B5EF4-FFF2-40B4-BE49-F238E27FC236}">
                    <a16:creationId xmlns:a16="http://schemas.microsoft.com/office/drawing/2014/main" id="{DC579C04-9E0E-46C9-BEA9-289200ACA7A7}"/>
                  </a:ext>
                </a:extLst>
              </p:cNvPr>
              <p:cNvSpPr>
                <a:spLocks noChangeAspect="1" noEditPoints="1"/>
              </p:cNvSpPr>
              <p:nvPr/>
            </p:nvSpPr>
            <p:spPr bwMode="auto">
              <a:xfrm>
                <a:off x="610012" y="5677974"/>
                <a:ext cx="403448" cy="443526"/>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latin typeface="+mj-lt"/>
                </a:endParaRPr>
              </a:p>
            </p:txBody>
          </p:sp>
        </p:grpSp>
      </p:grpSp>
      <p:sp>
        <p:nvSpPr>
          <p:cNvPr id="30" name="Freeform: Shape 29">
            <a:extLst>
              <a:ext uri="{FF2B5EF4-FFF2-40B4-BE49-F238E27FC236}">
                <a16:creationId xmlns:a16="http://schemas.microsoft.com/office/drawing/2014/main" id="{0A1ED8BC-7280-4B82-91D9-9BDF3E550F02}"/>
              </a:ext>
              <a:ext uri="{C183D7F6-B498-43B3-948B-1728B52AA6E4}">
                <adec:decorative xmlns:adec="http://schemas.microsoft.com/office/drawing/2017/decorative" val="1"/>
              </a:ext>
            </a:extLst>
          </p:cNvPr>
          <p:cNvSpPr/>
          <p:nvPr/>
        </p:nvSpPr>
        <p:spPr>
          <a:xfrm flipH="1">
            <a:off x="6345757" y="2205361"/>
            <a:ext cx="5757343" cy="3526776"/>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38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a:ea typeface="+mn-ea"/>
              <a:cs typeface="+mn-cs"/>
            </a:endParaRPr>
          </a:p>
        </p:txBody>
      </p:sp>
      <p:pic>
        <p:nvPicPr>
          <p:cNvPr id="2" name="Picture 1" descr="Graphical user interface, text, application, email&#10;&#10;Description automatically generated">
            <a:extLst>
              <a:ext uri="{FF2B5EF4-FFF2-40B4-BE49-F238E27FC236}">
                <a16:creationId xmlns:a16="http://schemas.microsoft.com/office/drawing/2014/main" id="{319ABC03-12B9-C446-BADB-CFC0791DB3BA}"/>
              </a:ext>
            </a:extLst>
          </p:cNvPr>
          <p:cNvPicPr>
            <a:picLocks noChangeAspect="1"/>
          </p:cNvPicPr>
          <p:nvPr/>
        </p:nvPicPr>
        <p:blipFill rotWithShape="1">
          <a:blip r:embed="rId3"/>
          <a:srcRect b="11880"/>
          <a:stretch/>
        </p:blipFill>
        <p:spPr>
          <a:xfrm>
            <a:off x="6511540" y="2387988"/>
            <a:ext cx="5409809" cy="3289986"/>
          </a:xfrm>
          <a:prstGeom prst="rect">
            <a:avLst/>
          </a:prstGeom>
        </p:spPr>
      </p:pic>
      <p:sp>
        <p:nvSpPr>
          <p:cNvPr id="9" name="Text Placeholder 1">
            <a:extLst>
              <a:ext uri="{FF2B5EF4-FFF2-40B4-BE49-F238E27FC236}">
                <a16:creationId xmlns:a16="http://schemas.microsoft.com/office/drawing/2014/main" id="{029B1FFC-EA41-2193-F25F-2C5407EC763B}"/>
              </a:ext>
            </a:extLst>
          </p:cNvPr>
          <p:cNvSpPr txBox="1">
            <a:spLocks/>
          </p:cNvSpPr>
          <p:nvPr/>
        </p:nvSpPr>
        <p:spPr>
          <a:xfrm>
            <a:off x="1375927" y="5495445"/>
            <a:ext cx="4540885" cy="7386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gradFill>
                  <a:gsLst>
                    <a:gs pos="83000">
                      <a:schemeClr val="tx1"/>
                    </a:gs>
                    <a:gs pos="100000">
                      <a:schemeClr val="tx1"/>
                    </a:gs>
                  </a:gsLst>
                  <a:lin ang="5400000" scaled="1"/>
                </a:gra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83000">
                      <a:schemeClr val="tx1"/>
                    </a:gs>
                    <a:gs pos="100000">
                      <a:schemeClr val="tx1"/>
                    </a:gs>
                  </a:gsLst>
                  <a:lin ang="5400000" scaled="1"/>
                </a:gra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accent4"/>
                    </a:gs>
                    <a:gs pos="99000">
                      <a:schemeClr val="accent4"/>
                    </a:gs>
                  </a:gsLst>
                  <a:lin ang="5400000" scaled="1"/>
                </a:gra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gradFill>
                  <a:gsLst>
                    <a:gs pos="83000">
                      <a:schemeClr val="tx1"/>
                    </a:gs>
                    <a:gs pos="100000">
                      <a:schemeClr val="tx1"/>
                    </a:gs>
                  </a:gsLst>
                  <a:lin ang="5400000" scaled="1"/>
                </a:gra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gradFill>
                  <a:gsLst>
                    <a:gs pos="83000">
                      <a:schemeClr val="tx1"/>
                    </a:gs>
                    <a:gs pos="100000">
                      <a:schemeClr val="tx1"/>
                    </a:gs>
                  </a:gsLst>
                  <a:lin ang="5400000" scaled="1"/>
                </a:gra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gradFill>
                  <a:gsLst>
                    <a:gs pos="83000">
                      <a:schemeClr val="tx1"/>
                    </a:gs>
                    <a:gs pos="100000">
                      <a:schemeClr val="tx1"/>
                    </a:gs>
                  </a:gsLst>
                  <a:lin ang="5400000" scaled="1"/>
                </a:gra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pc="0" dirty="0">
                <a:solidFill>
                  <a:schemeClr val="bg1"/>
                </a:solidFill>
              </a:rPr>
              <a:t>Modify anywhere dialog flow without disruption</a:t>
            </a:r>
          </a:p>
        </p:txBody>
      </p:sp>
    </p:spTree>
    <p:extLst>
      <p:ext uri="{BB962C8B-B14F-4D97-AF65-F5344CB8AC3E}">
        <p14:creationId xmlns:p14="http://schemas.microsoft.com/office/powerpoint/2010/main" val="3518726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nodeType="withEffect">
                                  <p:stCondLst>
                                    <p:cond delay="0"/>
                                  </p:stCondLst>
                                  <p:childTnLst>
                                    <p:animMotion origin="layout" path="M 1.875E-6 -3.7037E-7 L -0.03451 -0.00093 " pathEditMode="relative" rAng="0" ptsTypes="AA">
                                      <p:cBhvr>
                                        <p:cTn id="13" dur="700" spd="-100000" fill="hold"/>
                                        <p:tgtEl>
                                          <p:spTgt spid="7"/>
                                        </p:tgtEl>
                                        <p:attrNameLst>
                                          <p:attrName>ppt_x</p:attrName>
                                          <p:attrName>ppt_y</p:attrName>
                                        </p:attrNameLst>
                                      </p:cBhvr>
                                      <p:rCtr x="-1732"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A51585-12F1-4EA5-9878-13AAC4ADC925}"/>
              </a:ext>
            </a:extLst>
          </p:cNvPr>
          <p:cNvSpPr>
            <a:spLocks noGrp="1"/>
          </p:cNvSpPr>
          <p:nvPr>
            <p:ph type="title"/>
          </p:nvPr>
        </p:nvSpPr>
        <p:spPr/>
        <p:txBody>
          <a:bodyPr/>
          <a:lstStyle/>
          <a:p>
            <a:r>
              <a:rPr lang="en-US" altLang="zh-CN" dirty="0"/>
              <a:t>Lab 03:</a:t>
            </a:r>
            <a:endParaRPr lang="en-US" dirty="0"/>
          </a:p>
        </p:txBody>
      </p:sp>
      <p:sp>
        <p:nvSpPr>
          <p:cNvPr id="3" name="Text Placeholder 2">
            <a:extLst>
              <a:ext uri="{FF2B5EF4-FFF2-40B4-BE49-F238E27FC236}">
                <a16:creationId xmlns:a16="http://schemas.microsoft.com/office/drawing/2014/main" id="{6A775C40-076F-4300-ADCD-F29A2435E71E}"/>
              </a:ext>
            </a:extLst>
          </p:cNvPr>
          <p:cNvSpPr>
            <a:spLocks noGrp="1"/>
          </p:cNvSpPr>
          <p:nvPr>
            <p:ph type="body" sz="quarter" idx="10"/>
          </p:nvPr>
        </p:nvSpPr>
        <p:spPr>
          <a:xfrm>
            <a:off x="469901" y="2771661"/>
            <a:ext cx="6756400" cy="1597360"/>
          </a:xfrm>
        </p:spPr>
        <p:txBody>
          <a:bodyPr/>
          <a:lstStyle/>
          <a:p>
            <a:r>
              <a:rPr lang="en-US" dirty="0"/>
              <a:t>Authoring 101 in the Unified Canvas</a:t>
            </a:r>
            <a:endParaRPr lang="en-IN" dirty="0"/>
          </a:p>
        </p:txBody>
      </p:sp>
    </p:spTree>
    <p:extLst>
      <p:ext uri="{BB962C8B-B14F-4D97-AF65-F5344CB8AC3E}">
        <p14:creationId xmlns:p14="http://schemas.microsoft.com/office/powerpoint/2010/main" val="180315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0414E1-0043-477C-90B7-8CD0C8A308FF}"/>
              </a:ext>
            </a:extLst>
          </p:cNvPr>
          <p:cNvSpPr>
            <a:spLocks noGrp="1"/>
          </p:cNvSpPr>
          <p:nvPr>
            <p:ph type="title" idx="4294967295"/>
          </p:nvPr>
        </p:nvSpPr>
        <p:spPr>
          <a:xfrm>
            <a:off x="1466850" y="2571182"/>
            <a:ext cx="8141607" cy="891013"/>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a:ln>
                  <a:noFill/>
                </a:ln>
                <a:solidFill>
                  <a:schemeClr val="tx1"/>
                </a:solidFill>
                <a:effectLst/>
                <a:uLnTx/>
                <a:uFillTx/>
                <a:latin typeface="+mj-lt"/>
                <a:ea typeface="+mn-ea"/>
                <a:cs typeface="+mn-cs"/>
              </a:rPr>
              <a:t>Power Virtual Agents + Power Automate</a:t>
            </a:r>
            <a:endParaRPr kumimoji="0" lang="en-IN" sz="5400" b="0" i="0" u="none" strike="noStrike" kern="1200" cap="none" spc="-49" normalizeH="0" baseline="0" noProof="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96982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57C19BE-81D5-4400-99B1-FD802BE4EE8C}"/>
              </a:ext>
            </a:extLst>
          </p:cNvPr>
          <p:cNvSpPr txBox="1">
            <a:spLocks noGrp="1"/>
          </p:cNvSpPr>
          <p:nvPr>
            <p:ph type="title" idx="4294967295"/>
          </p:nvPr>
        </p:nvSpPr>
        <p:spPr>
          <a:xfrm flipH="1">
            <a:off x="418419" y="374254"/>
            <a:ext cx="11293475" cy="141577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457200" marR="0" lvl="0" indent="-457200" algn="l" defTabSz="914367"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0" normalizeH="0" baseline="0" noProof="0">
                <a:ln w="3175">
                  <a:noFill/>
                </a:ln>
                <a:solidFill>
                  <a:schemeClr val="tx2"/>
                </a:solidFill>
                <a:effectLst/>
                <a:uLnTx/>
                <a:uFillTx/>
                <a:latin typeface="+mj-lt"/>
                <a:ea typeface="+mn-ea"/>
                <a:cs typeface="Segoe UI" pitchFamily="34" charset="0"/>
              </a:rPr>
              <a:t>Microsoft Power Automate</a:t>
            </a:r>
            <a:br>
              <a:rPr kumimoji="0" lang="en-US" sz="3200" b="0" i="0" u="none" strike="noStrike" kern="1200" cap="none" spc="0" normalizeH="0" baseline="0" noProof="0">
                <a:ln w="3175">
                  <a:noFill/>
                </a:ln>
                <a:solidFill>
                  <a:schemeClr val="tx2"/>
                </a:solidFill>
                <a:effectLst/>
                <a:uLnTx/>
                <a:uFillTx/>
                <a:latin typeface="+mj-lt"/>
                <a:ea typeface="+mn-ea"/>
                <a:cs typeface="Segoe UI" pitchFamily="34" charset="0"/>
              </a:rPr>
            </a:b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is an online workflow service that</a:t>
            </a:r>
            <a:r>
              <a:rPr kumimoji="0" lang="en-US" sz="2800" b="0" i="0" u="none" strike="noStrike" kern="1200" cap="none" spc="0" normalizeH="0" baseline="0" noProof="0">
                <a:ln w="3175">
                  <a:noFill/>
                </a:ln>
                <a:solidFill>
                  <a:schemeClr val="tx1"/>
                </a:solidFill>
                <a:effectLst/>
                <a:uLnTx/>
                <a:uFillTx/>
                <a:latin typeface="+mj-lt"/>
                <a:ea typeface="+mn-ea"/>
                <a:cs typeface="Segoe UI" pitchFamily="34" charset="0"/>
              </a:rPr>
              <a:t> automates actions </a:t>
            </a: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across</a:t>
            </a:r>
          </a:p>
          <a:p>
            <a:pPr marL="406400" marR="0" lvl="0" indent="508000" algn="l" defTabSz="914367"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a:ln w="3175">
                  <a:noFill/>
                </a:ln>
                <a:solidFill>
                  <a:schemeClr val="tx1"/>
                </a:solidFill>
                <a:effectLst/>
                <a:uLnTx/>
                <a:uFillTx/>
                <a:latin typeface="+mn-lt"/>
                <a:ea typeface="+mn-ea"/>
                <a:cs typeface="Segoe UI" pitchFamily="34" charset="0"/>
              </a:rPr>
              <a:t>apps and services</a:t>
            </a:r>
            <a:endParaRPr kumimoji="0" lang="en-US" sz="3200" b="0" i="0" u="none" strike="noStrike" kern="1200" cap="none" spc="0" normalizeH="0" baseline="0" noProof="0">
              <a:ln w="3175">
                <a:noFill/>
              </a:ln>
              <a:solidFill>
                <a:schemeClr val="tx1"/>
              </a:solidFill>
              <a:effectLst/>
              <a:uLnTx/>
              <a:uFillTx/>
              <a:latin typeface="+mn-lt"/>
              <a:ea typeface="+mn-ea"/>
              <a:cs typeface="Segoe UI" pitchFamily="34" charset="0"/>
            </a:endParaRPr>
          </a:p>
        </p:txBody>
      </p:sp>
      <p:grpSp>
        <p:nvGrpSpPr>
          <p:cNvPr id="3" name="Group 2">
            <a:extLst>
              <a:ext uri="{FF2B5EF4-FFF2-40B4-BE49-F238E27FC236}">
                <a16:creationId xmlns:a16="http://schemas.microsoft.com/office/drawing/2014/main" id="{5FDBCC0F-1042-4173-9078-B2ED9D3B036C}"/>
              </a:ext>
              <a:ext uri="{C183D7F6-B498-43B3-948B-1728B52AA6E4}">
                <adec:decorative xmlns:adec="http://schemas.microsoft.com/office/drawing/2017/decorative" val="1"/>
              </a:ext>
            </a:extLst>
          </p:cNvPr>
          <p:cNvGrpSpPr/>
          <p:nvPr/>
        </p:nvGrpSpPr>
        <p:grpSpPr>
          <a:xfrm>
            <a:off x="1" y="2028374"/>
            <a:ext cx="4829625" cy="4829626"/>
            <a:chOff x="1" y="2028374"/>
            <a:chExt cx="4829625" cy="4829626"/>
          </a:xfrm>
        </p:grpSpPr>
        <p:sp>
          <p:nvSpPr>
            <p:cNvPr id="59" name="Freeform: Shape 58">
              <a:extLst>
                <a:ext uri="{FF2B5EF4-FFF2-40B4-BE49-F238E27FC236}">
                  <a16:creationId xmlns:a16="http://schemas.microsoft.com/office/drawing/2014/main" id="{42808337-84D2-4DE1-99F9-954F94908285}"/>
                </a:ext>
                <a:ext uri="{C183D7F6-B498-43B3-948B-1728B52AA6E4}">
                  <adec:decorative xmlns:adec="http://schemas.microsoft.com/office/drawing/2017/decorative" val="1"/>
                </a:ext>
              </a:extLst>
            </p:cNvPr>
            <p:cNvSpPr/>
            <p:nvPr/>
          </p:nvSpPr>
          <p:spPr bwMode="auto">
            <a:xfrm>
              <a:off x="1" y="2028374"/>
              <a:ext cx="4829625" cy="4829626"/>
            </a:xfrm>
            <a:custGeom>
              <a:avLst/>
              <a:gdLst>
                <a:gd name="connsiteX0" fmla="*/ 0 w 4829625"/>
                <a:gd name="connsiteY0" fmla="*/ 0 h 4829626"/>
                <a:gd name="connsiteX1" fmla="*/ 4829625 w 4829625"/>
                <a:gd name="connsiteY1" fmla="*/ 4829626 h 4829626"/>
                <a:gd name="connsiteX2" fmla="*/ 0 w 4829625"/>
                <a:gd name="connsiteY2" fmla="*/ 4829626 h 4829626"/>
              </a:gdLst>
              <a:ahLst/>
              <a:cxnLst>
                <a:cxn ang="0">
                  <a:pos x="connsiteX0" y="connsiteY0"/>
                </a:cxn>
                <a:cxn ang="0">
                  <a:pos x="connsiteX1" y="connsiteY1"/>
                </a:cxn>
                <a:cxn ang="0">
                  <a:pos x="connsiteX2" y="connsiteY2"/>
                </a:cxn>
              </a:cxnLst>
              <a:rect l="l" t="t" r="r" b="b"/>
              <a:pathLst>
                <a:path w="4829625" h="4829626">
                  <a:moveTo>
                    <a:pt x="0" y="0"/>
                  </a:moveTo>
                  <a:lnTo>
                    <a:pt x="4829625" y="4829626"/>
                  </a:lnTo>
                  <a:lnTo>
                    <a:pt x="0" y="4829626"/>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C602A7F6-DEF3-400C-B3DD-43581A8D1962}"/>
                </a:ext>
                <a:ext uri="{C183D7F6-B498-43B3-948B-1728B52AA6E4}">
                  <adec:decorative xmlns:adec="http://schemas.microsoft.com/office/drawing/2017/decorative" val="1"/>
                </a:ext>
              </a:extLst>
            </p:cNvPr>
            <p:cNvSpPr/>
            <p:nvPr/>
          </p:nvSpPr>
          <p:spPr bwMode="auto">
            <a:xfrm>
              <a:off x="1" y="2156167"/>
              <a:ext cx="4701832" cy="4701833"/>
            </a:xfrm>
            <a:custGeom>
              <a:avLst/>
              <a:gdLst>
                <a:gd name="connsiteX0" fmla="*/ 0 w 4701832"/>
                <a:gd name="connsiteY0" fmla="*/ 0 h 4701833"/>
                <a:gd name="connsiteX1" fmla="*/ 4701832 w 4701832"/>
                <a:gd name="connsiteY1" fmla="*/ 4701833 h 4701833"/>
                <a:gd name="connsiteX2" fmla="*/ 0 w 4701832"/>
                <a:gd name="connsiteY2" fmla="*/ 4701833 h 4701833"/>
              </a:gdLst>
              <a:ahLst/>
              <a:cxnLst>
                <a:cxn ang="0">
                  <a:pos x="connsiteX0" y="connsiteY0"/>
                </a:cxn>
                <a:cxn ang="0">
                  <a:pos x="connsiteX1" y="connsiteY1"/>
                </a:cxn>
                <a:cxn ang="0">
                  <a:pos x="connsiteX2" y="connsiteY2"/>
                </a:cxn>
              </a:cxnLst>
              <a:rect l="l" t="t" r="r" b="b"/>
              <a:pathLst>
                <a:path w="4701832" h="4701833">
                  <a:moveTo>
                    <a:pt x="0" y="0"/>
                  </a:moveTo>
                  <a:lnTo>
                    <a:pt x="4701832" y="4701833"/>
                  </a:lnTo>
                  <a:lnTo>
                    <a:pt x="0" y="470183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6AE8BF9A-2F6B-4494-8A5A-7DA7D3554D6D}"/>
              </a:ext>
              <a:ext uri="{C183D7F6-B498-43B3-948B-1728B52AA6E4}">
                <adec:decorative xmlns:adec="http://schemas.microsoft.com/office/drawing/2017/decorative" val="1"/>
              </a:ext>
            </a:extLst>
          </p:cNvPr>
          <p:cNvGrpSpPr/>
          <p:nvPr/>
        </p:nvGrpSpPr>
        <p:grpSpPr>
          <a:xfrm>
            <a:off x="11151688" y="-127064"/>
            <a:ext cx="1231187" cy="1709427"/>
            <a:chOff x="11151688" y="-127064"/>
            <a:chExt cx="1231187" cy="1709427"/>
          </a:xfrm>
        </p:grpSpPr>
        <p:sp>
          <p:nvSpPr>
            <p:cNvPr id="12" name="Freeform: Shape 11">
              <a:extLst>
                <a:ext uri="{FF2B5EF4-FFF2-40B4-BE49-F238E27FC236}">
                  <a16:creationId xmlns:a16="http://schemas.microsoft.com/office/drawing/2014/main" id="{86424D80-382C-4DF7-92A6-71424F08CE92}"/>
                </a:ext>
                <a:ext uri="{C183D7F6-B498-43B3-948B-1728B52AA6E4}">
                  <adec:decorative xmlns:adec="http://schemas.microsoft.com/office/drawing/2017/decorative" val="1"/>
                </a:ext>
              </a:extLst>
            </p:cNvPr>
            <p:cNvSpPr/>
            <p:nvPr userDrawn="1"/>
          </p:nvSpPr>
          <p:spPr bwMode="auto">
            <a:xfrm rot="20943271">
              <a:off x="11151688" y="-127064"/>
              <a:ext cx="1174617" cy="1709427"/>
            </a:xfrm>
            <a:custGeom>
              <a:avLst/>
              <a:gdLst>
                <a:gd name="connsiteX0" fmla="*/ 0 w 1174617"/>
                <a:gd name="connsiteY0" fmla="*/ 0 h 1709427"/>
                <a:gd name="connsiteX1" fmla="*/ 1174617 w 1174617"/>
                <a:gd name="connsiteY1" fmla="*/ 227163 h 1709427"/>
                <a:gd name="connsiteX2" fmla="*/ 887957 w 1174617"/>
                <a:gd name="connsiteY2" fmla="*/ 1709427 h 1709427"/>
              </a:gdLst>
              <a:ahLst/>
              <a:cxnLst>
                <a:cxn ang="0">
                  <a:pos x="connsiteX0" y="connsiteY0"/>
                </a:cxn>
                <a:cxn ang="0">
                  <a:pos x="connsiteX1" y="connsiteY1"/>
                </a:cxn>
                <a:cxn ang="0">
                  <a:pos x="connsiteX2" y="connsiteY2"/>
                </a:cxn>
              </a:cxnLst>
              <a:rect l="l" t="t" r="r" b="b"/>
              <a:pathLst>
                <a:path w="1174617" h="1709427">
                  <a:moveTo>
                    <a:pt x="0" y="0"/>
                  </a:moveTo>
                  <a:lnTo>
                    <a:pt x="1174617" y="227163"/>
                  </a:lnTo>
                  <a:lnTo>
                    <a:pt x="887957" y="1709427"/>
                  </a:lnTo>
                  <a:close/>
                </a:path>
              </a:pathLst>
            </a:cu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186B6A87-2AAB-4C07-821E-B068C76D1BF5}"/>
                </a:ext>
                <a:ext uri="{C183D7F6-B498-43B3-948B-1728B52AA6E4}">
                  <adec:decorative xmlns:adec="http://schemas.microsoft.com/office/drawing/2017/decorative" val="1"/>
                </a:ext>
              </a:extLst>
            </p:cNvPr>
            <p:cNvCxnSpPr>
              <a:cxnSpLocks/>
            </p:cNvCxnSpPr>
            <p:nvPr/>
          </p:nvCxnSpPr>
          <p:spPr>
            <a:xfrm>
              <a:off x="11696700" y="514350"/>
              <a:ext cx="686175" cy="854879"/>
            </a:xfrm>
            <a:prstGeom prst="line">
              <a:avLst/>
            </a:prstGeom>
            <a:ln w="9525" cap="rnd">
              <a:solidFill>
                <a:srgbClr val="0B556A"/>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descr="Screenshots of Flow in a tablet, cell phone, and laptop">
            <a:extLst>
              <a:ext uri="{FF2B5EF4-FFF2-40B4-BE49-F238E27FC236}">
                <a16:creationId xmlns:a16="http://schemas.microsoft.com/office/drawing/2014/main" id="{EA103429-C3C7-42CE-9EC0-8B4BEB5E3C54}"/>
              </a:ext>
            </a:extLst>
          </p:cNvPr>
          <p:cNvGrpSpPr/>
          <p:nvPr/>
        </p:nvGrpSpPr>
        <p:grpSpPr>
          <a:xfrm>
            <a:off x="2199638" y="1872343"/>
            <a:ext cx="9985873" cy="4588341"/>
            <a:chOff x="4409965" y="2863190"/>
            <a:chExt cx="7782036" cy="3575715"/>
          </a:xfrm>
        </p:grpSpPr>
        <p:pic>
          <p:nvPicPr>
            <p:cNvPr id="19" name="Picture 18">
              <a:extLst>
                <a:ext uri="{FF2B5EF4-FFF2-40B4-BE49-F238E27FC236}">
                  <a16:creationId xmlns:a16="http://schemas.microsoft.com/office/drawing/2014/main" id="{72D2C7E2-00FA-4E9B-8146-652DE796BE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16800" y="2863190"/>
              <a:ext cx="4775201" cy="3575715"/>
            </a:xfrm>
            <a:prstGeom prst="rect">
              <a:avLst/>
            </a:prstGeom>
          </p:spPr>
        </p:pic>
        <p:pic>
          <p:nvPicPr>
            <p:cNvPr id="20" name="Picture 19">
              <a:extLst>
                <a:ext uri="{FF2B5EF4-FFF2-40B4-BE49-F238E27FC236}">
                  <a16:creationId xmlns:a16="http://schemas.microsoft.com/office/drawing/2014/main" id="{65DA513C-C82A-4E82-A6CD-04EE58E6B3D0}"/>
                </a:ext>
              </a:extLst>
            </p:cNvPr>
            <p:cNvPicPr>
              <a:picLocks noChangeAspect="1"/>
            </p:cNvPicPr>
            <p:nvPr/>
          </p:nvPicPr>
          <p:blipFill rotWithShape="1">
            <a:blip r:embed="rId4">
              <a:extLst>
                <a:ext uri="{28A0092B-C50C-407E-A947-70E740481C1C}">
                  <a14:useLocalDpi xmlns:a14="http://schemas.microsoft.com/office/drawing/2010/main"/>
                </a:ext>
              </a:extLst>
            </a:blip>
            <a:srcRect l="52155" t="52152" r="4696" b="133"/>
            <a:stretch/>
          </p:blipFill>
          <p:spPr>
            <a:xfrm>
              <a:off x="4409965" y="5340789"/>
              <a:ext cx="3673710" cy="1098116"/>
            </a:xfrm>
            <a:prstGeom prst="round2SameRect">
              <a:avLst>
                <a:gd name="adj1" fmla="val 7724"/>
                <a:gd name="adj2" fmla="val 0"/>
              </a:avLst>
            </a:prstGeom>
          </p:spPr>
        </p:pic>
      </p:grpSp>
      <p:sp>
        <p:nvSpPr>
          <p:cNvPr id="28" name="Freeform: Shape 27">
            <a:extLst>
              <a:ext uri="{FF2B5EF4-FFF2-40B4-BE49-F238E27FC236}">
                <a16:creationId xmlns:a16="http://schemas.microsoft.com/office/drawing/2014/main" id="{79B2A638-D600-42D3-BAF0-C602CFBD8719}"/>
              </a:ext>
              <a:ext uri="{C183D7F6-B498-43B3-948B-1728B52AA6E4}">
                <adec:decorative xmlns:adec="http://schemas.microsoft.com/office/drawing/2017/decorative" val="1"/>
              </a:ext>
            </a:extLst>
          </p:cNvPr>
          <p:cNvSpPr/>
          <p:nvPr/>
        </p:nvSpPr>
        <p:spPr bwMode="auto">
          <a:xfrm flipH="1" flipV="1">
            <a:off x="1676400" y="6494782"/>
            <a:ext cx="10515600" cy="45719"/>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12700">
            <a:solidFill>
              <a:schemeClr val="bg1">
                <a:lumMod val="75000"/>
              </a:schemeClr>
            </a:solidFill>
            <a:prstDash val="dash"/>
            <a:headEnd type="none" w="med" len="med"/>
            <a:tailEnd type="diamond" w="lg" len="lg"/>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05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6C5E-DFAB-4B49-9FD9-751B219870D1}"/>
              </a:ext>
            </a:extLst>
          </p:cNvPr>
          <p:cNvSpPr>
            <a:spLocks noGrp="1"/>
          </p:cNvSpPr>
          <p:nvPr>
            <p:ph type="title"/>
          </p:nvPr>
        </p:nvSpPr>
        <p:spPr>
          <a:xfrm>
            <a:off x="455995" y="620428"/>
            <a:ext cx="11306469" cy="492443"/>
          </a:xfrm>
        </p:spPr>
        <p:txBody>
          <a:bodyPr/>
          <a:lstStyle/>
          <a:p>
            <a:r>
              <a:rPr lang="en-IN" dirty="0"/>
              <a:t>Connectivity &amp; integration </a:t>
            </a:r>
          </a:p>
        </p:txBody>
      </p:sp>
      <p:sp>
        <p:nvSpPr>
          <p:cNvPr id="30" name="Freeform: Shape 29">
            <a:extLst>
              <a:ext uri="{FF2B5EF4-FFF2-40B4-BE49-F238E27FC236}">
                <a16:creationId xmlns:a16="http://schemas.microsoft.com/office/drawing/2014/main" id="{3AFC341A-ACE3-460A-9437-63C268466FC3}"/>
              </a:ext>
              <a:ext uri="{C183D7F6-B498-43B3-948B-1728B52AA6E4}">
                <adec:decorative xmlns:adec="http://schemas.microsoft.com/office/drawing/2017/decorative" val="1"/>
              </a:ext>
            </a:extLst>
          </p:cNvPr>
          <p:cNvSpPr/>
          <p:nvPr/>
        </p:nvSpPr>
        <p:spPr bwMode="auto">
          <a:xfrm>
            <a:off x="0" y="1439991"/>
            <a:ext cx="9596535" cy="5418009"/>
          </a:xfrm>
          <a:custGeom>
            <a:avLst/>
            <a:gdLst>
              <a:gd name="connsiteX0" fmla="*/ 0 w 9596535"/>
              <a:gd name="connsiteY0" fmla="*/ 0 h 5418009"/>
              <a:gd name="connsiteX1" fmla="*/ 130628 w 9596535"/>
              <a:gd name="connsiteY1" fmla="*/ 0 h 5418009"/>
              <a:gd name="connsiteX2" fmla="*/ 4047898 w 9596535"/>
              <a:gd name="connsiteY2" fmla="*/ 0 h 5418009"/>
              <a:gd name="connsiteX3" fmla="*/ 4178526 w 9596535"/>
              <a:gd name="connsiteY3" fmla="*/ 0 h 5418009"/>
              <a:gd name="connsiteX4" fmla="*/ 9596535 w 9596535"/>
              <a:gd name="connsiteY4" fmla="*/ 5418009 h 5418009"/>
              <a:gd name="connsiteX5" fmla="*/ 9465907 w 9596535"/>
              <a:gd name="connsiteY5" fmla="*/ 5418009 h 5418009"/>
              <a:gd name="connsiteX6" fmla="*/ 7987566 w 9596535"/>
              <a:gd name="connsiteY6" fmla="*/ 5418009 h 5418009"/>
              <a:gd name="connsiteX7" fmla="*/ 7856938 w 9596535"/>
              <a:gd name="connsiteY7" fmla="*/ 5418009 h 5418009"/>
              <a:gd name="connsiteX8" fmla="*/ 130628 w 9596535"/>
              <a:gd name="connsiteY8" fmla="*/ 5418009 h 5418009"/>
              <a:gd name="connsiteX9" fmla="*/ 0 w 9596535"/>
              <a:gd name="connsiteY9" fmla="*/ 5418009 h 5418009"/>
              <a:gd name="connsiteX0" fmla="*/ 0 w 9596535"/>
              <a:gd name="connsiteY0" fmla="*/ 0 h 5418009"/>
              <a:gd name="connsiteX1" fmla="*/ 130628 w 9596535"/>
              <a:gd name="connsiteY1" fmla="*/ 0 h 5418009"/>
              <a:gd name="connsiteX2" fmla="*/ 4178526 w 9596535"/>
              <a:gd name="connsiteY2" fmla="*/ 0 h 5418009"/>
              <a:gd name="connsiteX3" fmla="*/ 9596535 w 9596535"/>
              <a:gd name="connsiteY3" fmla="*/ 5418009 h 5418009"/>
              <a:gd name="connsiteX4" fmla="*/ 9465907 w 9596535"/>
              <a:gd name="connsiteY4" fmla="*/ 5418009 h 5418009"/>
              <a:gd name="connsiteX5" fmla="*/ 7987566 w 9596535"/>
              <a:gd name="connsiteY5" fmla="*/ 5418009 h 5418009"/>
              <a:gd name="connsiteX6" fmla="*/ 7856938 w 9596535"/>
              <a:gd name="connsiteY6" fmla="*/ 5418009 h 5418009"/>
              <a:gd name="connsiteX7" fmla="*/ 130628 w 9596535"/>
              <a:gd name="connsiteY7" fmla="*/ 5418009 h 5418009"/>
              <a:gd name="connsiteX8" fmla="*/ 0 w 9596535"/>
              <a:gd name="connsiteY8" fmla="*/ 5418009 h 5418009"/>
              <a:gd name="connsiteX9" fmla="*/ 0 w 9596535"/>
              <a:gd name="connsiteY9"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987566 w 9596535"/>
              <a:gd name="connsiteY4" fmla="*/ 5418009 h 5418009"/>
              <a:gd name="connsiteX5" fmla="*/ 7856938 w 9596535"/>
              <a:gd name="connsiteY5" fmla="*/ 5418009 h 5418009"/>
              <a:gd name="connsiteX6" fmla="*/ 130628 w 9596535"/>
              <a:gd name="connsiteY6" fmla="*/ 5418009 h 5418009"/>
              <a:gd name="connsiteX7" fmla="*/ 0 w 9596535"/>
              <a:gd name="connsiteY7" fmla="*/ 5418009 h 5418009"/>
              <a:gd name="connsiteX8" fmla="*/ 0 w 9596535"/>
              <a:gd name="connsiteY8"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987566 w 9596535"/>
              <a:gd name="connsiteY4" fmla="*/ 5418009 h 5418009"/>
              <a:gd name="connsiteX5" fmla="*/ 7856938 w 9596535"/>
              <a:gd name="connsiteY5" fmla="*/ 5418009 h 5418009"/>
              <a:gd name="connsiteX6" fmla="*/ 0 w 9596535"/>
              <a:gd name="connsiteY6" fmla="*/ 5418009 h 5418009"/>
              <a:gd name="connsiteX7" fmla="*/ 0 w 9596535"/>
              <a:gd name="connsiteY7"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7856938 w 9596535"/>
              <a:gd name="connsiteY4" fmla="*/ 5418009 h 5418009"/>
              <a:gd name="connsiteX5" fmla="*/ 0 w 9596535"/>
              <a:gd name="connsiteY5" fmla="*/ 5418009 h 5418009"/>
              <a:gd name="connsiteX6" fmla="*/ 0 w 9596535"/>
              <a:gd name="connsiteY6" fmla="*/ 0 h 5418009"/>
              <a:gd name="connsiteX0" fmla="*/ 0 w 9596535"/>
              <a:gd name="connsiteY0" fmla="*/ 0 h 5418009"/>
              <a:gd name="connsiteX1" fmla="*/ 4178526 w 9596535"/>
              <a:gd name="connsiteY1" fmla="*/ 0 h 5418009"/>
              <a:gd name="connsiteX2" fmla="*/ 9596535 w 9596535"/>
              <a:gd name="connsiteY2" fmla="*/ 5418009 h 5418009"/>
              <a:gd name="connsiteX3" fmla="*/ 9465907 w 9596535"/>
              <a:gd name="connsiteY3" fmla="*/ 5418009 h 5418009"/>
              <a:gd name="connsiteX4" fmla="*/ 0 w 9596535"/>
              <a:gd name="connsiteY4" fmla="*/ 5418009 h 5418009"/>
              <a:gd name="connsiteX5" fmla="*/ 0 w 9596535"/>
              <a:gd name="connsiteY5" fmla="*/ 0 h 5418009"/>
              <a:gd name="connsiteX0" fmla="*/ 0 w 9596535"/>
              <a:gd name="connsiteY0" fmla="*/ 0 h 5418009"/>
              <a:gd name="connsiteX1" fmla="*/ 4178526 w 9596535"/>
              <a:gd name="connsiteY1" fmla="*/ 0 h 5418009"/>
              <a:gd name="connsiteX2" fmla="*/ 9596535 w 9596535"/>
              <a:gd name="connsiteY2" fmla="*/ 5418009 h 5418009"/>
              <a:gd name="connsiteX3" fmla="*/ 0 w 9596535"/>
              <a:gd name="connsiteY3" fmla="*/ 5418009 h 5418009"/>
              <a:gd name="connsiteX4" fmla="*/ 0 w 9596535"/>
              <a:gd name="connsiteY4" fmla="*/ 0 h 5418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96535" h="5418009">
                <a:moveTo>
                  <a:pt x="0" y="0"/>
                </a:moveTo>
                <a:lnTo>
                  <a:pt x="4178526" y="0"/>
                </a:lnTo>
                <a:lnTo>
                  <a:pt x="9596535" y="5418009"/>
                </a:lnTo>
                <a:lnTo>
                  <a:pt x="0" y="5418009"/>
                </a:lnTo>
                <a:lnTo>
                  <a:pt x="0"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CEF0B0D2-D957-45C0-A208-D65D72E98A56}"/>
              </a:ext>
              <a:ext uri="{C183D7F6-B498-43B3-948B-1728B52AA6E4}">
                <adec:decorative xmlns:adec="http://schemas.microsoft.com/office/drawing/2017/decorative" val="1"/>
              </a:ext>
            </a:extLst>
          </p:cNvPr>
          <p:cNvGrpSpPr/>
          <p:nvPr/>
        </p:nvGrpSpPr>
        <p:grpSpPr>
          <a:xfrm>
            <a:off x="560141" y="1792832"/>
            <a:ext cx="4113460" cy="1949252"/>
            <a:chOff x="560141" y="1792832"/>
            <a:chExt cx="4113460" cy="1949252"/>
          </a:xfrm>
        </p:grpSpPr>
        <p:sp>
          <p:nvSpPr>
            <p:cNvPr id="59" name="Freeform: Shape 58" descr="icon of different circles connected to each other">
              <a:extLst>
                <a:ext uri="{FF2B5EF4-FFF2-40B4-BE49-F238E27FC236}">
                  <a16:creationId xmlns:a16="http://schemas.microsoft.com/office/drawing/2014/main" id="{D4326B17-1763-4B5A-B605-BD74726BF6D2}"/>
                </a:ext>
              </a:extLst>
            </p:cNvPr>
            <p:cNvSpPr/>
            <p:nvPr/>
          </p:nvSpPr>
          <p:spPr>
            <a:xfrm>
              <a:off x="560141" y="1896979"/>
              <a:ext cx="588946" cy="588944"/>
            </a:xfrm>
            <a:custGeom>
              <a:avLst/>
              <a:gdLst>
                <a:gd name="connsiteX0" fmla="*/ 209278 w 314325"/>
                <a:gd name="connsiteY0" fmla="*/ 159748 h 314325"/>
                <a:gd name="connsiteX1" fmla="*/ 158796 w 314325"/>
                <a:gd name="connsiteY1" fmla="*/ 211183 h 314325"/>
                <a:gd name="connsiteX2" fmla="*/ 108313 w 314325"/>
                <a:gd name="connsiteY2" fmla="*/ 159748 h 314325"/>
                <a:gd name="connsiteX3" fmla="*/ 158796 w 314325"/>
                <a:gd name="connsiteY3" fmla="*/ 108313 h 314325"/>
                <a:gd name="connsiteX4" fmla="*/ 209278 w 314325"/>
                <a:gd name="connsiteY4" fmla="*/ 159748 h 314325"/>
                <a:gd name="connsiteX5" fmla="*/ 209278 w 314325"/>
                <a:gd name="connsiteY5" fmla="*/ 159748 h 314325"/>
                <a:gd name="connsiteX6" fmla="*/ 238806 w 314325"/>
                <a:gd name="connsiteY6" fmla="*/ 7348 h 314325"/>
                <a:gd name="connsiteX7" fmla="*/ 208326 w 314325"/>
                <a:gd name="connsiteY7" fmla="*/ 37828 h 314325"/>
                <a:gd name="connsiteX8" fmla="*/ 238806 w 314325"/>
                <a:gd name="connsiteY8" fmla="*/ 68308 h 314325"/>
                <a:gd name="connsiteX9" fmla="*/ 269286 w 314325"/>
                <a:gd name="connsiteY9" fmla="*/ 37828 h 314325"/>
                <a:gd name="connsiteX10" fmla="*/ 238806 w 314325"/>
                <a:gd name="connsiteY10" fmla="*/ 7348 h 314325"/>
                <a:gd name="connsiteX11" fmla="*/ 238806 w 314325"/>
                <a:gd name="connsiteY11" fmla="*/ 7348 h 314325"/>
                <a:gd name="connsiteX12" fmla="*/ 77833 w 314325"/>
                <a:gd name="connsiteY12" fmla="*/ 27351 h 314325"/>
                <a:gd name="connsiteX13" fmla="*/ 47353 w 314325"/>
                <a:gd name="connsiteY13" fmla="*/ 58783 h 314325"/>
                <a:gd name="connsiteX14" fmla="*/ 77833 w 314325"/>
                <a:gd name="connsiteY14" fmla="*/ 89263 h 314325"/>
                <a:gd name="connsiteX15" fmla="*/ 108313 w 314325"/>
                <a:gd name="connsiteY15" fmla="*/ 58783 h 314325"/>
                <a:gd name="connsiteX16" fmla="*/ 77833 w 314325"/>
                <a:gd name="connsiteY16" fmla="*/ 27351 h 314325"/>
                <a:gd name="connsiteX17" fmla="*/ 77833 w 314325"/>
                <a:gd name="connsiteY17" fmla="*/ 27351 h 314325"/>
                <a:gd name="connsiteX18" fmla="*/ 37828 w 314325"/>
                <a:gd name="connsiteY18" fmla="*/ 190228 h 314325"/>
                <a:gd name="connsiteX19" fmla="*/ 7348 w 314325"/>
                <a:gd name="connsiteY19" fmla="*/ 220708 h 314325"/>
                <a:gd name="connsiteX20" fmla="*/ 37828 w 314325"/>
                <a:gd name="connsiteY20" fmla="*/ 252141 h 314325"/>
                <a:gd name="connsiteX21" fmla="*/ 68308 w 314325"/>
                <a:gd name="connsiteY21" fmla="*/ 220708 h 314325"/>
                <a:gd name="connsiteX22" fmla="*/ 37828 w 314325"/>
                <a:gd name="connsiteY22" fmla="*/ 190228 h 314325"/>
                <a:gd name="connsiteX23" fmla="*/ 37828 w 314325"/>
                <a:gd name="connsiteY23" fmla="*/ 190228 h 314325"/>
                <a:gd name="connsiteX24" fmla="*/ 198801 w 314325"/>
                <a:gd name="connsiteY24" fmla="*/ 252141 h 314325"/>
                <a:gd name="connsiteX25" fmla="*/ 168321 w 314325"/>
                <a:gd name="connsiteY25" fmla="*/ 282621 h 314325"/>
                <a:gd name="connsiteX26" fmla="*/ 198801 w 314325"/>
                <a:gd name="connsiteY26" fmla="*/ 313101 h 314325"/>
                <a:gd name="connsiteX27" fmla="*/ 229281 w 314325"/>
                <a:gd name="connsiteY27" fmla="*/ 282621 h 314325"/>
                <a:gd name="connsiteX28" fmla="*/ 198801 w 314325"/>
                <a:gd name="connsiteY28" fmla="*/ 252141 h 314325"/>
                <a:gd name="connsiteX29" fmla="*/ 198801 w 314325"/>
                <a:gd name="connsiteY29" fmla="*/ 252141 h 314325"/>
                <a:gd name="connsiteX30" fmla="*/ 279763 w 314325"/>
                <a:gd name="connsiteY30" fmla="*/ 149271 h 314325"/>
                <a:gd name="connsiteX31" fmla="*/ 249283 w 314325"/>
                <a:gd name="connsiteY31" fmla="*/ 179751 h 314325"/>
                <a:gd name="connsiteX32" fmla="*/ 279763 w 314325"/>
                <a:gd name="connsiteY32" fmla="*/ 211183 h 314325"/>
                <a:gd name="connsiteX33" fmla="*/ 310243 w 314325"/>
                <a:gd name="connsiteY33" fmla="*/ 179751 h 314325"/>
                <a:gd name="connsiteX34" fmla="*/ 279763 w 314325"/>
                <a:gd name="connsiteY34" fmla="*/ 149271 h 314325"/>
                <a:gd name="connsiteX35" fmla="*/ 279763 w 314325"/>
                <a:gd name="connsiteY35" fmla="*/ 149271 h 314325"/>
                <a:gd name="connsiteX36" fmla="*/ 221661 w 314325"/>
                <a:gd name="connsiteY36" fmla="*/ 62593 h 314325"/>
                <a:gd name="connsiteX37" fmla="*/ 186418 w 314325"/>
                <a:gd name="connsiteY37" fmla="*/ 116886 h 314325"/>
                <a:gd name="connsiteX38" fmla="*/ 126411 w 314325"/>
                <a:gd name="connsiteY38" fmla="*/ 119743 h 314325"/>
                <a:gd name="connsiteX39" fmla="*/ 95931 w 314325"/>
                <a:gd name="connsiteY39" fmla="*/ 81643 h 314325"/>
                <a:gd name="connsiteX40" fmla="*/ 64498 w 314325"/>
                <a:gd name="connsiteY40" fmla="*/ 207373 h 314325"/>
                <a:gd name="connsiteX41" fmla="*/ 113076 w 314325"/>
                <a:gd name="connsiteY41" fmla="*/ 182608 h 314325"/>
                <a:gd name="connsiteX42" fmla="*/ 189276 w 314325"/>
                <a:gd name="connsiteY42" fmla="*/ 253093 h 314325"/>
                <a:gd name="connsiteX43" fmla="*/ 174988 w 314325"/>
                <a:gd name="connsiteY43" fmla="*/ 208326 h 314325"/>
                <a:gd name="connsiteX44" fmla="*/ 208326 w 314325"/>
                <a:gd name="connsiteY44" fmla="*/ 168321 h 314325"/>
                <a:gd name="connsiteX45" fmla="*/ 249283 w 314325"/>
                <a:gd name="connsiteY45" fmla="*/ 174988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325" h="314325">
                  <a:moveTo>
                    <a:pt x="209278" y="159748"/>
                  </a:moveTo>
                  <a:cubicBezTo>
                    <a:pt x="209278" y="187371"/>
                    <a:pt x="186418" y="211183"/>
                    <a:pt x="158796" y="211183"/>
                  </a:cubicBezTo>
                  <a:cubicBezTo>
                    <a:pt x="131173" y="211183"/>
                    <a:pt x="108313" y="187371"/>
                    <a:pt x="108313" y="159748"/>
                  </a:cubicBezTo>
                  <a:cubicBezTo>
                    <a:pt x="108313" y="132126"/>
                    <a:pt x="131173" y="108313"/>
                    <a:pt x="158796" y="108313"/>
                  </a:cubicBezTo>
                  <a:cubicBezTo>
                    <a:pt x="186418" y="108313"/>
                    <a:pt x="209278" y="132126"/>
                    <a:pt x="209278" y="159748"/>
                  </a:cubicBezTo>
                  <a:lnTo>
                    <a:pt x="209278" y="159748"/>
                  </a:lnTo>
                  <a:close/>
                  <a:moveTo>
                    <a:pt x="238806" y="7348"/>
                  </a:moveTo>
                  <a:cubicBezTo>
                    <a:pt x="221661" y="7348"/>
                    <a:pt x="208326" y="21636"/>
                    <a:pt x="208326" y="37828"/>
                  </a:cubicBezTo>
                  <a:cubicBezTo>
                    <a:pt x="208326" y="54973"/>
                    <a:pt x="221661" y="68308"/>
                    <a:pt x="238806" y="68308"/>
                  </a:cubicBezTo>
                  <a:cubicBezTo>
                    <a:pt x="254998" y="68308"/>
                    <a:pt x="269286" y="54973"/>
                    <a:pt x="269286" y="37828"/>
                  </a:cubicBezTo>
                  <a:cubicBezTo>
                    <a:pt x="269286" y="20683"/>
                    <a:pt x="254998" y="7348"/>
                    <a:pt x="238806" y="7348"/>
                  </a:cubicBezTo>
                  <a:lnTo>
                    <a:pt x="238806" y="7348"/>
                  </a:lnTo>
                  <a:close/>
                  <a:moveTo>
                    <a:pt x="77833" y="27351"/>
                  </a:moveTo>
                  <a:cubicBezTo>
                    <a:pt x="61641" y="27351"/>
                    <a:pt x="47353" y="40686"/>
                    <a:pt x="47353" y="58783"/>
                  </a:cubicBezTo>
                  <a:cubicBezTo>
                    <a:pt x="47353" y="74976"/>
                    <a:pt x="60688" y="89263"/>
                    <a:pt x="77833" y="89263"/>
                  </a:cubicBezTo>
                  <a:cubicBezTo>
                    <a:pt x="94978" y="89263"/>
                    <a:pt x="108313" y="74976"/>
                    <a:pt x="108313" y="58783"/>
                  </a:cubicBezTo>
                  <a:cubicBezTo>
                    <a:pt x="108313" y="40686"/>
                    <a:pt x="94978" y="27351"/>
                    <a:pt x="77833" y="27351"/>
                  </a:cubicBezTo>
                  <a:lnTo>
                    <a:pt x="77833" y="27351"/>
                  </a:lnTo>
                  <a:close/>
                  <a:moveTo>
                    <a:pt x="37828" y="190228"/>
                  </a:moveTo>
                  <a:cubicBezTo>
                    <a:pt x="21636" y="190228"/>
                    <a:pt x="7348" y="204516"/>
                    <a:pt x="7348" y="220708"/>
                  </a:cubicBezTo>
                  <a:cubicBezTo>
                    <a:pt x="7348" y="237853"/>
                    <a:pt x="20683" y="252141"/>
                    <a:pt x="37828" y="252141"/>
                  </a:cubicBezTo>
                  <a:cubicBezTo>
                    <a:pt x="54973" y="252141"/>
                    <a:pt x="68308" y="237853"/>
                    <a:pt x="68308" y="220708"/>
                  </a:cubicBezTo>
                  <a:cubicBezTo>
                    <a:pt x="67356" y="204516"/>
                    <a:pt x="54973" y="190228"/>
                    <a:pt x="37828" y="190228"/>
                  </a:cubicBezTo>
                  <a:lnTo>
                    <a:pt x="37828" y="190228"/>
                  </a:lnTo>
                  <a:close/>
                  <a:moveTo>
                    <a:pt x="198801" y="252141"/>
                  </a:moveTo>
                  <a:cubicBezTo>
                    <a:pt x="181656" y="252141"/>
                    <a:pt x="168321" y="265476"/>
                    <a:pt x="168321" y="282621"/>
                  </a:cubicBezTo>
                  <a:cubicBezTo>
                    <a:pt x="168321" y="298813"/>
                    <a:pt x="181656" y="313101"/>
                    <a:pt x="198801" y="313101"/>
                  </a:cubicBezTo>
                  <a:cubicBezTo>
                    <a:pt x="214993" y="313101"/>
                    <a:pt x="229281" y="298813"/>
                    <a:pt x="229281" y="282621"/>
                  </a:cubicBezTo>
                  <a:cubicBezTo>
                    <a:pt x="228328" y="265476"/>
                    <a:pt x="214993" y="252141"/>
                    <a:pt x="198801" y="252141"/>
                  </a:cubicBezTo>
                  <a:lnTo>
                    <a:pt x="198801" y="252141"/>
                  </a:lnTo>
                  <a:close/>
                  <a:moveTo>
                    <a:pt x="279763" y="149271"/>
                  </a:moveTo>
                  <a:cubicBezTo>
                    <a:pt x="262618" y="149271"/>
                    <a:pt x="249283" y="163558"/>
                    <a:pt x="249283" y="179751"/>
                  </a:cubicBezTo>
                  <a:cubicBezTo>
                    <a:pt x="249283" y="196896"/>
                    <a:pt x="262618" y="211183"/>
                    <a:pt x="279763" y="211183"/>
                  </a:cubicBezTo>
                  <a:cubicBezTo>
                    <a:pt x="295956" y="211183"/>
                    <a:pt x="310243" y="196896"/>
                    <a:pt x="310243" y="179751"/>
                  </a:cubicBezTo>
                  <a:cubicBezTo>
                    <a:pt x="309291" y="163558"/>
                    <a:pt x="295956" y="149271"/>
                    <a:pt x="279763" y="149271"/>
                  </a:cubicBezTo>
                  <a:lnTo>
                    <a:pt x="279763" y="149271"/>
                  </a:lnTo>
                  <a:close/>
                  <a:moveTo>
                    <a:pt x="221661" y="62593"/>
                  </a:moveTo>
                  <a:cubicBezTo>
                    <a:pt x="186418" y="116886"/>
                    <a:pt x="186418" y="116886"/>
                    <a:pt x="186418" y="116886"/>
                  </a:cubicBezTo>
                  <a:moveTo>
                    <a:pt x="126411" y="119743"/>
                  </a:moveTo>
                  <a:cubicBezTo>
                    <a:pt x="95931" y="81643"/>
                    <a:pt x="95931" y="81643"/>
                    <a:pt x="95931" y="81643"/>
                  </a:cubicBezTo>
                  <a:moveTo>
                    <a:pt x="64498" y="207373"/>
                  </a:moveTo>
                  <a:cubicBezTo>
                    <a:pt x="113076" y="182608"/>
                    <a:pt x="113076" y="182608"/>
                    <a:pt x="113076" y="182608"/>
                  </a:cubicBezTo>
                  <a:moveTo>
                    <a:pt x="189276" y="253093"/>
                  </a:moveTo>
                  <a:cubicBezTo>
                    <a:pt x="174988" y="208326"/>
                    <a:pt x="174988" y="208326"/>
                    <a:pt x="174988" y="208326"/>
                  </a:cubicBezTo>
                  <a:moveTo>
                    <a:pt x="208326" y="168321"/>
                  </a:moveTo>
                  <a:cubicBezTo>
                    <a:pt x="249283" y="174988"/>
                    <a:pt x="249283" y="174988"/>
                    <a:pt x="249283" y="174988"/>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Text Placeholder 7">
              <a:extLst>
                <a:ext uri="{FF2B5EF4-FFF2-40B4-BE49-F238E27FC236}">
                  <a16:creationId xmlns:a16="http://schemas.microsoft.com/office/drawing/2014/main" id="{C58E99A2-E7CC-484E-B463-FF239A77C37D}"/>
                </a:ext>
              </a:extLst>
            </p:cNvPr>
            <p:cNvSpPr txBox="1">
              <a:spLocks/>
            </p:cNvSpPr>
            <p:nvPr/>
          </p:nvSpPr>
          <p:spPr>
            <a:xfrm>
              <a:off x="1515068" y="1792832"/>
              <a:ext cx="3158533" cy="1949252"/>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Built-in connectivity to</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latin typeface="+mn-lt"/>
                  <a:cs typeface="Segoe UI Light" panose="020B0502040204020203" pitchFamily="34" charset="0"/>
                </a:rPr>
                <a:t>450+ SaaS cloud services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F</a:t>
              </a:r>
              <a:r>
                <a:rPr lang="en-US" sz="1800" dirty="0">
                  <a:solidFill>
                    <a:schemeClr val="bg1"/>
                  </a:solidFill>
                  <a:latin typeface="+mn-lt"/>
                  <a:cs typeface="Segoe UI Light" panose="020B0502040204020203" pitchFamily="34" charset="0"/>
                </a:rPr>
                <a:t>ile providers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latin typeface="+mn-lt"/>
                  <a:cs typeface="Segoe UI Light" panose="020B0502040204020203" pitchFamily="34" charset="0"/>
                </a:rPr>
                <a:t>Databases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W</a:t>
              </a:r>
              <a:r>
                <a:rPr lang="en-US" sz="1800" dirty="0">
                  <a:solidFill>
                    <a:schemeClr val="bg1"/>
                  </a:solidFill>
                  <a:latin typeface="+mn-lt"/>
                  <a:cs typeface="Segoe UI Light" panose="020B0502040204020203" pitchFamily="34" charset="0"/>
                </a:rPr>
                <a:t>eb APIs</a:t>
              </a:r>
            </a:p>
            <a:p>
              <a:pPr marL="347663" lvl="1" indent="-173038" defTabSz="914400">
                <a:lnSpc>
                  <a:spcPct val="100000"/>
                </a:lnSpc>
                <a:spcBef>
                  <a:spcPts val="400"/>
                </a:spcBef>
                <a:buSzTx/>
                <a:buFont typeface="Arial" panose="020B0604020202020204" pitchFamily="34" charset="0"/>
                <a:buChar char="•"/>
                <a:defRPr/>
              </a:pPr>
              <a:r>
                <a:rPr lang="en-US" sz="1800" dirty="0">
                  <a:solidFill>
                    <a:schemeClr val="bg1"/>
                  </a:solidFill>
                  <a:cs typeface="Segoe UI Light" panose="020B0502040204020203" pitchFamily="34" charset="0"/>
                </a:rPr>
                <a:t>P</a:t>
              </a:r>
              <a:r>
                <a:rPr lang="en-US" sz="1800" dirty="0">
                  <a:solidFill>
                    <a:schemeClr val="bg1"/>
                  </a:solidFill>
                  <a:latin typeface="+mn-lt"/>
                  <a:cs typeface="Segoe UI Light" panose="020B0502040204020203" pitchFamily="34" charset="0"/>
                </a:rPr>
                <a:t>roductivity apps, etc.</a:t>
              </a:r>
              <a:endParaRPr lang="en-US" sz="1600" dirty="0">
                <a:solidFill>
                  <a:schemeClr val="bg1"/>
                </a:solidFill>
                <a:latin typeface="+mn-lt"/>
                <a:cs typeface="Segoe UI Light" panose="020B0502040204020203" pitchFamily="34" charset="0"/>
              </a:endParaRPr>
            </a:p>
          </p:txBody>
        </p:sp>
      </p:grpSp>
      <p:grpSp>
        <p:nvGrpSpPr>
          <p:cNvPr id="7" name="Group 6">
            <a:extLst>
              <a:ext uri="{FF2B5EF4-FFF2-40B4-BE49-F238E27FC236}">
                <a16:creationId xmlns:a16="http://schemas.microsoft.com/office/drawing/2014/main" id="{C410C50F-2547-450D-A1E7-B70D5C62D0FA}"/>
              </a:ext>
              <a:ext uri="{C183D7F6-B498-43B3-948B-1728B52AA6E4}">
                <adec:decorative xmlns:adec="http://schemas.microsoft.com/office/drawing/2017/decorative" val="1"/>
              </a:ext>
            </a:extLst>
          </p:cNvPr>
          <p:cNvGrpSpPr/>
          <p:nvPr/>
        </p:nvGrpSpPr>
        <p:grpSpPr>
          <a:xfrm>
            <a:off x="509982" y="4261952"/>
            <a:ext cx="5302766" cy="615553"/>
            <a:chOff x="509982" y="4261952"/>
            <a:chExt cx="5302766" cy="615553"/>
          </a:xfrm>
        </p:grpSpPr>
        <p:pic>
          <p:nvPicPr>
            <p:cNvPr id="3" name="Picture 2" descr="icon of AI web">
              <a:extLst>
                <a:ext uri="{FF2B5EF4-FFF2-40B4-BE49-F238E27FC236}">
                  <a16:creationId xmlns:a16="http://schemas.microsoft.com/office/drawing/2014/main" id="{3DA43B69-D5B3-410D-9AF9-E0A3BF620AE5}"/>
                </a:ext>
              </a:extLst>
            </p:cNvPr>
            <p:cNvPicPr>
              <a:picLocks noChangeAspect="1"/>
            </p:cNvPicPr>
            <p:nvPr/>
          </p:nvPicPr>
          <p:blipFill>
            <a:blip r:embed="rId3"/>
            <a:stretch>
              <a:fillRect/>
            </a:stretch>
          </p:blipFill>
          <p:spPr>
            <a:xfrm>
              <a:off x="509982" y="4295736"/>
              <a:ext cx="689266" cy="550384"/>
            </a:xfrm>
            <a:prstGeom prst="rect">
              <a:avLst/>
            </a:prstGeom>
          </p:spPr>
        </p:pic>
        <p:sp>
          <p:nvSpPr>
            <p:cNvPr id="26" name="Text Placeholder 7">
              <a:extLst>
                <a:ext uri="{FF2B5EF4-FFF2-40B4-BE49-F238E27FC236}">
                  <a16:creationId xmlns:a16="http://schemas.microsoft.com/office/drawing/2014/main" id="{ABC8F778-1B2E-4939-825A-AB1EA5CAC639}"/>
                </a:ext>
              </a:extLst>
            </p:cNvPr>
            <p:cNvSpPr txBox="1">
              <a:spLocks/>
            </p:cNvSpPr>
            <p:nvPr/>
          </p:nvSpPr>
          <p:spPr>
            <a:xfrm>
              <a:off x="1515068" y="4261952"/>
              <a:ext cx="4297680" cy="615553"/>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Connect to on-premises systems via Data Gateway</a:t>
              </a:r>
            </a:p>
          </p:txBody>
        </p:sp>
      </p:grpSp>
      <p:grpSp>
        <p:nvGrpSpPr>
          <p:cNvPr id="9" name="Group 8">
            <a:extLst>
              <a:ext uri="{FF2B5EF4-FFF2-40B4-BE49-F238E27FC236}">
                <a16:creationId xmlns:a16="http://schemas.microsoft.com/office/drawing/2014/main" id="{F83FD3B5-71DC-42AD-B894-2BD7ECE37528}"/>
              </a:ext>
              <a:ext uri="{C183D7F6-B498-43B3-948B-1728B52AA6E4}">
                <adec:decorative xmlns:adec="http://schemas.microsoft.com/office/drawing/2017/decorative" val="1"/>
              </a:ext>
            </a:extLst>
          </p:cNvPr>
          <p:cNvGrpSpPr/>
          <p:nvPr/>
        </p:nvGrpSpPr>
        <p:grpSpPr>
          <a:xfrm>
            <a:off x="585057" y="5397372"/>
            <a:ext cx="5227691" cy="923330"/>
            <a:chOff x="585057" y="5397372"/>
            <a:chExt cx="5227691" cy="923330"/>
          </a:xfrm>
        </p:grpSpPr>
        <p:sp>
          <p:nvSpPr>
            <p:cNvPr id="60" name="plug" title="Icon of a power plug showing an A to B connection">
              <a:extLst>
                <a:ext uri="{FF2B5EF4-FFF2-40B4-BE49-F238E27FC236}">
                  <a16:creationId xmlns:a16="http://schemas.microsoft.com/office/drawing/2014/main" id="{B02568BF-2AA9-4B16-9774-245942E7EFBD}"/>
                </a:ext>
              </a:extLst>
            </p:cNvPr>
            <p:cNvSpPr>
              <a:spLocks noChangeAspect="1" noEditPoints="1"/>
            </p:cNvSpPr>
            <p:nvPr/>
          </p:nvSpPr>
          <p:spPr bwMode="auto">
            <a:xfrm>
              <a:off x="585057" y="5598883"/>
              <a:ext cx="539114" cy="51101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7" name="Text Placeholder 7">
              <a:extLst>
                <a:ext uri="{FF2B5EF4-FFF2-40B4-BE49-F238E27FC236}">
                  <a16:creationId xmlns:a16="http://schemas.microsoft.com/office/drawing/2014/main" id="{A9A2E212-B267-4D3E-8C6B-E5DF12FCEFE7}"/>
                </a:ext>
              </a:extLst>
            </p:cNvPr>
            <p:cNvSpPr txBox="1">
              <a:spLocks/>
            </p:cNvSpPr>
            <p:nvPr/>
          </p:nvSpPr>
          <p:spPr>
            <a:xfrm>
              <a:off x="1515068" y="5397372"/>
              <a:ext cx="4297680" cy="923330"/>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400">
                <a:lnSpc>
                  <a:spcPct val="100000"/>
                </a:lnSpc>
                <a:spcBef>
                  <a:spcPts val="1200"/>
                </a:spcBef>
                <a:buNone/>
                <a:defRPr/>
              </a:pPr>
              <a:r>
                <a:rPr lang="en-US" sz="2000" dirty="0">
                  <a:solidFill>
                    <a:schemeClr val="bg1"/>
                  </a:solidFill>
                  <a:cs typeface="Segoe UI Light" panose="020B0502040204020203" pitchFamily="34" charset="0"/>
                </a:rPr>
                <a:t>Pluggable extensibility via Custom Connectors to integrate existing LOB systems into Power Automate</a:t>
              </a:r>
            </a:p>
          </p:txBody>
        </p:sp>
      </p:grpSp>
      <p:pic>
        <p:nvPicPr>
          <p:cNvPr id="12" name="Picture 11" descr="logos of different applications">
            <a:extLst>
              <a:ext uri="{FF2B5EF4-FFF2-40B4-BE49-F238E27FC236}">
                <a16:creationId xmlns:a16="http://schemas.microsoft.com/office/drawing/2014/main" id="{B36C756F-DDB4-4F55-A318-18370F60C875}"/>
              </a:ext>
            </a:extLst>
          </p:cNvPr>
          <p:cNvPicPr>
            <a:picLocks noChangeAspect="1"/>
          </p:cNvPicPr>
          <p:nvPr/>
        </p:nvPicPr>
        <p:blipFill rotWithShape="1">
          <a:blip r:embed="rId4"/>
          <a:srcRect l="2472" t="1097" r="4538" b="1047"/>
          <a:stretch/>
        </p:blipFill>
        <p:spPr>
          <a:xfrm>
            <a:off x="7768610" y="1208597"/>
            <a:ext cx="4024963" cy="4620272"/>
          </a:xfrm>
          <a:prstGeom prst="rect">
            <a:avLst/>
          </a:prstGeom>
        </p:spPr>
      </p:pic>
      <p:sp>
        <p:nvSpPr>
          <p:cNvPr id="6" name="Freeform: Shape 5">
            <a:extLst>
              <a:ext uri="{FF2B5EF4-FFF2-40B4-BE49-F238E27FC236}">
                <a16:creationId xmlns:a16="http://schemas.microsoft.com/office/drawing/2014/main" id="{DBA3EB59-0F88-42A2-BA8E-1E70A940FE14}"/>
              </a:ext>
              <a:ext uri="{C183D7F6-B498-43B3-948B-1728B52AA6E4}">
                <adec:decorative xmlns:adec="http://schemas.microsoft.com/office/drawing/2017/decorative" val="1"/>
              </a:ext>
            </a:extLst>
          </p:cNvPr>
          <p:cNvSpPr/>
          <p:nvPr/>
        </p:nvSpPr>
        <p:spPr bwMode="auto">
          <a:xfrm>
            <a:off x="7518400" y="957943"/>
            <a:ext cx="4717143" cy="3744685"/>
          </a:xfrm>
          <a:custGeom>
            <a:avLst/>
            <a:gdLst>
              <a:gd name="connsiteX0" fmla="*/ 4717143 w 4717143"/>
              <a:gd name="connsiteY0" fmla="*/ 0 h 3744685"/>
              <a:gd name="connsiteX1" fmla="*/ 0 w 4717143"/>
              <a:gd name="connsiteY1" fmla="*/ 0 h 3744685"/>
              <a:gd name="connsiteX2" fmla="*/ 0 w 4717143"/>
              <a:gd name="connsiteY2" fmla="*/ 3570514 h 3744685"/>
              <a:gd name="connsiteX3" fmla="*/ 174171 w 4717143"/>
              <a:gd name="connsiteY3" fmla="*/ 3744685 h 3744685"/>
            </a:gdLst>
            <a:ahLst/>
            <a:cxnLst>
              <a:cxn ang="0">
                <a:pos x="connsiteX0" y="connsiteY0"/>
              </a:cxn>
              <a:cxn ang="0">
                <a:pos x="connsiteX1" y="connsiteY1"/>
              </a:cxn>
              <a:cxn ang="0">
                <a:pos x="connsiteX2" y="connsiteY2"/>
              </a:cxn>
              <a:cxn ang="0">
                <a:pos x="connsiteX3" y="connsiteY3"/>
              </a:cxn>
            </a:cxnLst>
            <a:rect l="l" t="t" r="r" b="b"/>
            <a:pathLst>
              <a:path w="4717143" h="3744685">
                <a:moveTo>
                  <a:pt x="4717143" y="0"/>
                </a:moveTo>
                <a:lnTo>
                  <a:pt x="0" y="0"/>
                </a:lnTo>
                <a:lnTo>
                  <a:pt x="0" y="3570514"/>
                </a:lnTo>
                <a:lnTo>
                  <a:pt x="174171" y="3744685"/>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3633C2E1-AA47-42FB-B073-1A285AA24426}"/>
              </a:ext>
              <a:ext uri="{C183D7F6-B498-43B3-948B-1728B52AA6E4}">
                <adec:decorative xmlns:adec="http://schemas.microsoft.com/office/drawing/2017/decorative" val="1"/>
              </a:ext>
            </a:extLst>
          </p:cNvPr>
          <p:cNvSpPr/>
          <p:nvPr/>
        </p:nvSpPr>
        <p:spPr bwMode="auto">
          <a:xfrm>
            <a:off x="8064793" y="5649668"/>
            <a:ext cx="2416666" cy="1208333"/>
          </a:xfrm>
          <a:custGeom>
            <a:avLst/>
            <a:gdLst>
              <a:gd name="connsiteX0" fmla="*/ 1208333 w 2416666"/>
              <a:gd name="connsiteY0" fmla="*/ 0 h 1208333"/>
              <a:gd name="connsiteX1" fmla="*/ 2416666 w 2416666"/>
              <a:gd name="connsiteY1" fmla="*/ 1208333 h 1208333"/>
              <a:gd name="connsiteX2" fmla="*/ 0 w 2416666"/>
              <a:gd name="connsiteY2" fmla="*/ 1208333 h 1208333"/>
            </a:gdLst>
            <a:ahLst/>
            <a:cxnLst>
              <a:cxn ang="0">
                <a:pos x="connsiteX0" y="connsiteY0"/>
              </a:cxn>
              <a:cxn ang="0">
                <a:pos x="connsiteX1" y="connsiteY1"/>
              </a:cxn>
              <a:cxn ang="0">
                <a:pos x="connsiteX2" y="connsiteY2"/>
              </a:cxn>
            </a:cxnLst>
            <a:rect l="l" t="t" r="r" b="b"/>
            <a:pathLst>
              <a:path w="2416666" h="1208333">
                <a:moveTo>
                  <a:pt x="1208333" y="0"/>
                </a:moveTo>
                <a:lnTo>
                  <a:pt x="2416666" y="1208333"/>
                </a:lnTo>
                <a:lnTo>
                  <a:pt x="0" y="1208333"/>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Tree>
    <p:extLst>
      <p:ext uri="{BB962C8B-B14F-4D97-AF65-F5344CB8AC3E}">
        <p14:creationId xmlns:p14="http://schemas.microsoft.com/office/powerpoint/2010/main" val="59459302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7C4B4-F76B-430F-A59F-AA737BA6BE57}"/>
              </a:ext>
            </a:extLst>
          </p:cNvPr>
          <p:cNvSpPr>
            <a:spLocks noGrp="1"/>
          </p:cNvSpPr>
          <p:nvPr>
            <p:ph type="title"/>
          </p:nvPr>
        </p:nvSpPr>
        <p:spPr>
          <a:xfrm>
            <a:off x="7249919" y="620427"/>
            <a:ext cx="4512545" cy="1477328"/>
          </a:xfrm>
        </p:spPr>
        <p:txBody>
          <a:bodyPr/>
          <a:lstStyle/>
          <a:p>
            <a:r>
              <a:rPr lang="en-US" dirty="0"/>
              <a:t>A service for automating</a:t>
            </a:r>
            <a:br>
              <a:rPr lang="en-US" dirty="0"/>
            </a:br>
            <a:r>
              <a:rPr lang="en-US" dirty="0"/>
              <a:t>workflows across apps</a:t>
            </a:r>
            <a:br>
              <a:rPr lang="en-US" dirty="0"/>
            </a:br>
            <a:r>
              <a:rPr lang="en-US" dirty="0"/>
              <a:t>and services</a:t>
            </a:r>
            <a:endParaRPr lang="en-IN" dirty="0"/>
          </a:p>
        </p:txBody>
      </p:sp>
      <p:pic>
        <p:nvPicPr>
          <p:cNvPr id="21" name="Picture 20">
            <a:extLst>
              <a:ext uri="{FF2B5EF4-FFF2-40B4-BE49-F238E27FC236}">
                <a16:creationId xmlns:a16="http://schemas.microsoft.com/office/drawing/2014/main" id="{9CF6657A-8BCF-43F1-94DC-B2ED088B1B4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344055" y="0"/>
            <a:ext cx="8151589" cy="6858000"/>
          </a:xfrm>
          <a:prstGeom prst="rect">
            <a:avLst/>
          </a:prstGeom>
        </p:spPr>
      </p:pic>
      <p:sp>
        <p:nvSpPr>
          <p:cNvPr id="81" name="Freeform: Shape 80">
            <a:extLst>
              <a:ext uri="{FF2B5EF4-FFF2-40B4-BE49-F238E27FC236}">
                <a16:creationId xmlns:a16="http://schemas.microsoft.com/office/drawing/2014/main" id="{211318F1-FBCD-4BCA-BE28-6BA4EB35573D}"/>
              </a:ext>
              <a:ext uri="{C183D7F6-B498-43B3-948B-1728B52AA6E4}">
                <adec:decorative xmlns:adec="http://schemas.microsoft.com/office/drawing/2017/decorative" val="1"/>
              </a:ext>
            </a:extLst>
          </p:cNvPr>
          <p:cNvSpPr/>
          <p:nvPr/>
        </p:nvSpPr>
        <p:spPr bwMode="auto">
          <a:xfrm flipH="1">
            <a:off x="247782" y="0"/>
            <a:ext cx="8948725" cy="6858000"/>
          </a:xfrm>
          <a:custGeom>
            <a:avLst/>
            <a:gdLst>
              <a:gd name="connsiteX0" fmla="*/ 6858000 w 8948725"/>
              <a:gd name="connsiteY0" fmla="*/ 0 h 6858000"/>
              <a:gd name="connsiteX1" fmla="*/ 8948725 w 8948725"/>
              <a:gd name="connsiteY1" fmla="*/ 0 h 6858000"/>
              <a:gd name="connsiteX2" fmla="*/ 8948725 w 8948725"/>
              <a:gd name="connsiteY2" fmla="*/ 6858000 h 6858000"/>
              <a:gd name="connsiteX3" fmla="*/ 0 w 8948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948725" h="6858000">
                <a:moveTo>
                  <a:pt x="6858000" y="0"/>
                </a:moveTo>
                <a:lnTo>
                  <a:pt x="8948725" y="0"/>
                </a:lnTo>
                <a:lnTo>
                  <a:pt x="8948725" y="6858000"/>
                </a:lnTo>
                <a:lnTo>
                  <a:pt x="0" y="685800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0304EE73-5D75-4C2C-82B5-6F9CB9211650}"/>
              </a:ext>
              <a:ext uri="{C183D7F6-B498-43B3-948B-1728B52AA6E4}">
                <adec:decorative xmlns:adec="http://schemas.microsoft.com/office/drawing/2017/decorative" val="1"/>
              </a:ext>
            </a:extLst>
          </p:cNvPr>
          <p:cNvGrpSpPr/>
          <p:nvPr/>
        </p:nvGrpSpPr>
        <p:grpSpPr>
          <a:xfrm>
            <a:off x="499775" y="1362049"/>
            <a:ext cx="5070783" cy="1734326"/>
            <a:chOff x="499775" y="1362049"/>
            <a:chExt cx="5070783" cy="1734326"/>
          </a:xfrm>
        </p:grpSpPr>
        <p:sp>
          <p:nvSpPr>
            <p:cNvPr id="46" name="Rectangle 45">
              <a:extLst>
                <a:ext uri="{FF2B5EF4-FFF2-40B4-BE49-F238E27FC236}">
                  <a16:creationId xmlns:a16="http://schemas.microsoft.com/office/drawing/2014/main" id="{2F21BE18-1589-4ADB-8CFA-FC00232F7EB9}"/>
                </a:ext>
              </a:extLst>
            </p:cNvPr>
            <p:cNvSpPr/>
            <p:nvPr/>
          </p:nvSpPr>
          <p:spPr bwMode="auto">
            <a:xfrm flipH="1">
              <a:off x="499775" y="2121749"/>
              <a:ext cx="3895940" cy="9746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a:rPr>
                <a:t>CONNECT</a:t>
              </a:r>
            </a:p>
            <a:p>
              <a:pPr algn="r">
                <a:spcAft>
                  <a:spcPts val="400"/>
                </a:spcAft>
              </a:pPr>
              <a:r>
                <a:rPr lang="en-US" sz="1800" dirty="0">
                  <a:solidFill>
                    <a:schemeClr val="tx1"/>
                  </a:solidFill>
                  <a:cs typeface="Segoe UI Semilight"/>
                </a:rPr>
                <a:t>to data &amp; systems you’re already using, and create the data you need</a:t>
              </a:r>
            </a:p>
          </p:txBody>
        </p:sp>
        <p:pic>
          <p:nvPicPr>
            <p:cNvPr id="12" name="Picture 11">
              <a:extLst>
                <a:ext uri="{FF2B5EF4-FFF2-40B4-BE49-F238E27FC236}">
                  <a16:creationId xmlns:a16="http://schemas.microsoft.com/office/drawing/2014/main" id="{A4C2839A-25F8-4AA8-B70E-CB1D5309A757}"/>
                </a:ext>
              </a:extLst>
            </p:cNvPr>
            <p:cNvPicPr>
              <a:picLocks noChangeAspect="1"/>
            </p:cNvPicPr>
            <p:nvPr/>
          </p:nvPicPr>
          <p:blipFill>
            <a:blip r:embed="rId4"/>
            <a:stretch>
              <a:fillRect/>
            </a:stretch>
          </p:blipFill>
          <p:spPr>
            <a:xfrm>
              <a:off x="4872566" y="1362049"/>
              <a:ext cx="697992" cy="478536"/>
            </a:xfrm>
            <a:prstGeom prst="rect">
              <a:avLst/>
            </a:prstGeom>
          </p:spPr>
        </p:pic>
      </p:grpSp>
      <p:grpSp>
        <p:nvGrpSpPr>
          <p:cNvPr id="14" name="Group 13">
            <a:extLst>
              <a:ext uri="{FF2B5EF4-FFF2-40B4-BE49-F238E27FC236}">
                <a16:creationId xmlns:a16="http://schemas.microsoft.com/office/drawing/2014/main" id="{55545DD7-F42F-4A71-A8CA-C8B13408CE70}"/>
              </a:ext>
              <a:ext uri="{C183D7F6-B498-43B3-948B-1728B52AA6E4}">
                <adec:decorative xmlns:adec="http://schemas.microsoft.com/office/drawing/2017/decorative" val="1"/>
              </a:ext>
            </a:extLst>
          </p:cNvPr>
          <p:cNvGrpSpPr/>
          <p:nvPr/>
        </p:nvGrpSpPr>
        <p:grpSpPr>
          <a:xfrm>
            <a:off x="927198" y="2577477"/>
            <a:ext cx="5697621" cy="1771148"/>
            <a:chOff x="927198" y="2577477"/>
            <a:chExt cx="5697621" cy="1771148"/>
          </a:xfrm>
        </p:grpSpPr>
        <p:sp>
          <p:nvSpPr>
            <p:cNvPr id="52" name="Rectangle 51">
              <a:extLst>
                <a:ext uri="{FF2B5EF4-FFF2-40B4-BE49-F238E27FC236}">
                  <a16:creationId xmlns:a16="http://schemas.microsoft.com/office/drawing/2014/main" id="{9E6A6631-F275-4104-B00C-33FFD3CC0860}"/>
                </a:ext>
              </a:extLst>
            </p:cNvPr>
            <p:cNvSpPr/>
            <p:nvPr/>
          </p:nvSpPr>
          <p:spPr bwMode="auto">
            <a:xfrm flipH="1">
              <a:off x="927198" y="3373999"/>
              <a:ext cx="4671973" cy="9746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CREATE</a:t>
              </a:r>
            </a:p>
            <a:p>
              <a:pPr algn="r">
                <a:spcAft>
                  <a:spcPts val="400"/>
                </a:spcAft>
              </a:pPr>
              <a:r>
                <a:rPr lang="en-US" sz="1800" dirty="0">
                  <a:solidFill>
                    <a:schemeClr val="tx1"/>
                  </a:solidFill>
                  <a:cs typeface="Segoe UI Semilight"/>
                </a:rPr>
                <a:t>workflows using triggers &amp; actions without code or scripts</a:t>
              </a:r>
            </a:p>
          </p:txBody>
        </p:sp>
        <p:sp>
          <p:nvSpPr>
            <p:cNvPr id="56" name="Graphic 10" descr="icon of a hand with a plus sign">
              <a:extLst>
                <a:ext uri="{FF2B5EF4-FFF2-40B4-BE49-F238E27FC236}">
                  <a16:creationId xmlns:a16="http://schemas.microsoft.com/office/drawing/2014/main" id="{64056E6F-A792-4C26-AB19-347ED9E63F43}"/>
                </a:ext>
              </a:extLst>
            </p:cNvPr>
            <p:cNvSpPr/>
            <p:nvPr/>
          </p:nvSpPr>
          <p:spPr>
            <a:xfrm>
              <a:off x="6203717" y="2577477"/>
              <a:ext cx="421102" cy="421102"/>
            </a:xfrm>
            <a:custGeom>
              <a:avLst/>
              <a:gdLst>
                <a:gd name="connsiteX0" fmla="*/ 64341 w 266700"/>
                <a:gd name="connsiteY0" fmla="*/ 201073 h 266700"/>
                <a:gd name="connsiteX1" fmla="*/ 186452 w 266700"/>
                <a:gd name="connsiteY1" fmla="*/ 201073 h 266700"/>
                <a:gd name="connsiteX2" fmla="*/ 228648 w 266700"/>
                <a:gd name="connsiteY2" fmla="*/ 162973 h 266700"/>
                <a:gd name="connsiteX3" fmla="*/ 273034 w 266700"/>
                <a:gd name="connsiteY3" fmla="*/ 167449 h 266700"/>
                <a:gd name="connsiteX4" fmla="*/ 201978 w 266700"/>
                <a:gd name="connsiteY4" fmla="*/ 236887 h 266700"/>
                <a:gd name="connsiteX5" fmla="*/ 79867 w 266700"/>
                <a:gd name="connsiteY5" fmla="*/ 266033 h 266700"/>
                <a:gd name="connsiteX6" fmla="*/ 13287 w 266700"/>
                <a:gd name="connsiteY6" fmla="*/ 259271 h 266700"/>
                <a:gd name="connsiteX7" fmla="*/ 13287 w 266700"/>
                <a:gd name="connsiteY7" fmla="*/ 198787 h 266700"/>
                <a:gd name="connsiteX8" fmla="*/ 53292 w 266700"/>
                <a:gd name="connsiteY8" fmla="*/ 162973 h 266700"/>
                <a:gd name="connsiteX9" fmla="*/ 148733 w 266700"/>
                <a:gd name="connsiteY9" fmla="*/ 162973 h 266700"/>
                <a:gd name="connsiteX10" fmla="*/ 122063 w 266700"/>
                <a:gd name="connsiteY10" fmla="*/ 201073 h 266700"/>
                <a:gd name="connsiteX11" fmla="*/ 184737 w 266700"/>
                <a:gd name="connsiteY11" fmla="*/ 0 h 266700"/>
                <a:gd name="connsiteX12" fmla="*/ 184737 w 266700"/>
                <a:gd name="connsiteY12" fmla="*/ 117634 h 266700"/>
                <a:gd name="connsiteX13" fmla="*/ 243507 w 266700"/>
                <a:gd name="connsiteY13" fmla="*/ 58865 h 266700"/>
                <a:gd name="connsiteX14" fmla="*/ 125968 w 266700"/>
                <a:gd name="connsiteY14" fmla="*/ 5886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6700" h="266700">
                  <a:moveTo>
                    <a:pt x="64341" y="201073"/>
                  </a:moveTo>
                  <a:cubicBezTo>
                    <a:pt x="186452" y="201073"/>
                    <a:pt x="186452" y="201073"/>
                    <a:pt x="186452" y="201073"/>
                  </a:cubicBezTo>
                  <a:cubicBezTo>
                    <a:pt x="186452" y="201073"/>
                    <a:pt x="206454" y="183166"/>
                    <a:pt x="228648" y="162973"/>
                  </a:cubicBezTo>
                  <a:cubicBezTo>
                    <a:pt x="248650" y="142780"/>
                    <a:pt x="273034" y="167449"/>
                    <a:pt x="273034" y="167449"/>
                  </a:cubicBezTo>
                  <a:cubicBezTo>
                    <a:pt x="201978" y="236887"/>
                    <a:pt x="201978" y="236887"/>
                    <a:pt x="201978" y="236887"/>
                  </a:cubicBezTo>
                  <a:cubicBezTo>
                    <a:pt x="201978" y="236887"/>
                    <a:pt x="82153" y="266033"/>
                    <a:pt x="79867" y="266033"/>
                  </a:cubicBezTo>
                  <a:cubicBezTo>
                    <a:pt x="62151" y="272796"/>
                    <a:pt x="31004" y="277273"/>
                    <a:pt x="13287" y="259271"/>
                  </a:cubicBezTo>
                  <a:cubicBezTo>
                    <a:pt x="-4429" y="243554"/>
                    <a:pt x="-4429" y="214503"/>
                    <a:pt x="13287" y="198787"/>
                  </a:cubicBezTo>
                  <a:cubicBezTo>
                    <a:pt x="53292" y="162973"/>
                    <a:pt x="53292" y="162973"/>
                    <a:pt x="53292" y="162973"/>
                  </a:cubicBezTo>
                  <a:cubicBezTo>
                    <a:pt x="148733" y="162973"/>
                    <a:pt x="148733" y="162973"/>
                    <a:pt x="148733" y="162973"/>
                  </a:cubicBezTo>
                  <a:cubicBezTo>
                    <a:pt x="148733" y="189833"/>
                    <a:pt x="122063" y="201073"/>
                    <a:pt x="122063" y="201073"/>
                  </a:cubicBezTo>
                  <a:moveTo>
                    <a:pt x="184737" y="0"/>
                  </a:moveTo>
                  <a:lnTo>
                    <a:pt x="184737" y="117634"/>
                  </a:lnTo>
                  <a:moveTo>
                    <a:pt x="243507" y="58865"/>
                  </a:moveTo>
                  <a:lnTo>
                    <a:pt x="125968" y="58865"/>
                  </a:lnTo>
                </a:path>
              </a:pathLst>
            </a:custGeom>
            <a:noFill/>
            <a:ln w="12700" cap="sq">
              <a:solidFill>
                <a:schemeClr val="tx2"/>
              </a:solid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F9CA7EFA-A1CD-4622-9D7F-7C67F76C883B}"/>
              </a:ext>
              <a:ext uri="{C183D7F6-B498-43B3-948B-1728B52AA6E4}">
                <adec:decorative xmlns:adec="http://schemas.microsoft.com/office/drawing/2017/decorative" val="1"/>
              </a:ext>
            </a:extLst>
          </p:cNvPr>
          <p:cNvGrpSpPr/>
          <p:nvPr/>
        </p:nvGrpSpPr>
        <p:grpSpPr>
          <a:xfrm>
            <a:off x="4217703" y="3665916"/>
            <a:ext cx="3676163" cy="1611518"/>
            <a:chOff x="4217703" y="3665916"/>
            <a:chExt cx="3676163" cy="1611518"/>
          </a:xfrm>
        </p:grpSpPr>
        <p:sp>
          <p:nvSpPr>
            <p:cNvPr id="53" name="Rectangle 52">
              <a:extLst>
                <a:ext uri="{FF2B5EF4-FFF2-40B4-BE49-F238E27FC236}">
                  <a16:creationId xmlns:a16="http://schemas.microsoft.com/office/drawing/2014/main" id="{174C12C4-FC02-479D-9BF8-EB92D5849827}"/>
                </a:ext>
              </a:extLst>
            </p:cNvPr>
            <p:cNvSpPr/>
            <p:nvPr/>
          </p:nvSpPr>
          <p:spPr bwMode="auto">
            <a:xfrm flipH="1">
              <a:off x="4217703" y="4579807"/>
              <a:ext cx="2549224" cy="697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EDIT</a:t>
              </a:r>
            </a:p>
            <a:p>
              <a:pPr algn="r">
                <a:spcAft>
                  <a:spcPts val="400"/>
                </a:spcAft>
              </a:pPr>
              <a:r>
                <a:rPr lang="en-US" sz="1800" dirty="0">
                  <a:solidFill>
                    <a:schemeClr val="tx1"/>
                  </a:solidFill>
                  <a:cs typeface="Segoe UI Semilight"/>
                </a:rPr>
                <a:t>flows on web and mobile</a:t>
              </a:r>
            </a:p>
          </p:txBody>
        </p:sp>
        <p:pic>
          <p:nvPicPr>
            <p:cNvPr id="8" name="Picture 7" descr="icon of a paper plane inside arrows in a circular motion">
              <a:extLst>
                <a:ext uri="{FF2B5EF4-FFF2-40B4-BE49-F238E27FC236}">
                  <a16:creationId xmlns:a16="http://schemas.microsoft.com/office/drawing/2014/main" id="{5FA3F142-8D57-4D50-AFAA-D0B08116EBF9}"/>
                </a:ext>
              </a:extLst>
            </p:cNvPr>
            <p:cNvPicPr>
              <a:picLocks noChangeAspect="1"/>
            </p:cNvPicPr>
            <p:nvPr/>
          </p:nvPicPr>
          <p:blipFill>
            <a:blip r:embed="rId5"/>
            <a:stretch>
              <a:fillRect/>
            </a:stretch>
          </p:blipFill>
          <p:spPr>
            <a:xfrm>
              <a:off x="7343702" y="3665916"/>
              <a:ext cx="550164" cy="632460"/>
            </a:xfrm>
            <a:prstGeom prst="rect">
              <a:avLst/>
            </a:prstGeom>
          </p:spPr>
        </p:pic>
      </p:grpSp>
      <p:grpSp>
        <p:nvGrpSpPr>
          <p:cNvPr id="17" name="Group 16">
            <a:extLst>
              <a:ext uri="{FF2B5EF4-FFF2-40B4-BE49-F238E27FC236}">
                <a16:creationId xmlns:a16="http://schemas.microsoft.com/office/drawing/2014/main" id="{637CB756-7710-43D5-A77F-7695A9366D77}"/>
              </a:ext>
              <a:ext uri="{C183D7F6-B498-43B3-948B-1728B52AA6E4}">
                <adec:decorative xmlns:adec="http://schemas.microsoft.com/office/drawing/2017/decorative" val="1"/>
              </a:ext>
            </a:extLst>
          </p:cNvPr>
          <p:cNvGrpSpPr/>
          <p:nvPr/>
        </p:nvGrpSpPr>
        <p:grpSpPr>
          <a:xfrm>
            <a:off x="3358183" y="4946051"/>
            <a:ext cx="5704925" cy="1514573"/>
            <a:chOff x="3358183" y="4946051"/>
            <a:chExt cx="5704925" cy="1514573"/>
          </a:xfrm>
        </p:grpSpPr>
        <p:sp>
          <p:nvSpPr>
            <p:cNvPr id="54" name="Rectangle 53">
              <a:extLst>
                <a:ext uri="{FF2B5EF4-FFF2-40B4-BE49-F238E27FC236}">
                  <a16:creationId xmlns:a16="http://schemas.microsoft.com/office/drawing/2014/main" id="{365D1680-B881-46C0-ACFE-E17CF9232851}"/>
                </a:ext>
              </a:extLst>
            </p:cNvPr>
            <p:cNvSpPr/>
            <p:nvPr/>
          </p:nvSpPr>
          <p:spPr bwMode="auto">
            <a:xfrm flipH="1">
              <a:off x="3358183" y="5762997"/>
              <a:ext cx="4628511" cy="697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r">
                <a:spcAft>
                  <a:spcPts val="400"/>
                </a:spcAft>
              </a:pPr>
              <a:r>
                <a:rPr lang="en-US" sz="2400" dirty="0">
                  <a:solidFill>
                    <a:srgbClr val="0B556A"/>
                  </a:solidFill>
                  <a:latin typeface="+mj-lt"/>
                  <a:cs typeface="Segoe UI Semilight" panose="020B0402040204020203" pitchFamily="34" charset="0"/>
                </a:rPr>
                <a:t>APPROVE</a:t>
              </a:r>
            </a:p>
            <a:p>
              <a:pPr algn="r">
                <a:spcAft>
                  <a:spcPts val="400"/>
                </a:spcAft>
              </a:pPr>
              <a:r>
                <a:rPr lang="en-US" sz="1800" dirty="0">
                  <a:solidFill>
                    <a:schemeClr val="tx1"/>
                  </a:solidFill>
                  <a:cs typeface="Segoe UI Semilight"/>
                </a:rPr>
                <a:t>requests or manage them on web and mobile</a:t>
              </a:r>
            </a:p>
          </p:txBody>
        </p:sp>
        <p:sp>
          <p:nvSpPr>
            <p:cNvPr id="57" name="hand_3" title="Icon of a hand giving a thumbs-up">
              <a:extLst>
                <a:ext uri="{FF2B5EF4-FFF2-40B4-BE49-F238E27FC236}">
                  <a16:creationId xmlns:a16="http://schemas.microsoft.com/office/drawing/2014/main" id="{F4B93160-7BDA-4DC8-9215-253B4E5DFE6E}"/>
                </a:ext>
              </a:extLst>
            </p:cNvPr>
            <p:cNvSpPr>
              <a:spLocks noChangeAspect="1"/>
            </p:cNvSpPr>
            <p:nvPr/>
          </p:nvSpPr>
          <p:spPr bwMode="auto">
            <a:xfrm>
              <a:off x="8555784" y="4946051"/>
              <a:ext cx="507324" cy="444338"/>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9" name="Rectangle 18">
            <a:extLst>
              <a:ext uri="{FF2B5EF4-FFF2-40B4-BE49-F238E27FC236}">
                <a16:creationId xmlns:a16="http://schemas.microsoft.com/office/drawing/2014/main" id="{E74E205B-86F1-4AEC-975B-FCDC838E00D1}"/>
              </a:ext>
              <a:ext uri="{C183D7F6-B498-43B3-948B-1728B52AA6E4}">
                <adec:decorative xmlns:adec="http://schemas.microsoft.com/office/drawing/2017/decorative" val="1"/>
              </a:ext>
            </a:extLst>
          </p:cNvPr>
          <p:cNvSpPr/>
          <p:nvPr/>
        </p:nvSpPr>
        <p:spPr bwMode="auto">
          <a:xfrm flipH="1">
            <a:off x="-292333" y="0"/>
            <a:ext cx="54011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595888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4DC7E-3B3B-5AEE-3D1E-B4D99552D8D1}"/>
              </a:ext>
            </a:extLst>
          </p:cNvPr>
          <p:cNvSpPr>
            <a:spLocks noGrp="1"/>
          </p:cNvSpPr>
          <p:nvPr>
            <p:ph type="title"/>
          </p:nvPr>
        </p:nvSpPr>
        <p:spPr>
          <a:xfrm>
            <a:off x="1085882" y="2825669"/>
            <a:ext cx="10020235" cy="402674"/>
          </a:xfrm>
        </p:spPr>
        <p:txBody>
          <a:bodyPr/>
          <a:lstStyle/>
          <a:p>
            <a:pPr algn="ctr"/>
            <a:r>
              <a:rPr lang="en-US" dirty="0"/>
              <a:t>‘Introduction to Conversational AI’</a:t>
            </a:r>
          </a:p>
        </p:txBody>
      </p:sp>
    </p:spTree>
    <p:extLst>
      <p:ext uri="{BB962C8B-B14F-4D97-AF65-F5344CB8AC3E}">
        <p14:creationId xmlns:p14="http://schemas.microsoft.com/office/powerpoint/2010/main" val="410633714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B3EB7-E4F8-46BF-9DFD-3FB8B11C72C5}"/>
              </a:ext>
            </a:extLst>
          </p:cNvPr>
          <p:cNvSpPr>
            <a:spLocks noGrp="1"/>
          </p:cNvSpPr>
          <p:nvPr>
            <p:ph type="title"/>
          </p:nvPr>
        </p:nvSpPr>
        <p:spPr>
          <a:xfrm>
            <a:off x="455995" y="1915828"/>
            <a:ext cx="3893115" cy="1477328"/>
          </a:xfrm>
        </p:spPr>
        <p:txBody>
          <a:bodyPr/>
          <a:lstStyle/>
          <a:p>
            <a:r>
              <a:rPr lang="en-US" dirty="0">
                <a:solidFill>
                  <a:schemeClr val="tx2"/>
                </a:solidFill>
              </a:rPr>
              <a:t>Get started with a growing library of templates</a:t>
            </a:r>
          </a:p>
        </p:txBody>
      </p:sp>
      <p:sp>
        <p:nvSpPr>
          <p:cNvPr id="22" name="Title 1">
            <a:extLst>
              <a:ext uri="{FF2B5EF4-FFF2-40B4-BE49-F238E27FC236}">
                <a16:creationId xmlns:a16="http://schemas.microsoft.com/office/drawing/2014/main" id="{18CBEDCD-3EF6-43B1-A1D4-003A8E07C652}"/>
              </a:ext>
            </a:extLst>
          </p:cNvPr>
          <p:cNvSpPr txBox="1">
            <a:spLocks/>
          </p:cNvSpPr>
          <p:nvPr/>
        </p:nvSpPr>
        <p:spPr>
          <a:xfrm flipH="1">
            <a:off x="449263" y="3504489"/>
            <a:ext cx="5014490" cy="1477328"/>
          </a:xfrm>
          <a:prstGeom prst="rect">
            <a:avLst/>
          </a:prstGeom>
        </p:spPr>
        <p:txBody>
          <a:bodyPr vert="horz" wrap="square" lIns="0" tIns="0" rIns="0" bIns="0" rtlCol="0" anchor="t">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a:lnSpc>
                <a:spcPct val="100000"/>
              </a:lnSpc>
            </a:pPr>
            <a:r>
              <a:rPr lang="en-US" sz="2400" spc="0" dirty="0">
                <a:latin typeface="+mn-lt"/>
              </a:rPr>
              <a:t>Jumpstart flows using over 100+ templates for common scenarios</a:t>
            </a:r>
          </a:p>
          <a:p>
            <a:pPr>
              <a:lnSpc>
                <a:spcPct val="100000"/>
              </a:lnSpc>
            </a:pPr>
            <a:r>
              <a:rPr lang="en-US" sz="2400" spc="0" dirty="0">
                <a:latin typeface="+mn-lt"/>
              </a:rPr>
              <a:t>Connect services you're already using in more meaningful ways</a:t>
            </a:r>
          </a:p>
        </p:txBody>
      </p:sp>
      <p:sp>
        <p:nvSpPr>
          <p:cNvPr id="19" name="Freeform: Shape 18">
            <a:extLst>
              <a:ext uri="{FF2B5EF4-FFF2-40B4-BE49-F238E27FC236}">
                <a16:creationId xmlns:a16="http://schemas.microsoft.com/office/drawing/2014/main" id="{FCAA71AF-E05E-4553-9F8B-E1A46A9A28DD}"/>
              </a:ext>
              <a:ext uri="{C183D7F6-B498-43B3-948B-1728B52AA6E4}">
                <adec:decorative xmlns:adec="http://schemas.microsoft.com/office/drawing/2017/decorative" val="1"/>
              </a:ext>
            </a:extLst>
          </p:cNvPr>
          <p:cNvSpPr/>
          <p:nvPr/>
        </p:nvSpPr>
        <p:spPr bwMode="auto">
          <a:xfrm flipH="1">
            <a:off x="-1" y="6543676"/>
            <a:ext cx="8524875" cy="0"/>
          </a:xfrm>
          <a:custGeom>
            <a:avLst/>
            <a:gdLst>
              <a:gd name="connsiteX0" fmla="*/ 4991100 w 9239250"/>
              <a:gd name="connsiteY0" fmla="*/ 0 h 5705475"/>
              <a:gd name="connsiteX1" fmla="*/ 0 w 9239250"/>
              <a:gd name="connsiteY1" fmla="*/ 4991100 h 5705475"/>
              <a:gd name="connsiteX2" fmla="*/ 714375 w 9239250"/>
              <a:gd name="connsiteY2" fmla="*/ 5705475 h 5705475"/>
              <a:gd name="connsiteX3" fmla="*/ 9239250 w 9239250"/>
              <a:gd name="connsiteY3" fmla="*/ 5705475 h 5705475"/>
              <a:gd name="connsiteX0" fmla="*/ 0 w 9239250"/>
              <a:gd name="connsiteY0" fmla="*/ 0 h 714375"/>
              <a:gd name="connsiteX1" fmla="*/ 714375 w 9239250"/>
              <a:gd name="connsiteY1" fmla="*/ 714375 h 714375"/>
              <a:gd name="connsiteX2" fmla="*/ 9239250 w 9239250"/>
              <a:gd name="connsiteY2" fmla="*/ 714375 h 714375"/>
              <a:gd name="connsiteX0" fmla="*/ 0 w 8524875"/>
              <a:gd name="connsiteY0" fmla="*/ 0 h 0"/>
              <a:gd name="connsiteX1" fmla="*/ 8524875 w 8524875"/>
              <a:gd name="connsiteY1" fmla="*/ 0 h 0"/>
            </a:gdLst>
            <a:ahLst/>
            <a:cxnLst>
              <a:cxn ang="0">
                <a:pos x="connsiteX0" y="connsiteY0"/>
              </a:cxn>
              <a:cxn ang="0">
                <a:pos x="connsiteX1" y="connsiteY1"/>
              </a:cxn>
            </a:cxnLst>
            <a:rect l="l" t="t" r="r" b="b"/>
            <a:pathLst>
              <a:path w="8524875">
                <a:moveTo>
                  <a:pt x="0" y="0"/>
                </a:moveTo>
                <a:lnTo>
                  <a:pt x="8524875" y="0"/>
                </a:lnTo>
              </a:path>
            </a:pathLst>
          </a:cu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5EE0379A-A8C0-4573-ACB4-FF32227F5286}"/>
              </a:ext>
              <a:ext uri="{C183D7F6-B498-43B3-948B-1728B52AA6E4}">
                <adec:decorative xmlns:adec="http://schemas.microsoft.com/office/drawing/2017/decorative" val="1"/>
              </a:ext>
            </a:extLst>
          </p:cNvPr>
          <p:cNvSpPr/>
          <p:nvPr/>
        </p:nvSpPr>
        <p:spPr bwMode="auto">
          <a:xfrm flipH="1">
            <a:off x="4308371" y="1"/>
            <a:ext cx="7883629" cy="6858000"/>
          </a:xfrm>
          <a:custGeom>
            <a:avLst/>
            <a:gdLst>
              <a:gd name="connsiteX0" fmla="*/ 0 w 7883629"/>
              <a:gd name="connsiteY0" fmla="*/ 0 h 6858000"/>
              <a:gd name="connsiteX1" fmla="*/ 7124702 w 7883629"/>
              <a:gd name="connsiteY1" fmla="*/ 0 h 6858000"/>
              <a:gd name="connsiteX2" fmla="*/ 7883629 w 7883629"/>
              <a:gd name="connsiteY2" fmla="*/ 758927 h 6858000"/>
              <a:gd name="connsiteX3" fmla="*/ 1784556 w 7883629"/>
              <a:gd name="connsiteY3" fmla="*/ 6858000 h 6858000"/>
              <a:gd name="connsiteX4" fmla="*/ 1234916 w 7883629"/>
              <a:gd name="connsiteY4" fmla="*/ 6858000 h 6858000"/>
              <a:gd name="connsiteX5" fmla="*/ 0 w 7883629"/>
              <a:gd name="connsiteY5" fmla="*/ 56230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3629" h="6858000">
                <a:moveTo>
                  <a:pt x="0" y="0"/>
                </a:moveTo>
                <a:lnTo>
                  <a:pt x="7124702" y="0"/>
                </a:lnTo>
                <a:lnTo>
                  <a:pt x="7883629" y="758927"/>
                </a:lnTo>
                <a:lnTo>
                  <a:pt x="1784556" y="6858000"/>
                </a:lnTo>
                <a:lnTo>
                  <a:pt x="1234916" y="6858000"/>
                </a:lnTo>
                <a:lnTo>
                  <a:pt x="0" y="562308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Shape 22">
            <a:extLst>
              <a:ext uri="{FF2B5EF4-FFF2-40B4-BE49-F238E27FC236}">
                <a16:creationId xmlns:a16="http://schemas.microsoft.com/office/drawing/2014/main" id="{24AC883F-DE80-4A11-A69D-33D54594924F}"/>
              </a:ext>
              <a:ext uri="{C183D7F6-B498-43B3-948B-1728B52AA6E4}">
                <adec:decorative xmlns:adec="http://schemas.microsoft.com/office/drawing/2017/decorative" val="1"/>
              </a:ext>
            </a:extLst>
          </p:cNvPr>
          <p:cNvSpPr/>
          <p:nvPr/>
        </p:nvSpPr>
        <p:spPr bwMode="auto">
          <a:xfrm flipH="1">
            <a:off x="8382173" y="3796916"/>
            <a:ext cx="3809827" cy="3061084"/>
          </a:xfrm>
          <a:custGeom>
            <a:avLst/>
            <a:gdLst>
              <a:gd name="connsiteX0" fmla="*/ 748743 w 3809827"/>
              <a:gd name="connsiteY0" fmla="*/ 0 h 3061084"/>
              <a:gd name="connsiteX1" fmla="*/ 3809827 w 3809827"/>
              <a:gd name="connsiteY1" fmla="*/ 3061084 h 3061084"/>
              <a:gd name="connsiteX2" fmla="*/ 0 w 3809827"/>
              <a:gd name="connsiteY2" fmla="*/ 3061084 h 3061084"/>
              <a:gd name="connsiteX3" fmla="*/ 0 w 3809827"/>
              <a:gd name="connsiteY3" fmla="*/ 748743 h 3061084"/>
            </a:gdLst>
            <a:ahLst/>
            <a:cxnLst>
              <a:cxn ang="0">
                <a:pos x="connsiteX0" y="connsiteY0"/>
              </a:cxn>
              <a:cxn ang="0">
                <a:pos x="connsiteX1" y="connsiteY1"/>
              </a:cxn>
              <a:cxn ang="0">
                <a:pos x="connsiteX2" y="connsiteY2"/>
              </a:cxn>
              <a:cxn ang="0">
                <a:pos x="connsiteX3" y="connsiteY3"/>
              </a:cxn>
            </a:cxnLst>
            <a:rect l="l" t="t" r="r" b="b"/>
            <a:pathLst>
              <a:path w="3809827" h="3061084">
                <a:moveTo>
                  <a:pt x="748743" y="0"/>
                </a:moveTo>
                <a:lnTo>
                  <a:pt x="3809827" y="3061084"/>
                </a:lnTo>
                <a:lnTo>
                  <a:pt x="0" y="3061084"/>
                </a:lnTo>
                <a:lnTo>
                  <a:pt x="0" y="748743"/>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sp>
        <p:nvSpPr>
          <p:cNvPr id="25" name="Freeform: Shape 24">
            <a:extLst>
              <a:ext uri="{FF2B5EF4-FFF2-40B4-BE49-F238E27FC236}">
                <a16:creationId xmlns:a16="http://schemas.microsoft.com/office/drawing/2014/main" id="{F6EBC66C-9644-434E-A3F8-A3DBF5A1E1BA}"/>
              </a:ext>
              <a:ext uri="{C183D7F6-B498-43B3-948B-1728B52AA6E4}">
                <adec:decorative xmlns:adec="http://schemas.microsoft.com/office/drawing/2017/decorative" val="1"/>
              </a:ext>
            </a:extLst>
          </p:cNvPr>
          <p:cNvSpPr/>
          <p:nvPr/>
        </p:nvSpPr>
        <p:spPr bwMode="auto">
          <a:xfrm rot="18900000" flipH="1">
            <a:off x="5430109" y="-808017"/>
            <a:ext cx="616621" cy="3677311"/>
          </a:xfrm>
          <a:custGeom>
            <a:avLst/>
            <a:gdLst>
              <a:gd name="connsiteX0" fmla="*/ 689424 w 689424"/>
              <a:gd name="connsiteY0" fmla="*/ 0 h 4111481"/>
              <a:gd name="connsiteX1" fmla="*/ 0 w 689424"/>
              <a:gd name="connsiteY1" fmla="*/ 689424 h 4111481"/>
              <a:gd name="connsiteX2" fmla="*/ 15399 w 689424"/>
              <a:gd name="connsiteY2" fmla="*/ 3357140 h 4111481"/>
              <a:gd name="connsiteX3" fmla="*/ 689424 w 689424"/>
              <a:gd name="connsiteY3" fmla="*/ 4111481 h 4111481"/>
            </a:gdLst>
            <a:ahLst/>
            <a:cxnLst>
              <a:cxn ang="0">
                <a:pos x="connsiteX0" y="connsiteY0"/>
              </a:cxn>
              <a:cxn ang="0">
                <a:pos x="connsiteX1" y="connsiteY1"/>
              </a:cxn>
              <a:cxn ang="0">
                <a:pos x="connsiteX2" y="connsiteY2"/>
              </a:cxn>
              <a:cxn ang="0">
                <a:pos x="connsiteX3" y="connsiteY3"/>
              </a:cxn>
            </a:cxnLst>
            <a:rect l="l" t="t" r="r" b="b"/>
            <a:pathLst>
              <a:path w="689424" h="4111481">
                <a:moveTo>
                  <a:pt x="689424" y="0"/>
                </a:moveTo>
                <a:lnTo>
                  <a:pt x="0" y="689424"/>
                </a:lnTo>
                <a:lnTo>
                  <a:pt x="15399" y="3357140"/>
                </a:lnTo>
                <a:lnTo>
                  <a:pt x="689424" y="4111481"/>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Shape 25">
            <a:extLst>
              <a:ext uri="{FF2B5EF4-FFF2-40B4-BE49-F238E27FC236}">
                <a16:creationId xmlns:a16="http://schemas.microsoft.com/office/drawing/2014/main" id="{3002CEEA-89F2-4AA1-9EF7-E878A7D7A4CE}"/>
              </a:ext>
              <a:ext uri="{C183D7F6-B498-43B3-948B-1728B52AA6E4}">
                <adec:decorative xmlns:adec="http://schemas.microsoft.com/office/drawing/2017/decorative" val="1"/>
              </a:ext>
            </a:extLst>
          </p:cNvPr>
          <p:cNvSpPr/>
          <p:nvPr/>
        </p:nvSpPr>
        <p:spPr bwMode="auto">
          <a:xfrm rot="18900000" flipH="1">
            <a:off x="10758723" y="-845860"/>
            <a:ext cx="689424" cy="4111481"/>
          </a:xfrm>
          <a:custGeom>
            <a:avLst/>
            <a:gdLst>
              <a:gd name="connsiteX0" fmla="*/ 689424 w 689424"/>
              <a:gd name="connsiteY0" fmla="*/ 0 h 4111481"/>
              <a:gd name="connsiteX1" fmla="*/ 0 w 689424"/>
              <a:gd name="connsiteY1" fmla="*/ 689424 h 4111481"/>
              <a:gd name="connsiteX2" fmla="*/ 15399 w 689424"/>
              <a:gd name="connsiteY2" fmla="*/ 3357140 h 4111481"/>
              <a:gd name="connsiteX3" fmla="*/ 689424 w 689424"/>
              <a:gd name="connsiteY3" fmla="*/ 4111481 h 4111481"/>
            </a:gdLst>
            <a:ahLst/>
            <a:cxnLst>
              <a:cxn ang="0">
                <a:pos x="connsiteX0" y="connsiteY0"/>
              </a:cxn>
              <a:cxn ang="0">
                <a:pos x="connsiteX1" y="connsiteY1"/>
              </a:cxn>
              <a:cxn ang="0">
                <a:pos x="connsiteX2" y="connsiteY2"/>
              </a:cxn>
              <a:cxn ang="0">
                <a:pos x="connsiteX3" y="connsiteY3"/>
              </a:cxn>
            </a:cxnLst>
            <a:rect l="l" t="t" r="r" b="b"/>
            <a:pathLst>
              <a:path w="689424" h="4111481">
                <a:moveTo>
                  <a:pt x="689424" y="0"/>
                </a:moveTo>
                <a:lnTo>
                  <a:pt x="0" y="689424"/>
                </a:lnTo>
                <a:lnTo>
                  <a:pt x="15399" y="3357140"/>
                </a:lnTo>
                <a:lnTo>
                  <a:pt x="689424" y="411148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descr="screenshot of flow homepage with magnifier icon over it">
            <a:extLst>
              <a:ext uri="{FF2B5EF4-FFF2-40B4-BE49-F238E27FC236}">
                <a16:creationId xmlns:a16="http://schemas.microsoft.com/office/drawing/2014/main" id="{C02FFCC0-611C-4FFB-811C-AF5FEF4EB624}"/>
              </a:ext>
            </a:extLst>
          </p:cNvPr>
          <p:cNvGrpSpPr/>
          <p:nvPr/>
        </p:nvGrpSpPr>
        <p:grpSpPr>
          <a:xfrm>
            <a:off x="6211159" y="2560983"/>
            <a:ext cx="5463434" cy="4043566"/>
            <a:chOff x="6843674" y="2645226"/>
            <a:chExt cx="4929052" cy="3648062"/>
          </a:xfrm>
        </p:grpSpPr>
        <p:pic>
          <p:nvPicPr>
            <p:cNvPr id="10" name="Picture 9">
              <a:extLst>
                <a:ext uri="{FF2B5EF4-FFF2-40B4-BE49-F238E27FC236}">
                  <a16:creationId xmlns:a16="http://schemas.microsoft.com/office/drawing/2014/main" id="{923E8E54-FBE7-42A1-98EE-BA4B5C9F31A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b="23226"/>
            <a:stretch/>
          </p:blipFill>
          <p:spPr>
            <a:xfrm>
              <a:off x="6843674" y="2645226"/>
              <a:ext cx="4929052" cy="3435551"/>
            </a:xfrm>
            <a:prstGeom prst="rect">
              <a:avLst/>
            </a:prstGeom>
            <a:effectLst/>
          </p:spPr>
        </p:pic>
        <p:pic>
          <p:nvPicPr>
            <p:cNvPr id="3" name="Picture 2">
              <a:extLst>
                <a:ext uri="{FF2B5EF4-FFF2-40B4-BE49-F238E27FC236}">
                  <a16:creationId xmlns:a16="http://schemas.microsoft.com/office/drawing/2014/main" id="{E06C4368-F99F-4B29-9B81-984844ABBEA2}"/>
                </a:ext>
              </a:extLst>
            </p:cNvPr>
            <p:cNvPicPr>
              <a:picLocks noChangeAspect="1"/>
            </p:cNvPicPr>
            <p:nvPr/>
          </p:nvPicPr>
          <p:blipFill rotWithShape="1">
            <a:blip r:embed="rId4"/>
            <a:srcRect l="-4659" t="-1370" r="13099" b="1370"/>
            <a:stretch/>
          </p:blipFill>
          <p:spPr>
            <a:xfrm>
              <a:off x="6843674" y="2956010"/>
              <a:ext cx="4722016" cy="3022736"/>
            </a:xfrm>
            <a:prstGeom prst="rect">
              <a:avLst/>
            </a:prstGeom>
          </p:spPr>
        </p:pic>
        <p:pic>
          <p:nvPicPr>
            <p:cNvPr id="8" name="Picture 7">
              <a:extLst>
                <a:ext uri="{FF2B5EF4-FFF2-40B4-BE49-F238E27FC236}">
                  <a16:creationId xmlns:a16="http://schemas.microsoft.com/office/drawing/2014/main" id="{DE6083CF-C5A6-454B-BE13-9F1211D80DB3}"/>
                </a:ext>
                <a:ext uri="{C183D7F6-B498-43B3-948B-1728B52AA6E4}">
                  <adec:decorative xmlns:adec="http://schemas.microsoft.com/office/drawing/2017/decorative" val="1"/>
                </a:ext>
              </a:extLst>
            </p:cNvPr>
            <p:cNvPicPr>
              <a:picLocks noChangeAspect="1"/>
            </p:cNvPicPr>
            <p:nvPr/>
          </p:nvPicPr>
          <p:blipFill rotWithShape="1">
            <a:blip r:embed="rId5"/>
            <a:srcRect l="11825" t="6796" r="5145" b="3506"/>
            <a:stretch/>
          </p:blipFill>
          <p:spPr>
            <a:xfrm>
              <a:off x="7651407" y="4254248"/>
              <a:ext cx="1598895" cy="1586643"/>
            </a:xfrm>
            <a:prstGeom prst="rect">
              <a:avLst/>
            </a:prstGeom>
          </p:spPr>
        </p:pic>
        <p:sp>
          <p:nvSpPr>
            <p:cNvPr id="24" name="Graphic 22">
              <a:extLst>
                <a:ext uri="{FF2B5EF4-FFF2-40B4-BE49-F238E27FC236}">
                  <a16:creationId xmlns:a16="http://schemas.microsoft.com/office/drawing/2014/main" id="{E88CE2DC-A8BD-43FD-A1CF-F76EC593472D}"/>
                </a:ext>
                <a:ext uri="{C183D7F6-B498-43B3-948B-1728B52AA6E4}">
                  <adec:decorative xmlns:adec="http://schemas.microsoft.com/office/drawing/2017/decorative" val="1"/>
                </a:ext>
              </a:extLst>
            </p:cNvPr>
            <p:cNvSpPr/>
            <p:nvPr/>
          </p:nvSpPr>
          <p:spPr>
            <a:xfrm>
              <a:off x="7776725" y="3988100"/>
              <a:ext cx="2236731" cy="2305188"/>
            </a:xfrm>
            <a:custGeom>
              <a:avLst/>
              <a:gdLst>
                <a:gd name="connsiteX0" fmla="*/ 3788864 w 3843060"/>
                <a:gd name="connsiteY0" fmla="*/ 3301057 h 3843021"/>
                <a:gd name="connsiteX1" fmla="*/ 3172989 w 3843060"/>
                <a:gd name="connsiteY1" fmla="*/ 2685188 h 3843021"/>
                <a:gd name="connsiteX2" fmla="*/ 2867515 w 3843060"/>
                <a:gd name="connsiteY2" fmla="*/ 2591576 h 3843021"/>
                <a:gd name="connsiteX3" fmla="*/ 2650727 w 3843060"/>
                <a:gd name="connsiteY3" fmla="*/ 2374790 h 3843021"/>
                <a:gd name="connsiteX4" fmla="*/ 2956200 w 3843060"/>
                <a:gd name="connsiteY4" fmla="*/ 1478085 h 3843021"/>
                <a:gd name="connsiteX5" fmla="*/ 1478100 w 3843060"/>
                <a:gd name="connsiteY5" fmla="*/ 0 h 3843021"/>
                <a:gd name="connsiteX6" fmla="*/ 0 w 3843060"/>
                <a:gd name="connsiteY6" fmla="*/ 1478085 h 3843021"/>
                <a:gd name="connsiteX7" fmla="*/ 1478100 w 3843060"/>
                <a:gd name="connsiteY7" fmla="*/ 2956170 h 3843021"/>
                <a:gd name="connsiteX8" fmla="*/ 2374814 w 3843060"/>
                <a:gd name="connsiteY8" fmla="*/ 2650700 h 3843021"/>
                <a:gd name="connsiteX9" fmla="*/ 2591603 w 3843060"/>
                <a:gd name="connsiteY9" fmla="*/ 2867486 h 3843021"/>
                <a:gd name="connsiteX10" fmla="*/ 2685215 w 3843060"/>
                <a:gd name="connsiteY10" fmla="*/ 3172956 h 3843021"/>
                <a:gd name="connsiteX11" fmla="*/ 3301090 w 3843060"/>
                <a:gd name="connsiteY11" fmla="*/ 3788825 h 3843021"/>
                <a:gd name="connsiteX12" fmla="*/ 3547441 w 3843060"/>
                <a:gd name="connsiteY12" fmla="*/ 3892291 h 3843021"/>
                <a:gd name="connsiteX13" fmla="*/ 3793791 w 3843060"/>
                <a:gd name="connsiteY13" fmla="*/ 3788825 h 3843021"/>
                <a:gd name="connsiteX14" fmla="*/ 3788864 w 3843060"/>
                <a:gd name="connsiteY14" fmla="*/ 3301057 h 3843021"/>
                <a:gd name="connsiteX15" fmla="*/ 1473173 w 3843060"/>
                <a:gd name="connsiteY15" fmla="*/ 2655627 h 3843021"/>
                <a:gd name="connsiteX16" fmla="*/ 290693 w 3843060"/>
                <a:gd name="connsiteY16" fmla="*/ 1473158 h 3843021"/>
                <a:gd name="connsiteX17" fmla="*/ 1473173 w 3843060"/>
                <a:gd name="connsiteY17" fmla="*/ 290690 h 3843021"/>
                <a:gd name="connsiteX18" fmla="*/ 2655653 w 3843060"/>
                <a:gd name="connsiteY18" fmla="*/ 1473158 h 3843021"/>
                <a:gd name="connsiteX19" fmla="*/ 1473173 w 3843060"/>
                <a:gd name="connsiteY19" fmla="*/ 2655627 h 384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43060" h="3843021">
                  <a:moveTo>
                    <a:pt x="3788864" y="3301057"/>
                  </a:moveTo>
                  <a:lnTo>
                    <a:pt x="3172989" y="2685188"/>
                  </a:lnTo>
                  <a:cubicBezTo>
                    <a:pt x="3089230" y="2601430"/>
                    <a:pt x="2975909" y="2571868"/>
                    <a:pt x="2867515" y="2591576"/>
                  </a:cubicBezTo>
                  <a:lnTo>
                    <a:pt x="2650727" y="2374790"/>
                  </a:lnTo>
                  <a:cubicBezTo>
                    <a:pt x="2842880" y="2128443"/>
                    <a:pt x="2956200" y="1813118"/>
                    <a:pt x="2956200" y="1478085"/>
                  </a:cubicBezTo>
                  <a:cubicBezTo>
                    <a:pt x="2956200" y="665138"/>
                    <a:pt x="2291055" y="0"/>
                    <a:pt x="1478100" y="0"/>
                  </a:cubicBezTo>
                  <a:cubicBezTo>
                    <a:pt x="665145" y="0"/>
                    <a:pt x="0" y="665138"/>
                    <a:pt x="0" y="1478085"/>
                  </a:cubicBezTo>
                  <a:cubicBezTo>
                    <a:pt x="0" y="2291032"/>
                    <a:pt x="665145" y="2956170"/>
                    <a:pt x="1478100" y="2956170"/>
                  </a:cubicBezTo>
                  <a:cubicBezTo>
                    <a:pt x="1813136" y="2956170"/>
                    <a:pt x="2123537" y="2842851"/>
                    <a:pt x="2374814" y="2650700"/>
                  </a:cubicBezTo>
                  <a:lnTo>
                    <a:pt x="2591603" y="2867486"/>
                  </a:lnTo>
                  <a:cubicBezTo>
                    <a:pt x="2571894" y="2975878"/>
                    <a:pt x="2601457" y="3089198"/>
                    <a:pt x="2685215" y="3172956"/>
                  </a:cubicBezTo>
                  <a:lnTo>
                    <a:pt x="3301090" y="3788825"/>
                  </a:lnTo>
                  <a:cubicBezTo>
                    <a:pt x="3370069" y="3857803"/>
                    <a:pt x="3458755" y="3892291"/>
                    <a:pt x="3547441" y="3892291"/>
                  </a:cubicBezTo>
                  <a:cubicBezTo>
                    <a:pt x="3636127" y="3892291"/>
                    <a:pt x="3724812" y="3857803"/>
                    <a:pt x="3793791" y="3788825"/>
                  </a:cubicBezTo>
                  <a:cubicBezTo>
                    <a:pt x="3921892" y="3650870"/>
                    <a:pt x="3921892" y="3434085"/>
                    <a:pt x="3788864" y="3301057"/>
                  </a:cubicBezTo>
                  <a:close/>
                  <a:moveTo>
                    <a:pt x="1473173" y="2655627"/>
                  </a:moveTo>
                  <a:cubicBezTo>
                    <a:pt x="822809" y="2655627"/>
                    <a:pt x="290693" y="2123516"/>
                    <a:pt x="290693" y="1473158"/>
                  </a:cubicBezTo>
                  <a:cubicBezTo>
                    <a:pt x="290693" y="822801"/>
                    <a:pt x="822809" y="290690"/>
                    <a:pt x="1473173" y="290690"/>
                  </a:cubicBezTo>
                  <a:cubicBezTo>
                    <a:pt x="2123537" y="290690"/>
                    <a:pt x="2655653" y="822801"/>
                    <a:pt x="2655653" y="1473158"/>
                  </a:cubicBezTo>
                  <a:cubicBezTo>
                    <a:pt x="2655653" y="2123516"/>
                    <a:pt x="2123537" y="2655627"/>
                    <a:pt x="1473173" y="2655627"/>
                  </a:cubicBezTo>
                  <a:close/>
                </a:path>
              </a:pathLst>
            </a:custGeom>
            <a:solidFill>
              <a:srgbClr val="000000"/>
            </a:solidFill>
            <a:ln w="48617" cap="flat">
              <a:noFill/>
              <a:prstDash val="solid"/>
              <a:miter/>
            </a:ln>
          </p:spPr>
          <p:txBody>
            <a:bodyPr rtlCol="0" anchor="ctr"/>
            <a:lstStyle/>
            <a:p>
              <a:endParaRPr lang="en-US"/>
            </a:p>
          </p:txBody>
        </p:sp>
      </p:grpSp>
    </p:spTree>
    <p:extLst>
      <p:ext uri="{BB962C8B-B14F-4D97-AF65-F5344CB8AC3E}">
        <p14:creationId xmlns:p14="http://schemas.microsoft.com/office/powerpoint/2010/main" val="226206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92375FC-FBBB-4558-8E32-103398ED791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12609512" cy="6856412"/>
          </a:xfrm>
          <a:prstGeom prst="rect">
            <a:avLst/>
          </a:prstGeom>
        </p:spPr>
      </p:pic>
      <p:sp>
        <p:nvSpPr>
          <p:cNvPr id="2" name="Title 1">
            <a:extLst>
              <a:ext uri="{FF2B5EF4-FFF2-40B4-BE49-F238E27FC236}">
                <a16:creationId xmlns:a16="http://schemas.microsoft.com/office/drawing/2014/main" id="{12C9D926-A9EC-4D24-AC91-815FF6E81671}"/>
              </a:ext>
            </a:extLst>
          </p:cNvPr>
          <p:cNvSpPr>
            <a:spLocks noGrp="1"/>
          </p:cNvSpPr>
          <p:nvPr>
            <p:ph type="title"/>
          </p:nvPr>
        </p:nvSpPr>
        <p:spPr/>
        <p:txBody>
          <a:bodyPr/>
          <a:lstStyle/>
          <a:p>
            <a:r>
              <a:rPr lang="en-US" dirty="0"/>
              <a:t>Efficient and secure data integration and storage</a:t>
            </a:r>
            <a:endParaRPr lang="en-IN" dirty="0"/>
          </a:p>
        </p:txBody>
      </p:sp>
      <p:sp>
        <p:nvSpPr>
          <p:cNvPr id="77" name="Rectangle 76">
            <a:extLst>
              <a:ext uri="{FF2B5EF4-FFF2-40B4-BE49-F238E27FC236}">
                <a16:creationId xmlns:a16="http://schemas.microsoft.com/office/drawing/2014/main" id="{0B961C76-D3E5-498C-AF99-D7819D98C4F7}"/>
              </a:ext>
            </a:extLst>
          </p:cNvPr>
          <p:cNvSpPr/>
          <p:nvPr/>
        </p:nvSpPr>
        <p:spPr>
          <a:xfrm>
            <a:off x="467202" y="1082847"/>
            <a:ext cx="9942286" cy="307777"/>
          </a:xfrm>
          <a:prstGeom prst="rect">
            <a:avLst/>
          </a:prstGeom>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49" normalizeH="0" baseline="0" noProof="0" dirty="0">
                <a:ln w="3175">
                  <a:noFill/>
                </a:ln>
                <a:effectLst/>
                <a:uLnTx/>
                <a:uFillTx/>
                <a:latin typeface="Segoe UI Semibold"/>
                <a:ea typeface="+mn-ea"/>
                <a:cs typeface="Segoe UI" pitchFamily="34" charset="0"/>
              </a:rPr>
              <a:t>Power Automate is built on the </a:t>
            </a:r>
            <a:r>
              <a:rPr kumimoji="0" lang="en-US" sz="2000" b="0" i="0" u="none" strike="noStrike" kern="1200" cap="none" spc="-49" normalizeH="0" baseline="0" noProof="0" dirty="0" err="1">
                <a:ln w="3175">
                  <a:noFill/>
                </a:ln>
                <a:effectLst/>
                <a:uLnTx/>
                <a:uFillTx/>
                <a:latin typeface="Segoe UI Semibold"/>
                <a:ea typeface="+mn-ea"/>
                <a:cs typeface="Segoe UI" pitchFamily="34" charset="0"/>
              </a:rPr>
              <a:t>Dataverse</a:t>
            </a:r>
            <a:endParaRPr kumimoji="0" lang="en-US" sz="2000" b="0" i="0" u="none" strike="noStrike" kern="1200" cap="none" spc="-49" normalizeH="0" baseline="0" noProof="0" dirty="0">
              <a:ln w="3175">
                <a:noFill/>
              </a:ln>
              <a:effectLst/>
              <a:uLnTx/>
              <a:uFillTx/>
              <a:latin typeface="Segoe UI Semibold"/>
              <a:ea typeface="+mn-ea"/>
              <a:cs typeface="Segoe UI" pitchFamily="34" charset="0"/>
            </a:endParaRPr>
          </a:p>
        </p:txBody>
      </p:sp>
      <p:sp>
        <p:nvSpPr>
          <p:cNvPr id="82" name="TextBox 81">
            <a:extLst>
              <a:ext uri="{FF2B5EF4-FFF2-40B4-BE49-F238E27FC236}">
                <a16:creationId xmlns:a16="http://schemas.microsoft.com/office/drawing/2014/main" id="{EDDC2110-7761-4E3C-9818-4376DC878720}"/>
              </a:ext>
            </a:extLst>
          </p:cNvPr>
          <p:cNvSpPr txBox="1"/>
          <p:nvPr/>
        </p:nvSpPr>
        <p:spPr>
          <a:xfrm>
            <a:off x="723900" y="1733572"/>
            <a:ext cx="10744200" cy="544765"/>
          </a:xfrm>
          <a:prstGeom prst="rect">
            <a:avLst/>
          </a:prstGeom>
          <a:noFill/>
        </p:spPr>
        <p:txBody>
          <a:bodyPr wrap="square" lIns="182880" tIns="146304" rIns="182880" bIns="146304" rtlCol="0" anchor="ctr">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lang="en-US" sz="2000" dirty="0">
                <a:latin typeface="Segoe UI Semibold" panose="020B0702040204020203" pitchFamily="34" charset="0"/>
                <a:cs typeface="Segoe UI Semibold" panose="020B0702040204020203" pitchFamily="34" charset="0"/>
              </a:rPr>
              <a:t>Microsoft </a:t>
            </a:r>
            <a:r>
              <a:rPr lang="en-US" sz="2000" dirty="0" err="1">
                <a:latin typeface="Segoe UI Semibold" panose="020B0702040204020203" pitchFamily="34" charset="0"/>
                <a:cs typeface="Segoe UI Semibold" panose="020B0702040204020203" pitchFamily="34" charset="0"/>
              </a:rPr>
              <a:t>Dataverse</a:t>
            </a:r>
            <a:r>
              <a:rPr lang="en-US" sz="2000" dirty="0">
                <a:latin typeface="Segoe UI Semibold" panose="020B0702040204020203" pitchFamily="34" charset="0"/>
                <a:cs typeface="Segoe UI Semibold" panose="020B0702040204020203" pitchFamily="34" charset="0"/>
              </a:rPr>
              <a:t> </a:t>
            </a: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lets you securely store</a:t>
            </a:r>
            <a:b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and manage data that's used by business applications.</a:t>
            </a:r>
          </a:p>
        </p:txBody>
      </p:sp>
      <p:grpSp>
        <p:nvGrpSpPr>
          <p:cNvPr id="12" name="Group 11">
            <a:extLst>
              <a:ext uri="{FF2B5EF4-FFF2-40B4-BE49-F238E27FC236}">
                <a16:creationId xmlns:a16="http://schemas.microsoft.com/office/drawing/2014/main" id="{6B043D25-E2C4-40D4-90F1-A6196E15CB03}"/>
              </a:ext>
              <a:ext uri="{C183D7F6-B498-43B3-948B-1728B52AA6E4}">
                <adec:decorative xmlns:adec="http://schemas.microsoft.com/office/drawing/2017/decorative" val="1"/>
              </a:ext>
            </a:extLst>
          </p:cNvPr>
          <p:cNvGrpSpPr/>
          <p:nvPr/>
        </p:nvGrpSpPr>
        <p:grpSpPr>
          <a:xfrm>
            <a:off x="0" y="2458288"/>
            <a:ext cx="12192000" cy="599666"/>
            <a:chOff x="0" y="3388438"/>
            <a:chExt cx="12192000" cy="794065"/>
          </a:xfrm>
          <a:solidFill>
            <a:schemeClr val="bg1">
              <a:lumMod val="95000"/>
            </a:schemeClr>
          </a:solidFill>
        </p:grpSpPr>
        <p:sp>
          <p:nvSpPr>
            <p:cNvPr id="99" name="Rectangle 98">
              <a:extLst>
                <a:ext uri="{FF2B5EF4-FFF2-40B4-BE49-F238E27FC236}">
                  <a16:creationId xmlns:a16="http://schemas.microsoft.com/office/drawing/2014/main" id="{D8AFE173-22C2-4CC8-B3DC-22F9DBFEB5AA}"/>
                </a:ext>
                <a:ext uri="{C183D7F6-B498-43B3-948B-1728B52AA6E4}">
                  <adec:decorative xmlns:adec="http://schemas.microsoft.com/office/drawing/2017/decorative" val="1"/>
                </a:ext>
              </a:extLst>
            </p:cNvPr>
            <p:cNvSpPr/>
            <p:nvPr/>
          </p:nvSpPr>
          <p:spPr bwMode="auto">
            <a:xfrm>
              <a:off x="0" y="3388438"/>
              <a:ext cx="12192000" cy="794065"/>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cxnSp>
          <p:nvCxnSpPr>
            <p:cNvPr id="112" name="Straight Connector 111">
              <a:extLst>
                <a:ext uri="{FF2B5EF4-FFF2-40B4-BE49-F238E27FC236}">
                  <a16:creationId xmlns:a16="http://schemas.microsoft.com/office/drawing/2014/main" id="{285A4637-78E6-48BD-8941-233B96757EDE}"/>
                </a:ext>
                <a:ext uri="{C183D7F6-B498-43B3-948B-1728B52AA6E4}">
                  <adec:decorative xmlns:adec="http://schemas.microsoft.com/office/drawing/2017/decorative" val="1"/>
                </a:ext>
              </a:extLst>
            </p:cNvPr>
            <p:cNvCxnSpPr>
              <a:cxnSpLocks/>
            </p:cNvCxnSpPr>
            <p:nvPr/>
          </p:nvCxnSpPr>
          <p:spPr>
            <a:xfrm>
              <a:off x="298264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EDE56DA-AAFA-4BE8-A56E-D8C0D3FF7F7D}"/>
                </a:ext>
                <a:ext uri="{C183D7F6-B498-43B3-948B-1728B52AA6E4}">
                  <adec:decorative xmlns:adec="http://schemas.microsoft.com/office/drawing/2017/decorative" val="1"/>
                </a:ext>
              </a:extLst>
            </p:cNvPr>
            <p:cNvCxnSpPr>
              <a:cxnSpLocks/>
            </p:cNvCxnSpPr>
            <p:nvPr/>
          </p:nvCxnSpPr>
          <p:spPr>
            <a:xfrm>
              <a:off x="920534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7F7DD45-1163-413C-814E-D5814D67DCBF}"/>
                </a:ext>
                <a:ext uri="{C183D7F6-B498-43B3-948B-1728B52AA6E4}">
                  <adec:decorative xmlns:adec="http://schemas.microsoft.com/office/drawing/2017/decorative" val="1"/>
                </a:ext>
              </a:extLst>
            </p:cNvPr>
            <p:cNvCxnSpPr>
              <a:cxnSpLocks/>
            </p:cNvCxnSpPr>
            <p:nvPr/>
          </p:nvCxnSpPr>
          <p:spPr>
            <a:xfrm>
              <a:off x="6093991" y="3487173"/>
              <a:ext cx="0" cy="596593"/>
            </a:xfrm>
            <a:prstGeom prst="line">
              <a:avLst/>
            </a:prstGeom>
            <a:grpFill/>
            <a:ln w="3175">
              <a:solidFill>
                <a:schemeClr val="accent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
              <a:extLst>
                <a:ext uri="{FF2B5EF4-FFF2-40B4-BE49-F238E27FC236}">
                  <a16:creationId xmlns:a16="http://schemas.microsoft.com/office/drawing/2014/main" id="{6C046DFA-88D2-47C3-B809-F96D5F422B13}"/>
                </a:ext>
              </a:extLst>
            </p:cNvPr>
            <p:cNvSpPr txBox="1"/>
            <p:nvPr/>
          </p:nvSpPr>
          <p:spPr>
            <a:xfrm>
              <a:off x="451594" y="3620413"/>
              <a:ext cx="1950744"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Dynamics 365</a:t>
              </a:r>
              <a:endParaRPr kumimoji="0" lang="en-US" sz="22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103" name="TextBox 10">
              <a:extLst>
                <a:ext uri="{FF2B5EF4-FFF2-40B4-BE49-F238E27FC236}">
                  <a16:creationId xmlns:a16="http://schemas.microsoft.com/office/drawing/2014/main" id="{840B41B7-DEBC-4920-89AF-121D1F960F21}"/>
                </a:ext>
              </a:extLst>
            </p:cNvPr>
            <p:cNvSpPr txBox="1"/>
            <p:nvPr/>
          </p:nvSpPr>
          <p:spPr>
            <a:xfrm>
              <a:off x="3818832" y="3620413"/>
              <a:ext cx="1438968"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Office 365</a:t>
              </a:r>
              <a:endParaRPr kumimoji="0" lang="en-US"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04" name="TextBox 10">
              <a:extLst>
                <a:ext uri="{FF2B5EF4-FFF2-40B4-BE49-F238E27FC236}">
                  <a16:creationId xmlns:a16="http://schemas.microsoft.com/office/drawing/2014/main" id="{EB7AF80A-40A8-4678-B3F9-50956D31EEC2}"/>
                </a:ext>
              </a:extLst>
            </p:cNvPr>
            <p:cNvSpPr txBox="1"/>
            <p:nvPr/>
          </p:nvSpPr>
          <p:spPr>
            <a:xfrm>
              <a:off x="6758877" y="3620413"/>
              <a:ext cx="1781578"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Mobile Apps</a:t>
              </a:r>
              <a:endParaRPr kumimoji="0" lang="en-US"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105" name="TextBox 10">
              <a:extLst>
                <a:ext uri="{FF2B5EF4-FFF2-40B4-BE49-F238E27FC236}">
                  <a16:creationId xmlns:a16="http://schemas.microsoft.com/office/drawing/2014/main" id="{1A9AD567-1880-4DDE-819E-86AAE2D20EF0}"/>
                </a:ext>
              </a:extLst>
            </p:cNvPr>
            <p:cNvSpPr txBox="1"/>
            <p:nvPr/>
          </p:nvSpPr>
          <p:spPr>
            <a:xfrm>
              <a:off x="10041144" y="3620413"/>
              <a:ext cx="1439740" cy="403476"/>
            </a:xfrm>
            <a:prstGeom prst="rect">
              <a:avLst/>
            </a:prstGeom>
            <a:noFill/>
          </p:spPr>
          <p:txBody>
            <a:bodyPr wrap="square" lIns="0" tIns="0" rIns="0" bIns="0" rtlCol="0">
              <a:sp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Web Apps</a:t>
              </a:r>
              <a:endParaRPr kumimoji="0" lang="en-US" sz="22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grpSp>
      <p:grpSp>
        <p:nvGrpSpPr>
          <p:cNvPr id="32" name="Group 31" descr="Power Platform components with icons">
            <a:extLst>
              <a:ext uri="{FF2B5EF4-FFF2-40B4-BE49-F238E27FC236}">
                <a16:creationId xmlns:a16="http://schemas.microsoft.com/office/drawing/2014/main" id="{6A3BEE95-3F59-44E2-A8A1-082353C79E2B}"/>
              </a:ext>
              <a:ext uri="{C183D7F6-B498-43B3-948B-1728B52AA6E4}">
                <adec:decorative xmlns:adec="http://schemas.microsoft.com/office/drawing/2017/decorative" val="0"/>
              </a:ext>
            </a:extLst>
          </p:cNvPr>
          <p:cNvGrpSpPr/>
          <p:nvPr/>
        </p:nvGrpSpPr>
        <p:grpSpPr>
          <a:xfrm>
            <a:off x="498477" y="3342939"/>
            <a:ext cx="11166987" cy="942708"/>
            <a:chOff x="498477" y="3342939"/>
            <a:chExt cx="11166987" cy="942708"/>
          </a:xfrm>
        </p:grpSpPr>
        <p:grpSp>
          <p:nvGrpSpPr>
            <p:cNvPr id="24" name="Group 23">
              <a:extLst>
                <a:ext uri="{FF2B5EF4-FFF2-40B4-BE49-F238E27FC236}">
                  <a16:creationId xmlns:a16="http://schemas.microsoft.com/office/drawing/2014/main" id="{DEDAF6C5-A852-487B-8DCF-E8ABEFE0E571}"/>
                </a:ext>
                <a:ext uri="{C183D7F6-B498-43B3-948B-1728B52AA6E4}">
                  <adec:decorative xmlns:adec="http://schemas.microsoft.com/office/drawing/2017/decorative" val="0"/>
                </a:ext>
              </a:extLst>
            </p:cNvPr>
            <p:cNvGrpSpPr/>
            <p:nvPr/>
          </p:nvGrpSpPr>
          <p:grpSpPr>
            <a:xfrm>
              <a:off x="498477" y="3342939"/>
              <a:ext cx="1928688" cy="892643"/>
              <a:chOff x="498477" y="3342939"/>
              <a:chExt cx="1928688" cy="892643"/>
            </a:xfrm>
          </p:grpSpPr>
          <p:sp>
            <p:nvSpPr>
              <p:cNvPr id="123" name="Rectangle 122">
                <a:extLst>
                  <a:ext uri="{FF2B5EF4-FFF2-40B4-BE49-F238E27FC236}">
                    <a16:creationId xmlns:a16="http://schemas.microsoft.com/office/drawing/2014/main" id="{0FEF3638-4672-47A9-8F73-2F65BA74745E}"/>
                  </a:ext>
                </a:extLst>
              </p:cNvPr>
              <p:cNvSpPr/>
              <p:nvPr/>
            </p:nvSpPr>
            <p:spPr bwMode="auto">
              <a:xfrm>
                <a:off x="498477" y="3953734"/>
                <a:ext cx="1928688"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BI</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pic>
            <p:nvPicPr>
              <p:cNvPr id="159" name="Picture 158" descr="Power Apps logo">
                <a:extLst>
                  <a:ext uri="{FF2B5EF4-FFF2-40B4-BE49-F238E27FC236}">
                    <a16:creationId xmlns:a16="http://schemas.microsoft.com/office/drawing/2014/main" id="{4B968766-6EF1-4F10-A163-4EAA20903B2E}"/>
                  </a:ext>
                </a:extLst>
              </p:cNvPr>
              <p:cNvPicPr>
                <a:picLocks noChangeAspect="1"/>
              </p:cNvPicPr>
              <p:nvPr/>
            </p:nvPicPr>
            <p:blipFill>
              <a:blip r:embed="rId4"/>
              <a:stretch>
                <a:fillRect/>
              </a:stretch>
            </p:blipFill>
            <p:spPr>
              <a:xfrm>
                <a:off x="1290201" y="3342939"/>
                <a:ext cx="322705" cy="247373"/>
              </a:xfrm>
              <a:prstGeom prst="rect">
                <a:avLst/>
              </a:prstGeom>
            </p:spPr>
          </p:pic>
        </p:grpSp>
        <p:grpSp>
          <p:nvGrpSpPr>
            <p:cNvPr id="25" name="Group 24">
              <a:extLst>
                <a:ext uri="{FF2B5EF4-FFF2-40B4-BE49-F238E27FC236}">
                  <a16:creationId xmlns:a16="http://schemas.microsoft.com/office/drawing/2014/main" id="{5E8E77E7-A5F7-43C9-B973-B35991776FC9}"/>
                </a:ext>
              </a:extLst>
            </p:cNvPr>
            <p:cNvGrpSpPr/>
            <p:nvPr/>
          </p:nvGrpSpPr>
          <p:grpSpPr>
            <a:xfrm>
              <a:off x="3327227" y="3395643"/>
              <a:ext cx="2523746" cy="849464"/>
              <a:chOff x="3327227" y="3395643"/>
              <a:chExt cx="2523746" cy="849464"/>
            </a:xfrm>
          </p:grpSpPr>
          <p:sp>
            <p:nvSpPr>
              <p:cNvPr id="132" name="Rectangle 131">
                <a:extLst>
                  <a:ext uri="{FF2B5EF4-FFF2-40B4-BE49-F238E27FC236}">
                    <a16:creationId xmlns:a16="http://schemas.microsoft.com/office/drawing/2014/main" id="{3C5E6745-E02B-4B35-80FE-F2656D0A6321}"/>
                  </a:ext>
                </a:extLst>
              </p:cNvPr>
              <p:cNvSpPr/>
              <p:nvPr/>
            </p:nvSpPr>
            <p:spPr bwMode="auto">
              <a:xfrm>
                <a:off x="3327227" y="3963259"/>
                <a:ext cx="2523746"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Apps</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pic>
            <p:nvPicPr>
              <p:cNvPr id="162" name="Picture 161" descr="Microsoft flow logo">
                <a:extLst>
                  <a:ext uri="{FF2B5EF4-FFF2-40B4-BE49-F238E27FC236}">
                    <a16:creationId xmlns:a16="http://schemas.microsoft.com/office/drawing/2014/main" id="{5AECFBE0-7F81-4CA1-B461-78155BC47909}"/>
                  </a:ext>
                </a:extLst>
              </p:cNvPr>
              <p:cNvPicPr>
                <a:picLocks noChangeAspect="1"/>
              </p:cNvPicPr>
              <p:nvPr/>
            </p:nvPicPr>
            <p:blipFill>
              <a:blip r:embed="rId5"/>
              <a:stretch>
                <a:fillRect/>
              </a:stretch>
            </p:blipFill>
            <p:spPr>
              <a:xfrm>
                <a:off x="4387636" y="3395643"/>
                <a:ext cx="350534" cy="267219"/>
              </a:xfrm>
              <a:prstGeom prst="rect">
                <a:avLst/>
              </a:prstGeom>
            </p:spPr>
          </p:pic>
        </p:grpSp>
        <p:grpSp>
          <p:nvGrpSpPr>
            <p:cNvPr id="27" name="Group 26">
              <a:extLst>
                <a:ext uri="{FF2B5EF4-FFF2-40B4-BE49-F238E27FC236}">
                  <a16:creationId xmlns:a16="http://schemas.microsoft.com/office/drawing/2014/main" id="{FE5F9E4F-0540-4C25-938B-3AAF231C6BFE}"/>
                </a:ext>
              </a:extLst>
            </p:cNvPr>
            <p:cNvGrpSpPr/>
            <p:nvPr/>
          </p:nvGrpSpPr>
          <p:grpSpPr>
            <a:xfrm>
              <a:off x="6696856" y="3406068"/>
              <a:ext cx="1962827" cy="839039"/>
              <a:chOff x="6696856" y="3406068"/>
              <a:chExt cx="1962827" cy="839039"/>
            </a:xfrm>
          </p:grpSpPr>
          <p:sp>
            <p:nvSpPr>
              <p:cNvPr id="138" name="Rectangle 137">
                <a:extLst>
                  <a:ext uri="{FF2B5EF4-FFF2-40B4-BE49-F238E27FC236}">
                    <a16:creationId xmlns:a16="http://schemas.microsoft.com/office/drawing/2014/main" id="{8E0F88C3-CEBF-4537-AFD2-B1DD1F0B68CD}"/>
                  </a:ext>
                </a:extLst>
              </p:cNvPr>
              <p:cNvSpPr/>
              <p:nvPr/>
            </p:nvSpPr>
            <p:spPr bwMode="auto">
              <a:xfrm>
                <a:off x="6696856" y="3963259"/>
                <a:ext cx="1962827"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a:t>
                </a:r>
                <a:r>
                  <a:rPr lang="en-IN" sz="2200" dirty="0">
                    <a:solidFill>
                      <a:schemeClr val="tx1"/>
                    </a:solidFill>
                    <a:latin typeface="Segoe UI Semibold"/>
                    <a:ea typeface="Segoe UI" pitchFamily="34" charset="0"/>
                    <a:cs typeface="Segoe UI" pitchFamily="34" charset="0"/>
                  </a:rPr>
                  <a:t>Automate</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pic>
            <p:nvPicPr>
              <p:cNvPr id="156" name="Picture 155" descr="Power BI logo">
                <a:extLst>
                  <a:ext uri="{FF2B5EF4-FFF2-40B4-BE49-F238E27FC236}">
                    <a16:creationId xmlns:a16="http://schemas.microsoft.com/office/drawing/2014/main" id="{32DE070B-AED9-4741-A0F7-0E22760C44AF}"/>
                  </a:ext>
                </a:extLst>
              </p:cNvPr>
              <p:cNvPicPr>
                <a:picLocks noChangeAspect="1"/>
              </p:cNvPicPr>
              <p:nvPr/>
            </p:nvPicPr>
            <p:blipFill>
              <a:blip r:embed="rId6"/>
              <a:stretch>
                <a:fillRect/>
              </a:stretch>
            </p:blipFill>
            <p:spPr>
              <a:xfrm>
                <a:off x="7516558" y="3406068"/>
                <a:ext cx="323423" cy="246369"/>
              </a:xfrm>
              <a:prstGeom prst="rect">
                <a:avLst/>
              </a:prstGeom>
            </p:spPr>
          </p:pic>
        </p:grpSp>
        <p:grpSp>
          <p:nvGrpSpPr>
            <p:cNvPr id="29" name="Group 28">
              <a:extLst>
                <a:ext uri="{FF2B5EF4-FFF2-40B4-BE49-F238E27FC236}">
                  <a16:creationId xmlns:a16="http://schemas.microsoft.com/office/drawing/2014/main" id="{1EA69C67-EB9E-422C-84EB-11BCD3A63CE1}"/>
                </a:ext>
              </a:extLst>
            </p:cNvPr>
            <p:cNvGrpSpPr/>
            <p:nvPr/>
          </p:nvGrpSpPr>
          <p:grpSpPr>
            <a:xfrm>
              <a:off x="9702637" y="3461924"/>
              <a:ext cx="1962827" cy="823723"/>
              <a:chOff x="9702637" y="3461924"/>
              <a:chExt cx="1962827" cy="823723"/>
            </a:xfrm>
          </p:grpSpPr>
          <p:sp>
            <p:nvSpPr>
              <p:cNvPr id="80" name="Rectangle 79">
                <a:extLst>
                  <a:ext uri="{FF2B5EF4-FFF2-40B4-BE49-F238E27FC236}">
                    <a16:creationId xmlns:a16="http://schemas.microsoft.com/office/drawing/2014/main" id="{E47FD40A-AECA-42FF-A822-0F44E085ABCB}"/>
                  </a:ext>
                </a:extLst>
              </p:cNvPr>
              <p:cNvSpPr/>
              <p:nvPr/>
            </p:nvSpPr>
            <p:spPr bwMode="auto">
              <a:xfrm>
                <a:off x="9702637" y="4003799"/>
                <a:ext cx="1962827"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IN"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Power Virtual Agents</a:t>
                </a:r>
                <a:endParaRPr kumimoji="0" lang="en-US" sz="22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endParaRPr>
              </a:p>
            </p:txBody>
          </p:sp>
          <p:sp>
            <p:nvSpPr>
              <p:cNvPr id="165" name="Freeform 5" descr="Power Virtual Agents logo">
                <a:extLst>
                  <a:ext uri="{FF2B5EF4-FFF2-40B4-BE49-F238E27FC236}">
                    <a16:creationId xmlns:a16="http://schemas.microsoft.com/office/drawing/2014/main" id="{61CFE534-731F-4A96-96AA-F33B0E2D767A}"/>
                  </a:ext>
                </a:extLst>
              </p:cNvPr>
              <p:cNvSpPr>
                <a:spLocks noEditPoints="1"/>
              </p:cNvSpPr>
              <p:nvPr/>
            </p:nvSpPr>
            <p:spPr bwMode="auto">
              <a:xfrm>
                <a:off x="10508470" y="3461924"/>
                <a:ext cx="351162" cy="256326"/>
              </a:xfrm>
              <a:custGeom>
                <a:avLst/>
                <a:gdLst>
                  <a:gd name="T0" fmla="*/ 1345 w 1359"/>
                  <a:gd name="T1" fmla="*/ 784 h 988"/>
                  <a:gd name="T2" fmla="*/ 1177 w 1359"/>
                  <a:gd name="T3" fmla="*/ 878 h 988"/>
                  <a:gd name="T4" fmla="*/ 1172 w 1359"/>
                  <a:gd name="T5" fmla="*/ 828 h 988"/>
                  <a:gd name="T6" fmla="*/ 1232 w 1359"/>
                  <a:gd name="T7" fmla="*/ 817 h 988"/>
                  <a:gd name="T8" fmla="*/ 1304 w 1359"/>
                  <a:gd name="T9" fmla="*/ 161 h 988"/>
                  <a:gd name="T10" fmla="*/ 1193 w 1359"/>
                  <a:gd name="T11" fmla="*/ 55 h 988"/>
                  <a:gd name="T12" fmla="*/ 58 w 1359"/>
                  <a:gd name="T13" fmla="*/ 139 h 988"/>
                  <a:gd name="T14" fmla="*/ 55 w 1359"/>
                  <a:gd name="T15" fmla="*/ 716 h 988"/>
                  <a:gd name="T16" fmla="*/ 181 w 1359"/>
                  <a:gd name="T17" fmla="*/ 823 h 988"/>
                  <a:gd name="T18" fmla="*/ 188 w 1359"/>
                  <a:gd name="T19" fmla="*/ 872 h 988"/>
                  <a:gd name="T20" fmla="*/ 70 w 1359"/>
                  <a:gd name="T21" fmla="*/ 850 h 988"/>
                  <a:gd name="T22" fmla="*/ 0 w 1359"/>
                  <a:gd name="T23" fmla="*/ 159 h 988"/>
                  <a:gd name="T24" fmla="*/ 138 w 1359"/>
                  <a:gd name="T25" fmla="*/ 0 h 988"/>
                  <a:gd name="T26" fmla="*/ 1222 w 1359"/>
                  <a:gd name="T27" fmla="*/ 2 h 988"/>
                  <a:gd name="T28" fmla="*/ 1359 w 1359"/>
                  <a:gd name="T29" fmla="*/ 142 h 988"/>
                  <a:gd name="T30" fmla="*/ 582 w 1359"/>
                  <a:gd name="T31" fmla="*/ 226 h 988"/>
                  <a:gd name="T32" fmla="*/ 524 w 1359"/>
                  <a:gd name="T33" fmla="*/ 607 h 988"/>
                  <a:gd name="T34" fmla="*/ 911 w 1359"/>
                  <a:gd name="T35" fmla="*/ 665 h 988"/>
                  <a:gd name="T36" fmla="*/ 921 w 1359"/>
                  <a:gd name="T37" fmla="*/ 796 h 988"/>
                  <a:gd name="T38" fmla="*/ 983 w 1359"/>
                  <a:gd name="T39" fmla="*/ 823 h 988"/>
                  <a:gd name="T40" fmla="*/ 1161 w 1359"/>
                  <a:gd name="T41" fmla="*/ 621 h 988"/>
                  <a:gd name="T42" fmla="*/ 1104 w 1359"/>
                  <a:gd name="T43" fmla="*/ 226 h 988"/>
                  <a:gd name="T44" fmla="*/ 582 w 1359"/>
                  <a:gd name="T45" fmla="*/ 226 h 988"/>
                  <a:gd name="T46" fmla="*/ 991 w 1359"/>
                  <a:gd name="T47" fmla="*/ 603 h 988"/>
                  <a:gd name="T48" fmla="*/ 605 w 1359"/>
                  <a:gd name="T49" fmla="*/ 595 h 988"/>
                  <a:gd name="T50" fmla="*/ 595 w 1359"/>
                  <a:gd name="T51" fmla="*/ 307 h 988"/>
                  <a:gd name="T52" fmla="*/ 1081 w 1359"/>
                  <a:gd name="T53" fmla="*/ 297 h 988"/>
                  <a:gd name="T54" fmla="*/ 1091 w 1359"/>
                  <a:gd name="T55" fmla="*/ 607 h 988"/>
                  <a:gd name="T56" fmla="*/ 998 w 1359"/>
                  <a:gd name="T57" fmla="*/ 707 h 988"/>
                  <a:gd name="T58" fmla="*/ 991 w 1359"/>
                  <a:gd name="T59" fmla="*/ 703 h 988"/>
                  <a:gd name="T60" fmla="*/ 273 w 1359"/>
                  <a:gd name="T61" fmla="*/ 845 h 988"/>
                  <a:gd name="T62" fmla="*/ 429 w 1359"/>
                  <a:gd name="T63" fmla="*/ 986 h 988"/>
                  <a:gd name="T64" fmla="*/ 454 w 1359"/>
                  <a:gd name="T65" fmla="*/ 845 h 988"/>
                  <a:gd name="T66" fmla="*/ 794 w 1359"/>
                  <a:gd name="T67" fmla="*/ 835 h 988"/>
                  <a:gd name="T68" fmla="*/ 851 w 1359"/>
                  <a:gd name="T69" fmla="*/ 747 h 988"/>
                  <a:gd name="T70" fmla="*/ 528 w 1359"/>
                  <a:gd name="T71" fmla="*/ 736 h 988"/>
                  <a:gd name="T72" fmla="*/ 454 w 1359"/>
                  <a:gd name="T73" fmla="*/ 659 h 988"/>
                  <a:gd name="T74" fmla="*/ 445 w 1359"/>
                  <a:gd name="T75" fmla="*/ 410 h 988"/>
                  <a:gd name="T76" fmla="*/ 262 w 1359"/>
                  <a:gd name="T77" fmla="*/ 457 h 988"/>
                  <a:gd name="T78" fmla="*/ 262 w 1359"/>
                  <a:gd name="T79" fmla="*/ 815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59" h="988">
                    <a:moveTo>
                      <a:pt x="1359" y="738"/>
                    </a:moveTo>
                    <a:cubicBezTo>
                      <a:pt x="1355" y="753"/>
                      <a:pt x="1352" y="769"/>
                      <a:pt x="1345" y="784"/>
                    </a:cubicBezTo>
                    <a:cubicBezTo>
                      <a:pt x="1320" y="835"/>
                      <a:pt x="1280" y="866"/>
                      <a:pt x="1223" y="876"/>
                    </a:cubicBezTo>
                    <a:cubicBezTo>
                      <a:pt x="1208" y="879"/>
                      <a:pt x="1193" y="877"/>
                      <a:pt x="1177" y="878"/>
                    </a:cubicBezTo>
                    <a:cubicBezTo>
                      <a:pt x="1173" y="878"/>
                      <a:pt x="1172" y="877"/>
                      <a:pt x="1172" y="872"/>
                    </a:cubicBezTo>
                    <a:cubicBezTo>
                      <a:pt x="1172" y="858"/>
                      <a:pt x="1172" y="843"/>
                      <a:pt x="1172" y="828"/>
                    </a:cubicBezTo>
                    <a:cubicBezTo>
                      <a:pt x="1172" y="822"/>
                      <a:pt x="1175" y="822"/>
                      <a:pt x="1179" y="823"/>
                    </a:cubicBezTo>
                    <a:cubicBezTo>
                      <a:pt x="1197" y="823"/>
                      <a:pt x="1215" y="823"/>
                      <a:pt x="1232" y="817"/>
                    </a:cubicBezTo>
                    <a:cubicBezTo>
                      <a:pt x="1275" y="803"/>
                      <a:pt x="1304" y="763"/>
                      <a:pt x="1304" y="717"/>
                    </a:cubicBezTo>
                    <a:cubicBezTo>
                      <a:pt x="1305" y="532"/>
                      <a:pt x="1305" y="346"/>
                      <a:pt x="1304" y="161"/>
                    </a:cubicBezTo>
                    <a:cubicBezTo>
                      <a:pt x="1304" y="109"/>
                      <a:pt x="1270" y="68"/>
                      <a:pt x="1219" y="57"/>
                    </a:cubicBezTo>
                    <a:cubicBezTo>
                      <a:pt x="1211" y="56"/>
                      <a:pt x="1202" y="55"/>
                      <a:pt x="1193" y="55"/>
                    </a:cubicBezTo>
                    <a:cubicBezTo>
                      <a:pt x="851" y="55"/>
                      <a:pt x="509" y="55"/>
                      <a:pt x="166" y="55"/>
                    </a:cubicBezTo>
                    <a:cubicBezTo>
                      <a:pt x="111" y="55"/>
                      <a:pt x="70" y="87"/>
                      <a:pt x="58" y="139"/>
                    </a:cubicBezTo>
                    <a:cubicBezTo>
                      <a:pt x="56" y="147"/>
                      <a:pt x="55" y="155"/>
                      <a:pt x="55" y="163"/>
                    </a:cubicBezTo>
                    <a:cubicBezTo>
                      <a:pt x="55" y="347"/>
                      <a:pt x="55" y="531"/>
                      <a:pt x="55" y="716"/>
                    </a:cubicBezTo>
                    <a:cubicBezTo>
                      <a:pt x="55" y="767"/>
                      <a:pt x="90" y="810"/>
                      <a:pt x="141" y="821"/>
                    </a:cubicBezTo>
                    <a:cubicBezTo>
                      <a:pt x="154" y="823"/>
                      <a:pt x="168" y="823"/>
                      <a:pt x="181" y="823"/>
                    </a:cubicBezTo>
                    <a:cubicBezTo>
                      <a:pt x="187" y="823"/>
                      <a:pt x="188" y="824"/>
                      <a:pt x="188" y="829"/>
                    </a:cubicBezTo>
                    <a:cubicBezTo>
                      <a:pt x="188" y="843"/>
                      <a:pt x="188" y="857"/>
                      <a:pt x="188" y="872"/>
                    </a:cubicBezTo>
                    <a:cubicBezTo>
                      <a:pt x="188" y="875"/>
                      <a:pt x="188" y="878"/>
                      <a:pt x="183" y="878"/>
                    </a:cubicBezTo>
                    <a:cubicBezTo>
                      <a:pt x="142" y="880"/>
                      <a:pt x="104" y="874"/>
                      <a:pt x="70" y="850"/>
                    </a:cubicBezTo>
                    <a:cubicBezTo>
                      <a:pt x="25" y="818"/>
                      <a:pt x="1" y="775"/>
                      <a:pt x="0" y="720"/>
                    </a:cubicBezTo>
                    <a:cubicBezTo>
                      <a:pt x="0" y="533"/>
                      <a:pt x="0" y="346"/>
                      <a:pt x="0" y="159"/>
                    </a:cubicBezTo>
                    <a:cubicBezTo>
                      <a:pt x="0" y="83"/>
                      <a:pt x="57" y="15"/>
                      <a:pt x="135" y="2"/>
                    </a:cubicBezTo>
                    <a:cubicBezTo>
                      <a:pt x="136" y="2"/>
                      <a:pt x="138" y="2"/>
                      <a:pt x="138" y="0"/>
                    </a:cubicBezTo>
                    <a:cubicBezTo>
                      <a:pt x="499" y="0"/>
                      <a:pt x="859" y="0"/>
                      <a:pt x="1220" y="0"/>
                    </a:cubicBezTo>
                    <a:cubicBezTo>
                      <a:pt x="1221" y="1"/>
                      <a:pt x="1221" y="2"/>
                      <a:pt x="1222" y="2"/>
                    </a:cubicBezTo>
                    <a:cubicBezTo>
                      <a:pt x="1285" y="13"/>
                      <a:pt x="1327" y="48"/>
                      <a:pt x="1351" y="107"/>
                    </a:cubicBezTo>
                    <a:cubicBezTo>
                      <a:pt x="1355" y="118"/>
                      <a:pt x="1356" y="130"/>
                      <a:pt x="1359" y="142"/>
                    </a:cubicBezTo>
                    <a:cubicBezTo>
                      <a:pt x="1359" y="341"/>
                      <a:pt x="1359" y="539"/>
                      <a:pt x="1359" y="738"/>
                    </a:cubicBezTo>
                    <a:close/>
                    <a:moveTo>
                      <a:pt x="582" y="226"/>
                    </a:moveTo>
                    <a:cubicBezTo>
                      <a:pt x="552" y="226"/>
                      <a:pt x="523" y="253"/>
                      <a:pt x="524" y="285"/>
                    </a:cubicBezTo>
                    <a:cubicBezTo>
                      <a:pt x="525" y="392"/>
                      <a:pt x="525" y="500"/>
                      <a:pt x="524" y="607"/>
                    </a:cubicBezTo>
                    <a:cubicBezTo>
                      <a:pt x="523" y="638"/>
                      <a:pt x="550" y="666"/>
                      <a:pt x="582" y="666"/>
                    </a:cubicBezTo>
                    <a:cubicBezTo>
                      <a:pt x="692" y="665"/>
                      <a:pt x="802" y="665"/>
                      <a:pt x="911" y="665"/>
                    </a:cubicBezTo>
                    <a:cubicBezTo>
                      <a:pt x="919" y="665"/>
                      <a:pt x="921" y="667"/>
                      <a:pt x="921" y="674"/>
                    </a:cubicBezTo>
                    <a:cubicBezTo>
                      <a:pt x="920" y="715"/>
                      <a:pt x="920" y="756"/>
                      <a:pt x="921" y="796"/>
                    </a:cubicBezTo>
                    <a:cubicBezTo>
                      <a:pt x="921" y="814"/>
                      <a:pt x="928" y="826"/>
                      <a:pt x="943" y="832"/>
                    </a:cubicBezTo>
                    <a:cubicBezTo>
                      <a:pt x="958" y="838"/>
                      <a:pt x="972" y="835"/>
                      <a:pt x="983" y="823"/>
                    </a:cubicBezTo>
                    <a:cubicBezTo>
                      <a:pt x="1037" y="769"/>
                      <a:pt x="1091" y="716"/>
                      <a:pt x="1145" y="662"/>
                    </a:cubicBezTo>
                    <a:cubicBezTo>
                      <a:pt x="1156" y="651"/>
                      <a:pt x="1161" y="637"/>
                      <a:pt x="1161" y="621"/>
                    </a:cubicBezTo>
                    <a:cubicBezTo>
                      <a:pt x="1161" y="509"/>
                      <a:pt x="1161" y="397"/>
                      <a:pt x="1162" y="285"/>
                    </a:cubicBezTo>
                    <a:cubicBezTo>
                      <a:pt x="1162" y="254"/>
                      <a:pt x="1135" y="226"/>
                      <a:pt x="1104" y="226"/>
                    </a:cubicBezTo>
                    <a:cubicBezTo>
                      <a:pt x="1017" y="227"/>
                      <a:pt x="930" y="227"/>
                      <a:pt x="843" y="227"/>
                    </a:cubicBezTo>
                    <a:cubicBezTo>
                      <a:pt x="756" y="227"/>
                      <a:pt x="669" y="227"/>
                      <a:pt x="582" y="226"/>
                    </a:cubicBezTo>
                    <a:close/>
                    <a:moveTo>
                      <a:pt x="991" y="703"/>
                    </a:moveTo>
                    <a:cubicBezTo>
                      <a:pt x="991" y="670"/>
                      <a:pt x="991" y="637"/>
                      <a:pt x="991" y="603"/>
                    </a:cubicBezTo>
                    <a:cubicBezTo>
                      <a:pt x="992" y="596"/>
                      <a:pt x="989" y="594"/>
                      <a:pt x="982" y="595"/>
                    </a:cubicBezTo>
                    <a:cubicBezTo>
                      <a:pt x="856" y="595"/>
                      <a:pt x="731" y="595"/>
                      <a:pt x="605" y="595"/>
                    </a:cubicBezTo>
                    <a:cubicBezTo>
                      <a:pt x="597" y="595"/>
                      <a:pt x="595" y="593"/>
                      <a:pt x="595" y="584"/>
                    </a:cubicBezTo>
                    <a:cubicBezTo>
                      <a:pt x="595" y="492"/>
                      <a:pt x="595" y="399"/>
                      <a:pt x="595" y="307"/>
                    </a:cubicBezTo>
                    <a:cubicBezTo>
                      <a:pt x="595" y="300"/>
                      <a:pt x="596" y="297"/>
                      <a:pt x="604" y="297"/>
                    </a:cubicBezTo>
                    <a:cubicBezTo>
                      <a:pt x="763" y="298"/>
                      <a:pt x="922" y="298"/>
                      <a:pt x="1081" y="297"/>
                    </a:cubicBezTo>
                    <a:cubicBezTo>
                      <a:pt x="1089" y="297"/>
                      <a:pt x="1091" y="299"/>
                      <a:pt x="1091" y="306"/>
                    </a:cubicBezTo>
                    <a:cubicBezTo>
                      <a:pt x="1090" y="407"/>
                      <a:pt x="1090" y="507"/>
                      <a:pt x="1091" y="607"/>
                    </a:cubicBezTo>
                    <a:cubicBezTo>
                      <a:pt x="1091" y="613"/>
                      <a:pt x="1089" y="616"/>
                      <a:pt x="1085" y="620"/>
                    </a:cubicBezTo>
                    <a:cubicBezTo>
                      <a:pt x="1056" y="649"/>
                      <a:pt x="1027" y="678"/>
                      <a:pt x="998" y="707"/>
                    </a:cubicBezTo>
                    <a:cubicBezTo>
                      <a:pt x="996" y="709"/>
                      <a:pt x="994" y="711"/>
                      <a:pt x="991" y="714"/>
                    </a:cubicBezTo>
                    <a:cubicBezTo>
                      <a:pt x="991" y="709"/>
                      <a:pt x="991" y="706"/>
                      <a:pt x="991" y="703"/>
                    </a:cubicBezTo>
                    <a:close/>
                    <a:moveTo>
                      <a:pt x="262" y="815"/>
                    </a:moveTo>
                    <a:cubicBezTo>
                      <a:pt x="262" y="827"/>
                      <a:pt x="265" y="837"/>
                      <a:pt x="273" y="845"/>
                    </a:cubicBezTo>
                    <a:cubicBezTo>
                      <a:pt x="317" y="890"/>
                      <a:pt x="362" y="935"/>
                      <a:pt x="407" y="979"/>
                    </a:cubicBezTo>
                    <a:cubicBezTo>
                      <a:pt x="413" y="985"/>
                      <a:pt x="420" y="988"/>
                      <a:pt x="429" y="986"/>
                    </a:cubicBezTo>
                    <a:cubicBezTo>
                      <a:pt x="446" y="983"/>
                      <a:pt x="454" y="972"/>
                      <a:pt x="454" y="954"/>
                    </a:cubicBezTo>
                    <a:cubicBezTo>
                      <a:pt x="454" y="918"/>
                      <a:pt x="455" y="881"/>
                      <a:pt x="454" y="845"/>
                    </a:cubicBezTo>
                    <a:cubicBezTo>
                      <a:pt x="454" y="837"/>
                      <a:pt x="456" y="835"/>
                      <a:pt x="464" y="835"/>
                    </a:cubicBezTo>
                    <a:cubicBezTo>
                      <a:pt x="574" y="835"/>
                      <a:pt x="684" y="835"/>
                      <a:pt x="794" y="835"/>
                    </a:cubicBezTo>
                    <a:cubicBezTo>
                      <a:pt x="823" y="835"/>
                      <a:pt x="846" y="815"/>
                      <a:pt x="850" y="787"/>
                    </a:cubicBezTo>
                    <a:cubicBezTo>
                      <a:pt x="852" y="773"/>
                      <a:pt x="850" y="760"/>
                      <a:pt x="851" y="747"/>
                    </a:cubicBezTo>
                    <a:cubicBezTo>
                      <a:pt x="852" y="738"/>
                      <a:pt x="849" y="736"/>
                      <a:pt x="840" y="736"/>
                    </a:cubicBezTo>
                    <a:cubicBezTo>
                      <a:pt x="736" y="736"/>
                      <a:pt x="632" y="736"/>
                      <a:pt x="528" y="736"/>
                    </a:cubicBezTo>
                    <a:cubicBezTo>
                      <a:pt x="510" y="736"/>
                      <a:pt x="493" y="731"/>
                      <a:pt x="479" y="719"/>
                    </a:cubicBezTo>
                    <a:cubicBezTo>
                      <a:pt x="461" y="703"/>
                      <a:pt x="454" y="683"/>
                      <a:pt x="454" y="659"/>
                    </a:cubicBezTo>
                    <a:cubicBezTo>
                      <a:pt x="455" y="580"/>
                      <a:pt x="454" y="500"/>
                      <a:pt x="455" y="420"/>
                    </a:cubicBezTo>
                    <a:cubicBezTo>
                      <a:pt x="455" y="413"/>
                      <a:pt x="453" y="410"/>
                      <a:pt x="445" y="410"/>
                    </a:cubicBezTo>
                    <a:cubicBezTo>
                      <a:pt x="400" y="411"/>
                      <a:pt x="354" y="412"/>
                      <a:pt x="309" y="410"/>
                    </a:cubicBezTo>
                    <a:cubicBezTo>
                      <a:pt x="281" y="409"/>
                      <a:pt x="261" y="433"/>
                      <a:pt x="262" y="457"/>
                    </a:cubicBezTo>
                    <a:cubicBezTo>
                      <a:pt x="263" y="517"/>
                      <a:pt x="262" y="576"/>
                      <a:pt x="262" y="635"/>
                    </a:cubicBezTo>
                    <a:cubicBezTo>
                      <a:pt x="262" y="695"/>
                      <a:pt x="262" y="755"/>
                      <a:pt x="262" y="81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IN" dirty="0"/>
              </a:p>
            </p:txBody>
          </p:sp>
        </p:grpSp>
      </p:grpSp>
      <p:grpSp>
        <p:nvGrpSpPr>
          <p:cNvPr id="53" name="Group 52">
            <a:extLst>
              <a:ext uri="{FF2B5EF4-FFF2-40B4-BE49-F238E27FC236}">
                <a16:creationId xmlns:a16="http://schemas.microsoft.com/office/drawing/2014/main" id="{CC7EF04F-ACE2-4396-955B-F9829DF0D6EF}"/>
              </a:ext>
              <a:ext uri="{C183D7F6-B498-43B3-948B-1728B52AA6E4}">
                <adec:decorative xmlns:adec="http://schemas.microsoft.com/office/drawing/2017/decorative" val="1"/>
              </a:ext>
            </a:extLst>
          </p:cNvPr>
          <p:cNvGrpSpPr/>
          <p:nvPr/>
        </p:nvGrpSpPr>
        <p:grpSpPr>
          <a:xfrm>
            <a:off x="1133347" y="3110924"/>
            <a:ext cx="702000" cy="702000"/>
            <a:chOff x="1403867" y="2459869"/>
            <a:chExt cx="1051262" cy="1051262"/>
          </a:xfrm>
        </p:grpSpPr>
        <p:sp>
          <p:nvSpPr>
            <p:cNvPr id="54" name="Oval 53">
              <a:extLst>
                <a:ext uri="{FF2B5EF4-FFF2-40B4-BE49-F238E27FC236}">
                  <a16:creationId xmlns:a16="http://schemas.microsoft.com/office/drawing/2014/main" id="{F092172B-E82D-4F0D-9D42-2AEB1D26B223}"/>
                </a:ext>
              </a:extLst>
            </p:cNvPr>
            <p:cNvSpPr/>
            <p:nvPr/>
          </p:nvSpPr>
          <p:spPr bwMode="auto">
            <a:xfrm>
              <a:off x="1403867" y="2459869"/>
              <a:ext cx="1051262" cy="1051262"/>
            </a:xfrm>
            <a:prstGeom prst="ellipse">
              <a:avLst/>
            </a:prstGeom>
            <a:solidFill>
              <a:srgbClr val="FFC000"/>
            </a:solidFill>
            <a:ln w="6350" cap="flat" cmpd="sng" algn="ctr">
              <a:noFill/>
              <a:prstDash val="solid"/>
              <a:miter lim="800000"/>
            </a:ln>
            <a:effectLst/>
          </p:spPr>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defTabSz="838651" eaLnBrk="1" fontAlgn="base" latinLnBrk="0" hangingPunct="1">
                <a:lnSpc>
                  <a:spcPct val="100000"/>
                </a:lnSpc>
                <a:spcBef>
                  <a:spcPct val="0"/>
                </a:spcBef>
                <a:spcAft>
                  <a:spcPct val="0"/>
                </a:spcAft>
                <a:buClrTx/>
                <a:buSzTx/>
                <a:buFontTx/>
                <a:buNone/>
                <a:tabLst/>
                <a:defRPr/>
              </a:pPr>
              <a:endParaRPr kumimoji="0" lang="en-US" sz="1799" b="0" i="0" u="none" strike="noStrike" kern="0" cap="none" spc="0" normalizeH="0" baseline="0" noProof="0" dirty="0">
                <a:ln>
                  <a:noFill/>
                </a:ln>
                <a:solidFill>
                  <a:prstClr val="black"/>
                </a:solidFill>
                <a:effectLst/>
                <a:uLnTx/>
                <a:uFillTx/>
                <a:latin typeface="Calibri" panose="020F0502020204030204"/>
                <a:ea typeface="+mn-ea"/>
                <a:cs typeface="Segoe UI" pitchFamily="34" charset="0"/>
              </a:endParaRPr>
            </a:p>
          </p:txBody>
        </p:sp>
        <p:pic>
          <p:nvPicPr>
            <p:cNvPr id="55" name="Picture 54" descr="A picture containing drawing&#10;&#10;Description automatically generated">
              <a:extLst>
                <a:ext uri="{FF2B5EF4-FFF2-40B4-BE49-F238E27FC236}">
                  <a16:creationId xmlns:a16="http://schemas.microsoft.com/office/drawing/2014/main" id="{B58DA24B-1C0A-4F89-BD7D-FE2268F17E0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6465" y="2651006"/>
              <a:ext cx="685714" cy="685714"/>
            </a:xfrm>
            <a:prstGeom prst="rect">
              <a:avLst/>
            </a:prstGeom>
          </p:spPr>
        </p:pic>
      </p:grpSp>
      <p:grpSp>
        <p:nvGrpSpPr>
          <p:cNvPr id="56" name="Group 55">
            <a:extLst>
              <a:ext uri="{FF2B5EF4-FFF2-40B4-BE49-F238E27FC236}">
                <a16:creationId xmlns:a16="http://schemas.microsoft.com/office/drawing/2014/main" id="{C1AB0208-B000-44C4-A6DF-F2701E37C39A}"/>
              </a:ext>
              <a:ext uri="{C183D7F6-B498-43B3-948B-1728B52AA6E4}">
                <adec:decorative xmlns:adec="http://schemas.microsoft.com/office/drawing/2017/decorative" val="1"/>
              </a:ext>
            </a:extLst>
          </p:cNvPr>
          <p:cNvGrpSpPr/>
          <p:nvPr/>
        </p:nvGrpSpPr>
        <p:grpSpPr>
          <a:xfrm>
            <a:off x="4205987" y="3103106"/>
            <a:ext cx="702000" cy="702000"/>
            <a:chOff x="4083098" y="2459870"/>
            <a:chExt cx="1051262" cy="1051262"/>
          </a:xfrm>
        </p:grpSpPr>
        <p:sp>
          <p:nvSpPr>
            <p:cNvPr id="57" name="Oval 56">
              <a:extLst>
                <a:ext uri="{FF2B5EF4-FFF2-40B4-BE49-F238E27FC236}">
                  <a16:creationId xmlns:a16="http://schemas.microsoft.com/office/drawing/2014/main" id="{8F2671B9-3077-4BE1-817A-3556686FF830}"/>
                </a:ext>
              </a:extLst>
            </p:cNvPr>
            <p:cNvSpPr/>
            <p:nvPr/>
          </p:nvSpPr>
          <p:spPr bwMode="auto">
            <a:xfrm>
              <a:off x="4083098" y="2459870"/>
              <a:ext cx="1051262" cy="1051262"/>
            </a:xfrm>
            <a:prstGeom prst="ellipse">
              <a:avLst/>
            </a:prstGeom>
            <a:solidFill>
              <a:srgbClr val="8A2E8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58" name="Picture 57" descr="A picture containing pan&#10;&#10;Description automatically generated">
              <a:extLst>
                <a:ext uri="{FF2B5EF4-FFF2-40B4-BE49-F238E27FC236}">
                  <a16:creationId xmlns:a16="http://schemas.microsoft.com/office/drawing/2014/main" id="{DA90B415-719E-4427-877D-BF0E9A2C32C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7521" y="2640480"/>
              <a:ext cx="685714" cy="685714"/>
            </a:xfrm>
            <a:prstGeom prst="rect">
              <a:avLst/>
            </a:prstGeom>
          </p:spPr>
        </p:pic>
      </p:grpSp>
      <p:grpSp>
        <p:nvGrpSpPr>
          <p:cNvPr id="62" name="Group 61">
            <a:extLst>
              <a:ext uri="{FF2B5EF4-FFF2-40B4-BE49-F238E27FC236}">
                <a16:creationId xmlns:a16="http://schemas.microsoft.com/office/drawing/2014/main" id="{CBA1AC06-F068-414E-8A59-1F17691B50E7}"/>
              </a:ext>
              <a:ext uri="{C183D7F6-B498-43B3-948B-1728B52AA6E4}">
                <adec:decorative xmlns:adec="http://schemas.microsoft.com/office/drawing/2017/decorative" val="1"/>
              </a:ext>
            </a:extLst>
          </p:cNvPr>
          <p:cNvGrpSpPr/>
          <p:nvPr/>
        </p:nvGrpSpPr>
        <p:grpSpPr>
          <a:xfrm>
            <a:off x="10410014" y="3146912"/>
            <a:ext cx="702000" cy="702000"/>
            <a:chOff x="9389208" y="2459869"/>
            <a:chExt cx="1051262" cy="1051262"/>
          </a:xfrm>
        </p:grpSpPr>
        <p:sp>
          <p:nvSpPr>
            <p:cNvPr id="63" name="Oval 62">
              <a:extLst>
                <a:ext uri="{FF2B5EF4-FFF2-40B4-BE49-F238E27FC236}">
                  <a16:creationId xmlns:a16="http://schemas.microsoft.com/office/drawing/2014/main" id="{7DD546D6-E8D5-412B-8EC5-608A081E9C4B}"/>
                </a:ext>
              </a:extLst>
            </p:cNvPr>
            <p:cNvSpPr/>
            <p:nvPr/>
          </p:nvSpPr>
          <p:spPr bwMode="auto">
            <a:xfrm>
              <a:off x="9389208" y="2459869"/>
              <a:ext cx="1051262" cy="1051262"/>
            </a:xfrm>
            <a:prstGeom prst="ellipse">
              <a:avLst/>
            </a:prstGeom>
            <a:solidFill>
              <a:srgbClr val="0B556A"/>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64" name="Picture 63" descr="A picture containing object, light, drawing&#10;&#10;Description automatically generated">
              <a:extLst>
                <a:ext uri="{FF2B5EF4-FFF2-40B4-BE49-F238E27FC236}">
                  <a16:creationId xmlns:a16="http://schemas.microsoft.com/office/drawing/2014/main" id="{2E8E189D-7E09-4A04-9A24-31600618B26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1982" y="2651006"/>
              <a:ext cx="685714" cy="685714"/>
            </a:xfrm>
            <a:prstGeom prst="rect">
              <a:avLst/>
            </a:prstGeom>
          </p:spPr>
        </p:pic>
      </p:grpSp>
      <p:grpSp>
        <p:nvGrpSpPr>
          <p:cNvPr id="59" name="Group 58">
            <a:extLst>
              <a:ext uri="{FF2B5EF4-FFF2-40B4-BE49-F238E27FC236}">
                <a16:creationId xmlns:a16="http://schemas.microsoft.com/office/drawing/2014/main" id="{4A11341D-638D-4D79-81EF-B14FA7A0DDF2}"/>
              </a:ext>
              <a:ext uri="{C183D7F6-B498-43B3-948B-1728B52AA6E4}">
                <adec:decorative xmlns:adec="http://schemas.microsoft.com/office/drawing/2017/decorative" val="1"/>
              </a:ext>
            </a:extLst>
          </p:cNvPr>
          <p:cNvGrpSpPr/>
          <p:nvPr/>
        </p:nvGrpSpPr>
        <p:grpSpPr>
          <a:xfrm>
            <a:off x="7292742" y="3154844"/>
            <a:ext cx="702000" cy="702000"/>
            <a:chOff x="6762329" y="2448033"/>
            <a:chExt cx="1051262" cy="1051262"/>
          </a:xfrm>
        </p:grpSpPr>
        <p:sp>
          <p:nvSpPr>
            <p:cNvPr id="60" name="Oval 59">
              <a:extLst>
                <a:ext uri="{FF2B5EF4-FFF2-40B4-BE49-F238E27FC236}">
                  <a16:creationId xmlns:a16="http://schemas.microsoft.com/office/drawing/2014/main" id="{8A835581-6801-4C59-BD2E-DF57247D4F1A}"/>
                </a:ext>
              </a:extLst>
            </p:cNvPr>
            <p:cNvSpPr/>
            <p:nvPr/>
          </p:nvSpPr>
          <p:spPr bwMode="auto">
            <a:xfrm>
              <a:off x="6762329" y="2448033"/>
              <a:ext cx="1051262" cy="1051262"/>
            </a:xfrm>
            <a:prstGeom prst="ellipse">
              <a:avLst/>
            </a:prstGeom>
            <a:solidFill>
              <a:srgbClr val="287EFF"/>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61" name="Picture 60" descr="A picture containing pan&#10;&#10;Description automatically generated">
              <a:extLst>
                <a:ext uri="{FF2B5EF4-FFF2-40B4-BE49-F238E27FC236}">
                  <a16:creationId xmlns:a16="http://schemas.microsoft.com/office/drawing/2014/main" id="{09930F3E-7F6F-48D3-BB26-22BB37C9342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98381" y="2653525"/>
              <a:ext cx="685714" cy="685714"/>
            </a:xfrm>
            <a:prstGeom prst="rect">
              <a:avLst/>
            </a:prstGeom>
          </p:spPr>
        </p:pic>
      </p:grpSp>
      <p:pic>
        <p:nvPicPr>
          <p:cNvPr id="17" name="Picture 16" descr="an arrow pointing downwards">
            <a:extLst>
              <a:ext uri="{FF2B5EF4-FFF2-40B4-BE49-F238E27FC236}">
                <a16:creationId xmlns:a16="http://schemas.microsoft.com/office/drawing/2014/main" id="{F59D2DF8-066F-40F4-B43C-EE6BCB14462C}"/>
              </a:ext>
              <a:ext uri="{C183D7F6-B498-43B3-948B-1728B52AA6E4}">
                <adec:decorative xmlns:adec="http://schemas.microsoft.com/office/drawing/2017/decorative" val="0"/>
              </a:ext>
            </a:extLst>
          </p:cNvPr>
          <p:cNvPicPr>
            <a:picLocks noChangeAspect="1"/>
          </p:cNvPicPr>
          <p:nvPr/>
        </p:nvPicPr>
        <p:blipFill>
          <a:blip r:embed="rId11"/>
          <a:stretch>
            <a:fillRect/>
          </a:stretch>
        </p:blipFill>
        <p:spPr>
          <a:xfrm>
            <a:off x="1862491" y="4413380"/>
            <a:ext cx="8464296" cy="490728"/>
          </a:xfrm>
          <a:prstGeom prst="rect">
            <a:avLst/>
          </a:prstGeom>
        </p:spPr>
      </p:pic>
      <p:pic>
        <p:nvPicPr>
          <p:cNvPr id="20" name="Picture 19">
            <a:extLst>
              <a:ext uri="{FF2B5EF4-FFF2-40B4-BE49-F238E27FC236}">
                <a16:creationId xmlns:a16="http://schemas.microsoft.com/office/drawing/2014/main" id="{B78974BC-9E1A-4C81-94B3-E6202E4A7BB4}"/>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4178046" y="5700638"/>
            <a:ext cx="3835908" cy="417576"/>
          </a:xfrm>
          <a:prstGeom prst="rect">
            <a:avLst/>
          </a:prstGeom>
        </p:spPr>
      </p:pic>
      <p:grpSp>
        <p:nvGrpSpPr>
          <p:cNvPr id="34" name="Group 33" descr="Common Data Service and Data Connectors">
            <a:extLst>
              <a:ext uri="{FF2B5EF4-FFF2-40B4-BE49-F238E27FC236}">
                <a16:creationId xmlns:a16="http://schemas.microsoft.com/office/drawing/2014/main" id="{D2529914-3BD7-43A1-8AF3-6E84FB5973F3}"/>
              </a:ext>
              <a:ext uri="{C183D7F6-B498-43B3-948B-1728B52AA6E4}">
                <adec:decorative xmlns:adec="http://schemas.microsoft.com/office/drawing/2017/decorative" val="0"/>
              </a:ext>
            </a:extLst>
          </p:cNvPr>
          <p:cNvGrpSpPr/>
          <p:nvPr/>
        </p:nvGrpSpPr>
        <p:grpSpPr>
          <a:xfrm>
            <a:off x="2687468" y="4850264"/>
            <a:ext cx="6323579" cy="869848"/>
            <a:chOff x="2687468" y="4850264"/>
            <a:chExt cx="6323579" cy="869848"/>
          </a:xfrm>
        </p:grpSpPr>
        <p:grpSp>
          <p:nvGrpSpPr>
            <p:cNvPr id="30" name="Group 29">
              <a:extLst>
                <a:ext uri="{FF2B5EF4-FFF2-40B4-BE49-F238E27FC236}">
                  <a16:creationId xmlns:a16="http://schemas.microsoft.com/office/drawing/2014/main" id="{61679F42-A225-4285-8943-B4897028EA25}"/>
                </a:ext>
              </a:extLst>
            </p:cNvPr>
            <p:cNvGrpSpPr/>
            <p:nvPr/>
          </p:nvGrpSpPr>
          <p:grpSpPr>
            <a:xfrm>
              <a:off x="2687468" y="4912334"/>
              <a:ext cx="2910864" cy="780078"/>
              <a:chOff x="2687468" y="4912334"/>
              <a:chExt cx="2910864" cy="780078"/>
            </a:xfrm>
          </p:grpSpPr>
          <p:pic>
            <p:nvPicPr>
              <p:cNvPr id="23" name="Graphic 22">
                <a:extLst>
                  <a:ext uri="{FF2B5EF4-FFF2-40B4-BE49-F238E27FC236}">
                    <a16:creationId xmlns:a16="http://schemas.microsoft.com/office/drawing/2014/main" id="{3759A832-5C9C-4D1D-ADD0-C3A1E338374E}"/>
                  </a:ext>
                </a:extLst>
              </p:cNvPr>
              <p:cNvPicPr>
                <a:picLocks noChangeAspect="1"/>
              </p:cNvPicPr>
              <p:nvPr/>
            </p:nvPicPr>
            <p:blipFill>
              <a:blip r:embed="rId13"/>
              <a:srcRect/>
              <a:stretch/>
            </p:blipFill>
            <p:spPr>
              <a:xfrm>
                <a:off x="3932289" y="4912334"/>
                <a:ext cx="421223" cy="421223"/>
              </a:xfrm>
              <a:prstGeom prst="rect">
                <a:avLst/>
              </a:prstGeom>
            </p:spPr>
          </p:pic>
          <p:sp>
            <p:nvSpPr>
              <p:cNvPr id="92" name="Rectangle 91">
                <a:extLst>
                  <a:ext uri="{FF2B5EF4-FFF2-40B4-BE49-F238E27FC236}">
                    <a16:creationId xmlns:a16="http://schemas.microsoft.com/office/drawing/2014/main" id="{AEBE0242-5963-480D-8223-1496D7CBE104}"/>
                  </a:ext>
                </a:extLst>
              </p:cNvPr>
              <p:cNvSpPr/>
              <p:nvPr/>
            </p:nvSpPr>
            <p:spPr bwMode="auto">
              <a:xfrm>
                <a:off x="2687468" y="5415413"/>
                <a:ext cx="2910864" cy="276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896129" rtl="0" eaLnBrk="1" fontAlgn="base" latinLnBrk="0" hangingPunct="1">
                  <a:lnSpc>
                    <a:spcPct val="90000"/>
                  </a:lnSpc>
                  <a:spcBef>
                    <a:spcPct val="0"/>
                  </a:spcBef>
                  <a:spcAft>
                    <a:spcPts val="575"/>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Microsoft </a:t>
                </a:r>
                <a:r>
                  <a:rPr kumimoji="0" lang="en-US" sz="2000" b="0" i="0" u="none" strike="noStrike" kern="1200" cap="none" spc="0" normalizeH="0" baseline="0" noProof="0" dirty="0" err="1">
                    <a:ln>
                      <a:noFill/>
                    </a:ln>
                    <a:solidFill>
                      <a:schemeClr val="tx1"/>
                    </a:solidFill>
                    <a:effectLst/>
                    <a:uLnTx/>
                    <a:uFillTx/>
                    <a:latin typeface="Segoe UI Semibold"/>
                    <a:ea typeface="+mn-ea"/>
                    <a:cs typeface="+mn-cs"/>
                  </a:rPr>
                  <a:t>Dataverse</a:t>
                </a:r>
                <a:endParaRPr kumimoji="0" lang="en-US" sz="2000" b="0" i="0" u="none" strike="noStrike" kern="1200" cap="none" spc="0" normalizeH="0" baseline="0" noProof="0" dirty="0">
                  <a:ln>
                    <a:noFill/>
                  </a:ln>
                  <a:solidFill>
                    <a:schemeClr val="tx1"/>
                  </a:solidFill>
                  <a:effectLst/>
                  <a:uLnTx/>
                  <a:uFillTx/>
                  <a:latin typeface="Segoe UI Semibold"/>
                  <a:ea typeface="+mn-ea"/>
                  <a:cs typeface="+mn-cs"/>
                </a:endParaRPr>
              </a:p>
            </p:txBody>
          </p:sp>
        </p:grpSp>
        <p:grpSp>
          <p:nvGrpSpPr>
            <p:cNvPr id="31" name="Group 30">
              <a:extLst>
                <a:ext uri="{FF2B5EF4-FFF2-40B4-BE49-F238E27FC236}">
                  <a16:creationId xmlns:a16="http://schemas.microsoft.com/office/drawing/2014/main" id="{19D4C952-B1A6-4354-9D9C-1FC80444EAB8}"/>
                </a:ext>
              </a:extLst>
            </p:cNvPr>
            <p:cNvGrpSpPr/>
            <p:nvPr/>
          </p:nvGrpSpPr>
          <p:grpSpPr>
            <a:xfrm>
              <a:off x="6920455" y="4850264"/>
              <a:ext cx="2090592" cy="869848"/>
              <a:chOff x="6920455" y="4850264"/>
              <a:chExt cx="2090592" cy="869848"/>
            </a:xfrm>
          </p:grpSpPr>
          <p:sp>
            <p:nvSpPr>
              <p:cNvPr id="22" name="plug" title="Icon of a power plug showing an A to B connection">
                <a:extLst>
                  <a:ext uri="{FF2B5EF4-FFF2-40B4-BE49-F238E27FC236}">
                    <a16:creationId xmlns:a16="http://schemas.microsoft.com/office/drawing/2014/main" id="{6835C74B-1CE2-4B55-9076-26DFD5F6EB39}"/>
                  </a:ext>
                </a:extLst>
              </p:cNvPr>
              <p:cNvSpPr>
                <a:spLocks noChangeAspect="1" noEditPoints="1"/>
              </p:cNvSpPr>
              <p:nvPr/>
            </p:nvSpPr>
            <p:spPr bwMode="auto">
              <a:xfrm>
                <a:off x="7694567" y="4850264"/>
                <a:ext cx="542368" cy="514100"/>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587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sp>
            <p:nvSpPr>
              <p:cNvPr id="90" name="Rectangle 89">
                <a:extLst>
                  <a:ext uri="{FF2B5EF4-FFF2-40B4-BE49-F238E27FC236}">
                    <a16:creationId xmlns:a16="http://schemas.microsoft.com/office/drawing/2014/main" id="{F5B7A4EF-4869-43D6-8C57-0316955B3D33}"/>
                  </a:ext>
                </a:extLst>
              </p:cNvPr>
              <p:cNvSpPr/>
              <p:nvPr/>
            </p:nvSpPr>
            <p:spPr bwMode="auto">
              <a:xfrm>
                <a:off x="6920455" y="5415413"/>
                <a:ext cx="2090592" cy="3046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896129" rtl="0" eaLnBrk="1" fontAlgn="base" latinLnBrk="0" hangingPunct="1">
                  <a:lnSpc>
                    <a:spcPct val="90000"/>
                  </a:lnSpc>
                  <a:spcBef>
                    <a:spcPct val="0"/>
                  </a:spcBef>
                  <a:spcAft>
                    <a:spcPts val="575"/>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mn-ea"/>
                    <a:cs typeface="+mn-cs"/>
                  </a:rPr>
                  <a:t>Data connectors</a:t>
                </a:r>
              </a:p>
            </p:txBody>
          </p:sp>
        </p:grpSp>
      </p:grpSp>
      <p:sp>
        <p:nvSpPr>
          <p:cNvPr id="146" name="Rectangle 145">
            <a:extLst>
              <a:ext uri="{FF2B5EF4-FFF2-40B4-BE49-F238E27FC236}">
                <a16:creationId xmlns:a16="http://schemas.microsoft.com/office/drawing/2014/main" id="{608BF6C3-D6B2-41DD-8DD4-B143D281AD75}"/>
              </a:ext>
            </a:extLst>
          </p:cNvPr>
          <p:cNvSpPr/>
          <p:nvPr/>
        </p:nvSpPr>
        <p:spPr bwMode="auto">
          <a:xfrm>
            <a:off x="4689665" y="6093303"/>
            <a:ext cx="2523746" cy="281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dirty="0">
                <a:ln>
                  <a:noFill/>
                </a:ln>
                <a:solidFill>
                  <a:schemeClr val="tx1"/>
                </a:solidFill>
                <a:effectLst/>
                <a:uLnTx/>
                <a:uFillTx/>
                <a:latin typeface="Segoe UI Semibold"/>
                <a:ea typeface="+mn-ea"/>
                <a:cs typeface="Segoe UI" pitchFamily="34" charset="0"/>
              </a:rPr>
              <a:t>Azure</a:t>
            </a:r>
          </a:p>
        </p:txBody>
      </p:sp>
    </p:spTree>
    <p:extLst>
      <p:ext uri="{BB962C8B-B14F-4D97-AF65-F5344CB8AC3E}">
        <p14:creationId xmlns:p14="http://schemas.microsoft.com/office/powerpoint/2010/main" val="363712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750"/>
                                        <p:tgtEl>
                                          <p:spTgt spid="12"/>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up)">
                                      <p:cBhvr>
                                        <p:cTn id="11" dur="500"/>
                                        <p:tgtEl>
                                          <p:spTgt spid="32"/>
                                        </p:tgtEl>
                                      </p:cBhvr>
                                    </p:animEffect>
                                  </p:childTnLst>
                                </p:cTn>
                              </p:par>
                            </p:childTnLst>
                          </p:cTn>
                        </p:par>
                        <p:par>
                          <p:cTn id="12" fill="hold">
                            <p:stCondLst>
                              <p:cond delay="1250"/>
                            </p:stCondLst>
                            <p:childTnLst>
                              <p:par>
                                <p:cTn id="13" presetID="16" presetClass="entr" presetSubtype="37"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500"/>
                                        <p:tgtEl>
                                          <p:spTgt spid="17"/>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2250"/>
                            </p:stCondLst>
                            <p:childTnLst>
                              <p:par>
                                <p:cTn id="21" presetID="16" presetClass="entr" presetSubtype="37"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outVertical)">
                                      <p:cBhvr>
                                        <p:cTn id="23" dur="500"/>
                                        <p:tgtEl>
                                          <p:spTgt spid="2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fade">
                                      <p:cBhvr>
                                        <p:cTn id="27"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00512450-C040-4C93-A6AF-0328E7E4CF25}"/>
              </a:ext>
              <a:ext uri="{C183D7F6-B498-43B3-948B-1728B52AA6E4}">
                <adec:decorative xmlns:adec="http://schemas.microsoft.com/office/drawing/2017/decorative" val="1"/>
              </a:ext>
            </a:extLst>
          </p:cNvPr>
          <p:cNvGrpSpPr/>
          <p:nvPr/>
        </p:nvGrpSpPr>
        <p:grpSpPr>
          <a:xfrm>
            <a:off x="1754648" y="2092336"/>
            <a:ext cx="9988089" cy="3630910"/>
            <a:chOff x="1856249" y="2092336"/>
            <a:chExt cx="9872402" cy="3630910"/>
          </a:xfrm>
        </p:grpSpPr>
        <p:cxnSp>
          <p:nvCxnSpPr>
            <p:cNvPr id="9" name="Straight Connector 8">
              <a:extLst>
                <a:ext uri="{FF2B5EF4-FFF2-40B4-BE49-F238E27FC236}">
                  <a16:creationId xmlns:a16="http://schemas.microsoft.com/office/drawing/2014/main" id="{0F4EFCF9-1A53-42B9-AD39-AA71F6DC4DE0}"/>
                </a:ext>
              </a:extLst>
            </p:cNvPr>
            <p:cNvCxnSpPr>
              <a:cxnSpLocks/>
            </p:cNvCxnSpPr>
            <p:nvPr/>
          </p:nvCxnSpPr>
          <p:spPr>
            <a:xfrm>
              <a:off x="1856249" y="2092336"/>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6DB965B2-C1A8-401B-A12E-66A55D00560B}"/>
                </a:ext>
              </a:extLst>
            </p:cNvPr>
            <p:cNvCxnSpPr>
              <a:cxnSpLocks/>
            </p:cNvCxnSpPr>
            <p:nvPr/>
          </p:nvCxnSpPr>
          <p:spPr>
            <a:xfrm>
              <a:off x="1856249" y="2818518"/>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7F1937B-70C4-45E3-978E-56F436193960}"/>
                </a:ext>
              </a:extLst>
            </p:cNvPr>
            <p:cNvCxnSpPr>
              <a:cxnSpLocks/>
            </p:cNvCxnSpPr>
            <p:nvPr/>
          </p:nvCxnSpPr>
          <p:spPr>
            <a:xfrm>
              <a:off x="1856249" y="3544700"/>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AC63468-45C0-4EF2-8ADB-DFEE5302354C}"/>
                </a:ext>
              </a:extLst>
            </p:cNvPr>
            <p:cNvCxnSpPr>
              <a:cxnSpLocks/>
            </p:cNvCxnSpPr>
            <p:nvPr/>
          </p:nvCxnSpPr>
          <p:spPr>
            <a:xfrm>
              <a:off x="1856249" y="4270882"/>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433BDFF-6F79-4A5D-A508-C931259C835E}"/>
                </a:ext>
              </a:extLst>
            </p:cNvPr>
            <p:cNvCxnSpPr>
              <a:cxnSpLocks/>
            </p:cNvCxnSpPr>
            <p:nvPr/>
          </p:nvCxnSpPr>
          <p:spPr>
            <a:xfrm>
              <a:off x="1856249" y="4997064"/>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F2D1559-2BA8-4BA9-A350-744FC321B58A}"/>
                </a:ext>
              </a:extLst>
            </p:cNvPr>
            <p:cNvCxnSpPr>
              <a:cxnSpLocks/>
            </p:cNvCxnSpPr>
            <p:nvPr/>
          </p:nvCxnSpPr>
          <p:spPr>
            <a:xfrm>
              <a:off x="1856249" y="5723246"/>
              <a:ext cx="9872402" cy="0"/>
            </a:xfrm>
            <a:prstGeom prst="line">
              <a:avLst/>
            </a:prstGeom>
            <a:ln w="6350">
              <a:solidFill>
                <a:schemeClr val="bg1">
                  <a:lumMod val="7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34" name="Freeform: Shape 133">
            <a:extLst>
              <a:ext uri="{FF2B5EF4-FFF2-40B4-BE49-F238E27FC236}">
                <a16:creationId xmlns:a16="http://schemas.microsoft.com/office/drawing/2014/main" id="{16CD61B9-D6B4-44C7-B638-5D54F47F3097}"/>
              </a:ext>
              <a:ext uri="{C183D7F6-B498-43B3-948B-1728B52AA6E4}">
                <adec:decorative xmlns:adec="http://schemas.microsoft.com/office/drawing/2017/decorative" val="1"/>
              </a:ext>
            </a:extLst>
          </p:cNvPr>
          <p:cNvSpPr/>
          <p:nvPr/>
        </p:nvSpPr>
        <p:spPr bwMode="auto">
          <a:xfrm>
            <a:off x="-50302" y="1201601"/>
            <a:ext cx="3780475" cy="5694288"/>
          </a:xfrm>
          <a:custGeom>
            <a:avLst/>
            <a:gdLst>
              <a:gd name="connsiteX0" fmla="*/ 0 w 3780475"/>
              <a:gd name="connsiteY0" fmla="*/ 0 h 5694288"/>
              <a:gd name="connsiteX1" fmla="*/ 1451428 w 3780475"/>
              <a:gd name="connsiteY1" fmla="*/ 0 h 5694288"/>
              <a:gd name="connsiteX2" fmla="*/ 3780475 w 3780475"/>
              <a:gd name="connsiteY2" fmla="*/ 5694288 h 5694288"/>
              <a:gd name="connsiteX3" fmla="*/ 2329047 w 3780475"/>
              <a:gd name="connsiteY3" fmla="*/ 5694288 h 5694288"/>
            </a:gdLst>
            <a:ahLst/>
            <a:cxnLst>
              <a:cxn ang="0">
                <a:pos x="connsiteX0" y="connsiteY0"/>
              </a:cxn>
              <a:cxn ang="0">
                <a:pos x="connsiteX1" y="connsiteY1"/>
              </a:cxn>
              <a:cxn ang="0">
                <a:pos x="connsiteX2" y="connsiteY2"/>
              </a:cxn>
              <a:cxn ang="0">
                <a:pos x="connsiteX3" y="connsiteY3"/>
              </a:cxn>
            </a:cxnLst>
            <a:rect l="l" t="t" r="r" b="b"/>
            <a:pathLst>
              <a:path w="3780475" h="5694288">
                <a:moveTo>
                  <a:pt x="0" y="0"/>
                </a:moveTo>
                <a:lnTo>
                  <a:pt x="1451428" y="0"/>
                </a:lnTo>
                <a:lnTo>
                  <a:pt x="3780475" y="5694288"/>
                </a:lnTo>
                <a:lnTo>
                  <a:pt x="2329047" y="5694288"/>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5" name="Title 4">
            <a:extLst>
              <a:ext uri="{FF2B5EF4-FFF2-40B4-BE49-F238E27FC236}">
                <a16:creationId xmlns:a16="http://schemas.microsoft.com/office/drawing/2014/main" id="{16BFFE71-8F41-4713-8313-970CB9763BD4}"/>
              </a:ext>
            </a:extLst>
          </p:cNvPr>
          <p:cNvSpPr>
            <a:spLocks noGrp="1"/>
          </p:cNvSpPr>
          <p:nvPr>
            <p:ph type="title"/>
          </p:nvPr>
        </p:nvSpPr>
        <p:spPr/>
        <p:txBody>
          <a:bodyPr/>
          <a:lstStyle/>
          <a:p>
            <a:r>
              <a:rPr lang="en-US" dirty="0"/>
              <a:t>Unlock your imagination with Power Automate + PVA</a:t>
            </a:r>
            <a:endParaRPr lang="en-IN" dirty="0"/>
          </a:p>
        </p:txBody>
      </p:sp>
      <p:grpSp>
        <p:nvGrpSpPr>
          <p:cNvPr id="7" name="Group 6">
            <a:extLst>
              <a:ext uri="{FF2B5EF4-FFF2-40B4-BE49-F238E27FC236}">
                <a16:creationId xmlns:a16="http://schemas.microsoft.com/office/drawing/2014/main" id="{B629BE49-33E3-4B84-8E16-F5AB39433F97}"/>
              </a:ext>
              <a:ext uri="{C183D7F6-B498-43B3-948B-1728B52AA6E4}">
                <adec:decorative xmlns:adec="http://schemas.microsoft.com/office/drawing/2017/decorative" val="1"/>
              </a:ext>
            </a:extLst>
          </p:cNvPr>
          <p:cNvGrpSpPr/>
          <p:nvPr/>
        </p:nvGrpSpPr>
        <p:grpSpPr>
          <a:xfrm>
            <a:off x="968067" y="1452880"/>
            <a:ext cx="10796635" cy="552730"/>
            <a:chOff x="968067" y="1452880"/>
            <a:chExt cx="10796635" cy="552730"/>
          </a:xfrm>
        </p:grpSpPr>
        <p:sp>
          <p:nvSpPr>
            <p:cNvPr id="79" name="Rectangle 78">
              <a:extLst>
                <a:ext uri="{FF2B5EF4-FFF2-40B4-BE49-F238E27FC236}">
                  <a16:creationId xmlns:a16="http://schemas.microsoft.com/office/drawing/2014/main" id="{99DFBD7C-FAC3-4E26-8DB4-81F1AF9DE096}"/>
                </a:ext>
              </a:extLst>
            </p:cNvPr>
            <p:cNvSpPr/>
            <p:nvPr/>
          </p:nvSpPr>
          <p:spPr>
            <a:xfrm>
              <a:off x="1709738" y="1452880"/>
              <a:ext cx="10054964" cy="552730"/>
            </a:xfrm>
            <a:prstGeom prst="rect">
              <a:avLst/>
            </a:pr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dirty="0">
                  <a:solidFill>
                    <a:schemeClr val="tx1"/>
                  </a:solidFill>
                </a:rPr>
                <a:t>Chatbot</a:t>
              </a:r>
              <a:r>
                <a:rPr lang="en-US" sz="1600" kern="1200" dirty="0">
                  <a:solidFill>
                    <a:schemeClr val="tx1"/>
                  </a:solidFill>
                </a:rPr>
                <a:t> uses </a:t>
              </a:r>
              <a:r>
                <a:rPr lang="en-US" sz="1600" dirty="0">
                  <a:solidFill>
                    <a:schemeClr val="tx1"/>
                  </a:solidFill>
                </a:rPr>
                <a:t>location-based</a:t>
              </a:r>
              <a:r>
                <a:rPr lang="en-US" sz="1600" kern="1200" dirty="0">
                  <a:solidFill>
                    <a:schemeClr val="tx1"/>
                  </a:solidFill>
                </a:rPr>
                <a:t> services (LBS) to provide personalized services</a:t>
              </a:r>
            </a:p>
          </p:txBody>
        </p:sp>
        <p:pic>
          <p:nvPicPr>
            <p:cNvPr id="3" name="Picture 2" descr="A globe icon with a shield">
              <a:extLst>
                <a:ext uri="{FF2B5EF4-FFF2-40B4-BE49-F238E27FC236}">
                  <a16:creationId xmlns:a16="http://schemas.microsoft.com/office/drawing/2014/main" id="{77918B6B-D355-411D-82B2-E89B5D139536}"/>
                </a:ext>
              </a:extLst>
            </p:cNvPr>
            <p:cNvPicPr>
              <a:picLocks noChangeAspect="1"/>
            </p:cNvPicPr>
            <p:nvPr/>
          </p:nvPicPr>
          <p:blipFill>
            <a:blip r:embed="rId3"/>
            <a:stretch>
              <a:fillRect/>
            </a:stretch>
          </p:blipFill>
          <p:spPr>
            <a:xfrm>
              <a:off x="968067" y="1556973"/>
              <a:ext cx="390144" cy="350520"/>
            </a:xfrm>
            <a:prstGeom prst="rect">
              <a:avLst/>
            </a:prstGeom>
          </p:spPr>
        </p:pic>
      </p:grpSp>
      <p:grpSp>
        <p:nvGrpSpPr>
          <p:cNvPr id="8" name="Group 7">
            <a:extLst>
              <a:ext uri="{FF2B5EF4-FFF2-40B4-BE49-F238E27FC236}">
                <a16:creationId xmlns:a16="http://schemas.microsoft.com/office/drawing/2014/main" id="{2FE757E7-F046-49DB-A6B3-2385E9D8B4FE}"/>
              </a:ext>
              <a:ext uri="{C183D7F6-B498-43B3-948B-1728B52AA6E4}">
                <adec:decorative xmlns:adec="http://schemas.microsoft.com/office/drawing/2017/decorative" val="1"/>
              </a:ext>
            </a:extLst>
          </p:cNvPr>
          <p:cNvGrpSpPr/>
          <p:nvPr/>
        </p:nvGrpSpPr>
        <p:grpSpPr>
          <a:xfrm>
            <a:off x="1281063" y="2179062"/>
            <a:ext cx="10420139" cy="552730"/>
            <a:chOff x="1281063" y="2179062"/>
            <a:chExt cx="10420139" cy="552730"/>
          </a:xfrm>
        </p:grpSpPr>
        <p:sp>
          <p:nvSpPr>
            <p:cNvPr id="86" name="Rectangle 85">
              <a:extLst>
                <a:ext uri="{FF2B5EF4-FFF2-40B4-BE49-F238E27FC236}">
                  <a16:creationId xmlns:a16="http://schemas.microsoft.com/office/drawing/2014/main" id="{E3B5567F-E3FB-4878-A858-30DB80D3408E}"/>
                </a:ext>
              </a:extLst>
            </p:cNvPr>
            <p:cNvSpPr/>
            <p:nvPr/>
          </p:nvSpPr>
          <p:spPr>
            <a:xfrm>
              <a:off x="2019300" y="2179062"/>
              <a:ext cx="9681902" cy="552730"/>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2-factor authentications to increase security</a:t>
              </a:r>
            </a:p>
          </p:txBody>
        </p:sp>
        <p:pic>
          <p:nvPicPr>
            <p:cNvPr id="6" name="Picture 5" descr="icon of a surveillance device connecting two computers">
              <a:extLst>
                <a:ext uri="{FF2B5EF4-FFF2-40B4-BE49-F238E27FC236}">
                  <a16:creationId xmlns:a16="http://schemas.microsoft.com/office/drawing/2014/main" id="{B86FBDAE-8969-434E-8120-E085EF35DC9A}"/>
                </a:ext>
              </a:extLst>
            </p:cNvPr>
            <p:cNvPicPr>
              <a:picLocks noChangeAspect="1"/>
            </p:cNvPicPr>
            <p:nvPr/>
          </p:nvPicPr>
          <p:blipFill>
            <a:blip r:embed="rId4"/>
            <a:stretch>
              <a:fillRect/>
            </a:stretch>
          </p:blipFill>
          <p:spPr>
            <a:xfrm>
              <a:off x="1281063" y="2330450"/>
              <a:ext cx="507492" cy="324612"/>
            </a:xfrm>
            <a:prstGeom prst="rect">
              <a:avLst/>
            </a:prstGeom>
          </p:spPr>
        </p:pic>
      </p:grpSp>
      <p:grpSp>
        <p:nvGrpSpPr>
          <p:cNvPr id="10" name="Group 9">
            <a:extLst>
              <a:ext uri="{FF2B5EF4-FFF2-40B4-BE49-F238E27FC236}">
                <a16:creationId xmlns:a16="http://schemas.microsoft.com/office/drawing/2014/main" id="{2914C3B6-CD8B-4239-963E-7BD0AF425F1E}"/>
              </a:ext>
              <a:ext uri="{C183D7F6-B498-43B3-948B-1728B52AA6E4}">
                <adec:decorative xmlns:adec="http://schemas.microsoft.com/office/drawing/2017/decorative" val="1"/>
              </a:ext>
            </a:extLst>
          </p:cNvPr>
          <p:cNvGrpSpPr/>
          <p:nvPr/>
        </p:nvGrpSpPr>
        <p:grpSpPr>
          <a:xfrm>
            <a:off x="1625737" y="2905244"/>
            <a:ext cx="9961165" cy="552730"/>
            <a:chOff x="1625737" y="2905244"/>
            <a:chExt cx="9961165" cy="552730"/>
          </a:xfrm>
        </p:grpSpPr>
        <p:sp>
          <p:nvSpPr>
            <p:cNvPr id="88" name="Rectangle 87">
              <a:extLst>
                <a:ext uri="{FF2B5EF4-FFF2-40B4-BE49-F238E27FC236}">
                  <a16:creationId xmlns:a16="http://schemas.microsoft.com/office/drawing/2014/main" id="{82D7CFE6-1C45-485F-B5BF-4B5B3E6B6A82}"/>
                </a:ext>
              </a:extLst>
            </p:cNvPr>
            <p:cNvSpPr/>
            <p:nvPr/>
          </p:nvSpPr>
          <p:spPr>
            <a:xfrm>
              <a:off x="2309813" y="2905244"/>
              <a:ext cx="9277089" cy="552730"/>
            </a:xfrm>
            <a:prstGeom prst="rect">
              <a:avLst/>
            </a:prstGeom>
            <a:noFill/>
            <a:ln>
              <a:noFill/>
            </a:ln>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defTabSz="622300">
                <a:lnSpc>
                  <a:spcPct val="90000"/>
                </a:lnSpc>
                <a:spcBef>
                  <a:spcPct val="0"/>
                </a:spcBef>
                <a:spcAft>
                  <a:spcPct val="35000"/>
                </a:spcAft>
              </a:pPr>
              <a:r>
                <a:rPr lang="en-US" sz="1600" kern="1200">
                  <a:solidFill>
                    <a:schemeClr val="tx1"/>
                  </a:solidFill>
                </a:rPr>
                <a:t>Proactively </a:t>
              </a:r>
              <a:r>
                <a:rPr lang="en-US" sz="1600">
                  <a:solidFill>
                    <a:schemeClr val="tx1"/>
                  </a:solidFill>
                </a:rPr>
                <a:t>recommends</a:t>
              </a:r>
              <a:r>
                <a:rPr lang="en-US" sz="1600" kern="1200">
                  <a:solidFill>
                    <a:schemeClr val="tx1"/>
                  </a:solidFill>
                </a:rPr>
                <a:t> new promotions, benefits, </a:t>
              </a:r>
              <a:r>
                <a:rPr lang="en-US" sz="1600">
                  <a:solidFill>
                    <a:schemeClr val="tx1"/>
                  </a:solidFill>
                </a:rPr>
                <a:t>and better</a:t>
              </a:r>
              <a:r>
                <a:rPr lang="en-US" sz="1600" kern="1200">
                  <a:solidFill>
                    <a:schemeClr val="tx1"/>
                  </a:solidFill>
                </a:rPr>
                <a:t> rates to your customers</a:t>
              </a:r>
            </a:p>
          </p:txBody>
        </p:sp>
        <p:sp>
          <p:nvSpPr>
            <p:cNvPr id="117" name="megaphone" title="Icon of a megaphone">
              <a:extLst>
                <a:ext uri="{FF2B5EF4-FFF2-40B4-BE49-F238E27FC236}">
                  <a16:creationId xmlns:a16="http://schemas.microsoft.com/office/drawing/2014/main" id="{35614310-D635-44C9-9890-18349E754A8F}"/>
                </a:ext>
              </a:extLst>
            </p:cNvPr>
            <p:cNvSpPr>
              <a:spLocks noChangeAspect="1" noEditPoints="1"/>
            </p:cNvSpPr>
            <p:nvPr/>
          </p:nvSpPr>
          <p:spPr bwMode="auto">
            <a:xfrm>
              <a:off x="1625737" y="3085493"/>
              <a:ext cx="322580" cy="198306"/>
            </a:xfrm>
            <a:custGeom>
              <a:avLst/>
              <a:gdLst>
                <a:gd name="T0" fmla="*/ 0 w 338"/>
                <a:gd name="T1" fmla="*/ 60 h 205"/>
                <a:gd name="T2" fmla="*/ 338 w 338"/>
                <a:gd name="T3" fmla="*/ 0 h 205"/>
                <a:gd name="T4" fmla="*/ 338 w 338"/>
                <a:gd name="T5" fmla="*/ 186 h 205"/>
                <a:gd name="T6" fmla="*/ 0 w 338"/>
                <a:gd name="T7" fmla="*/ 126 h 205"/>
                <a:gd name="T8" fmla="*/ 0 w 338"/>
                <a:gd name="T9" fmla="*/ 60 h 205"/>
                <a:gd name="T10" fmla="*/ 94 w 338"/>
                <a:gd name="T11" fmla="*/ 143 h 205"/>
                <a:gd name="T12" fmla="*/ 91 w 338"/>
                <a:gd name="T13" fmla="*/ 160 h 205"/>
                <a:gd name="T14" fmla="*/ 136 w 338"/>
                <a:gd name="T15" fmla="*/ 205 h 205"/>
                <a:gd name="T16" fmla="*/ 181 w 338"/>
                <a:gd name="T17" fmla="*/ 158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 h="205">
                  <a:moveTo>
                    <a:pt x="0" y="60"/>
                  </a:moveTo>
                  <a:cubicBezTo>
                    <a:pt x="338" y="0"/>
                    <a:pt x="338" y="0"/>
                    <a:pt x="338" y="0"/>
                  </a:cubicBezTo>
                  <a:cubicBezTo>
                    <a:pt x="338" y="186"/>
                    <a:pt x="338" y="186"/>
                    <a:pt x="338" y="186"/>
                  </a:cubicBezTo>
                  <a:cubicBezTo>
                    <a:pt x="0" y="126"/>
                    <a:pt x="0" y="126"/>
                    <a:pt x="0" y="126"/>
                  </a:cubicBezTo>
                  <a:lnTo>
                    <a:pt x="0" y="60"/>
                  </a:lnTo>
                  <a:close/>
                  <a:moveTo>
                    <a:pt x="94" y="143"/>
                  </a:moveTo>
                  <a:cubicBezTo>
                    <a:pt x="92" y="148"/>
                    <a:pt x="91" y="154"/>
                    <a:pt x="91" y="160"/>
                  </a:cubicBezTo>
                  <a:cubicBezTo>
                    <a:pt x="91" y="185"/>
                    <a:pt x="111" y="205"/>
                    <a:pt x="136" y="205"/>
                  </a:cubicBezTo>
                  <a:cubicBezTo>
                    <a:pt x="161" y="205"/>
                    <a:pt x="181" y="183"/>
                    <a:pt x="181" y="158"/>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1" name="Group 10">
            <a:extLst>
              <a:ext uri="{FF2B5EF4-FFF2-40B4-BE49-F238E27FC236}">
                <a16:creationId xmlns:a16="http://schemas.microsoft.com/office/drawing/2014/main" id="{20CD1130-2633-4620-968A-26382215F7D3}"/>
              </a:ext>
              <a:ext uri="{C183D7F6-B498-43B3-948B-1728B52AA6E4}">
                <adec:decorative xmlns:adec="http://schemas.microsoft.com/office/drawing/2017/decorative" val="1"/>
              </a:ext>
            </a:extLst>
          </p:cNvPr>
          <p:cNvGrpSpPr/>
          <p:nvPr/>
        </p:nvGrpSpPr>
        <p:grpSpPr>
          <a:xfrm>
            <a:off x="1929784" y="3631426"/>
            <a:ext cx="9580918" cy="552730"/>
            <a:chOff x="1929784" y="3631426"/>
            <a:chExt cx="9580918" cy="552730"/>
          </a:xfrm>
        </p:grpSpPr>
        <p:sp>
          <p:nvSpPr>
            <p:cNvPr id="95" name="Rectangle 94">
              <a:extLst>
                <a:ext uri="{FF2B5EF4-FFF2-40B4-BE49-F238E27FC236}">
                  <a16:creationId xmlns:a16="http://schemas.microsoft.com/office/drawing/2014/main" id="{573E0A32-7834-45F1-B86E-1E4D62630381}"/>
                </a:ext>
              </a:extLst>
            </p:cNvPr>
            <p:cNvSpPr/>
            <p:nvPr/>
          </p:nvSpPr>
          <p:spPr>
            <a:xfrm>
              <a:off x="2593181" y="3631426"/>
              <a:ext cx="8917521" cy="552730"/>
            </a:xfrm>
            <a:prstGeom prst="rect">
              <a:avLst/>
            </a:prstGeom>
            <a:noFill/>
            <a:ln>
              <a:noFill/>
            </a:ln>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a:solidFill>
                    <a:schemeClr val="tx1"/>
                  </a:solidFill>
                </a:rPr>
                <a:t>Check</a:t>
              </a:r>
              <a:r>
                <a:rPr lang="en-US" sz="1600" kern="1200">
                  <a:solidFill>
                    <a:schemeClr val="tx1"/>
                  </a:solidFill>
                </a:rPr>
                <a:t> user eligibility and submit applications on their behalf</a:t>
              </a:r>
            </a:p>
          </p:txBody>
        </p:sp>
        <p:sp>
          <p:nvSpPr>
            <p:cNvPr id="118" name="people_4" title="Icon of a person">
              <a:extLst>
                <a:ext uri="{FF2B5EF4-FFF2-40B4-BE49-F238E27FC236}">
                  <a16:creationId xmlns:a16="http://schemas.microsoft.com/office/drawing/2014/main" id="{CF1A6334-92D2-40DE-9887-33095241128E}"/>
                </a:ext>
              </a:extLst>
            </p:cNvPr>
            <p:cNvSpPr>
              <a:spLocks noChangeAspect="1" noEditPoints="1"/>
            </p:cNvSpPr>
            <p:nvPr/>
          </p:nvSpPr>
          <p:spPr bwMode="auto">
            <a:xfrm>
              <a:off x="1929784" y="3718167"/>
              <a:ext cx="252856" cy="28268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51CD6AF9-3912-48DB-88B1-02D0D5424BEC}"/>
              </a:ext>
              <a:ext uri="{C183D7F6-B498-43B3-948B-1728B52AA6E4}">
                <adec:decorative xmlns:adec="http://schemas.microsoft.com/office/drawing/2017/decorative" val="1"/>
              </a:ext>
            </a:extLst>
          </p:cNvPr>
          <p:cNvGrpSpPr/>
          <p:nvPr/>
        </p:nvGrpSpPr>
        <p:grpSpPr>
          <a:xfrm>
            <a:off x="2164107" y="4357608"/>
            <a:ext cx="9206895" cy="552730"/>
            <a:chOff x="2164107" y="4357608"/>
            <a:chExt cx="9206895" cy="552730"/>
          </a:xfrm>
        </p:grpSpPr>
        <p:sp>
          <p:nvSpPr>
            <p:cNvPr id="96" name="Rectangle 95">
              <a:extLst>
                <a:ext uri="{FF2B5EF4-FFF2-40B4-BE49-F238E27FC236}">
                  <a16:creationId xmlns:a16="http://schemas.microsoft.com/office/drawing/2014/main" id="{537A44F9-8C03-4084-ACBB-1DCD4BA8C2F2}"/>
                </a:ext>
              </a:extLst>
            </p:cNvPr>
            <p:cNvSpPr/>
            <p:nvPr/>
          </p:nvSpPr>
          <p:spPr>
            <a:xfrm>
              <a:off x="2893219" y="4357608"/>
              <a:ext cx="8477783" cy="552730"/>
            </a:xfrm>
            <a:prstGeom prst="rect">
              <a:avLst/>
            </a:prstGeom>
            <a:noFill/>
            <a:ln>
              <a:noFill/>
            </a:ln>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Remote diagnosis for IOT devices</a:t>
              </a:r>
            </a:p>
          </p:txBody>
        </p:sp>
        <p:sp>
          <p:nvSpPr>
            <p:cNvPr id="119" name="IoT" title="Icon of five circles that all connect to a center circle">
              <a:extLst>
                <a:ext uri="{FF2B5EF4-FFF2-40B4-BE49-F238E27FC236}">
                  <a16:creationId xmlns:a16="http://schemas.microsoft.com/office/drawing/2014/main" id="{39C9646E-D5A9-41EA-BF1E-432867960223}"/>
                </a:ext>
              </a:extLst>
            </p:cNvPr>
            <p:cNvSpPr>
              <a:spLocks noChangeAspect="1" noEditPoints="1"/>
            </p:cNvSpPr>
            <p:nvPr/>
          </p:nvSpPr>
          <p:spPr bwMode="auto">
            <a:xfrm>
              <a:off x="2164107" y="4435223"/>
              <a:ext cx="305930" cy="30642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952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15" name="Group 14">
            <a:extLst>
              <a:ext uri="{FF2B5EF4-FFF2-40B4-BE49-F238E27FC236}">
                <a16:creationId xmlns:a16="http://schemas.microsoft.com/office/drawing/2014/main" id="{BA4EBE57-2DAB-461E-BCD6-742CE601096A}"/>
              </a:ext>
              <a:ext uri="{C183D7F6-B498-43B3-948B-1728B52AA6E4}">
                <adec:decorative xmlns:adec="http://schemas.microsoft.com/office/drawing/2017/decorative" val="1"/>
              </a:ext>
            </a:extLst>
          </p:cNvPr>
          <p:cNvGrpSpPr/>
          <p:nvPr/>
        </p:nvGrpSpPr>
        <p:grpSpPr>
          <a:xfrm>
            <a:off x="2451504" y="5083790"/>
            <a:ext cx="8805198" cy="552730"/>
            <a:chOff x="2451504" y="5083790"/>
            <a:chExt cx="8805198" cy="552730"/>
          </a:xfrm>
        </p:grpSpPr>
        <p:sp>
          <p:nvSpPr>
            <p:cNvPr id="104" name="Rectangle 103">
              <a:extLst>
                <a:ext uri="{FF2B5EF4-FFF2-40B4-BE49-F238E27FC236}">
                  <a16:creationId xmlns:a16="http://schemas.microsoft.com/office/drawing/2014/main" id="{1077B4EC-AE87-4CBD-BF19-75EBE2791719}"/>
                </a:ext>
              </a:extLst>
            </p:cNvPr>
            <p:cNvSpPr/>
            <p:nvPr/>
          </p:nvSpPr>
          <p:spPr>
            <a:xfrm>
              <a:off x="3186113" y="5083790"/>
              <a:ext cx="8070589" cy="552730"/>
            </a:xfrm>
            <a:prstGeom prst="rect">
              <a:avLst/>
            </a:prstGeom>
            <a:noFill/>
            <a:ln>
              <a:noFill/>
            </a:ln>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Make appointments for your customers</a:t>
              </a:r>
            </a:p>
          </p:txBody>
        </p:sp>
        <p:sp>
          <p:nvSpPr>
            <p:cNvPr id="120" name="Commitments_EC4D" title="Icon of a handshake">
              <a:extLst>
                <a:ext uri="{FF2B5EF4-FFF2-40B4-BE49-F238E27FC236}">
                  <a16:creationId xmlns:a16="http://schemas.microsoft.com/office/drawing/2014/main" id="{C3C38D33-BD40-4841-8D27-7CE270C176C8}"/>
                </a:ext>
              </a:extLst>
            </p:cNvPr>
            <p:cNvSpPr>
              <a:spLocks noChangeAspect="1" noEditPoints="1"/>
            </p:cNvSpPr>
            <p:nvPr/>
          </p:nvSpPr>
          <p:spPr bwMode="auto">
            <a:xfrm>
              <a:off x="2451504" y="5176011"/>
              <a:ext cx="325796" cy="30547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16" name="Group 15">
            <a:extLst>
              <a:ext uri="{FF2B5EF4-FFF2-40B4-BE49-F238E27FC236}">
                <a16:creationId xmlns:a16="http://schemas.microsoft.com/office/drawing/2014/main" id="{991FD239-414A-4163-A418-C42924FCF231}"/>
              </a:ext>
              <a:ext uri="{C183D7F6-B498-43B3-948B-1728B52AA6E4}">
                <adec:decorative xmlns:adec="http://schemas.microsoft.com/office/drawing/2017/decorative" val="1"/>
              </a:ext>
            </a:extLst>
          </p:cNvPr>
          <p:cNvGrpSpPr/>
          <p:nvPr/>
        </p:nvGrpSpPr>
        <p:grpSpPr>
          <a:xfrm>
            <a:off x="2758767" y="5809970"/>
            <a:ext cx="9034771" cy="552730"/>
            <a:chOff x="2758767" y="5809970"/>
            <a:chExt cx="9034771" cy="552730"/>
          </a:xfrm>
        </p:grpSpPr>
        <p:sp>
          <p:nvSpPr>
            <p:cNvPr id="105" name="Rectangle 104">
              <a:extLst>
                <a:ext uri="{FF2B5EF4-FFF2-40B4-BE49-F238E27FC236}">
                  <a16:creationId xmlns:a16="http://schemas.microsoft.com/office/drawing/2014/main" id="{214F2853-5F23-48AA-9A2D-C1FC0351A1AD}"/>
                </a:ext>
              </a:extLst>
            </p:cNvPr>
            <p:cNvSpPr/>
            <p:nvPr/>
          </p:nvSpPr>
          <p:spPr>
            <a:xfrm>
              <a:off x="3524250" y="5809970"/>
              <a:ext cx="8269288" cy="552730"/>
            </a:xfrm>
            <a:prstGeom prst="rect">
              <a:avLst/>
            </a:prstGeom>
            <a:noFill/>
            <a:ln>
              <a:noFill/>
            </a:ln>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45720" rIns="91440" bIns="45720" numCol="1" spcCol="1270" anchor="ctr" anchorCtr="0">
              <a:noAutofit/>
            </a:bodyPr>
            <a:lstStyle/>
            <a:p>
              <a:pPr marL="0" lvl="0" indent="0" algn="l" defTabSz="622300">
                <a:lnSpc>
                  <a:spcPct val="90000"/>
                </a:lnSpc>
                <a:spcBef>
                  <a:spcPct val="0"/>
                </a:spcBef>
                <a:spcAft>
                  <a:spcPct val="35000"/>
                </a:spcAft>
                <a:buNone/>
              </a:pPr>
              <a:r>
                <a:rPr lang="en-US" sz="1600" kern="1200">
                  <a:solidFill>
                    <a:schemeClr val="tx1"/>
                  </a:solidFill>
                </a:rPr>
                <a:t>Get a picture of the receipt from employee and use Azure AI for expense reimbursement (integration with Azure AI)</a:t>
              </a:r>
            </a:p>
          </p:txBody>
        </p:sp>
        <p:grpSp>
          <p:nvGrpSpPr>
            <p:cNvPr id="121" name="Group 120">
              <a:extLst>
                <a:ext uri="{FF2B5EF4-FFF2-40B4-BE49-F238E27FC236}">
                  <a16:creationId xmlns:a16="http://schemas.microsoft.com/office/drawing/2014/main" id="{D384E631-6672-47D9-8EF6-530CF37FC4C7}"/>
                </a:ext>
              </a:extLst>
            </p:cNvPr>
            <p:cNvGrpSpPr/>
            <p:nvPr/>
          </p:nvGrpSpPr>
          <p:grpSpPr>
            <a:xfrm>
              <a:off x="2758767" y="5915855"/>
              <a:ext cx="227056" cy="340960"/>
              <a:chOff x="6045834" y="3239134"/>
              <a:chExt cx="342519" cy="514349"/>
            </a:xfrm>
          </p:grpSpPr>
          <p:sp>
            <p:nvSpPr>
              <p:cNvPr id="122" name="Freeform: Shape 121">
                <a:extLst>
                  <a:ext uri="{FF2B5EF4-FFF2-40B4-BE49-F238E27FC236}">
                    <a16:creationId xmlns:a16="http://schemas.microsoft.com/office/drawing/2014/main" id="{B6032DCE-F7B7-4660-916B-1BF9C9679458}"/>
                  </a:ext>
                </a:extLst>
              </p:cNvPr>
              <p:cNvSpPr/>
              <p:nvPr/>
            </p:nvSpPr>
            <p:spPr>
              <a:xfrm>
                <a:off x="6045834" y="3302856"/>
                <a:ext cx="342519" cy="450627"/>
              </a:xfrm>
              <a:custGeom>
                <a:avLst/>
                <a:gdLst>
                  <a:gd name="connsiteX0" fmla="*/ 0 w 342519"/>
                  <a:gd name="connsiteY0" fmla="*/ 0 h 450627"/>
                  <a:gd name="connsiteX1" fmla="*/ 342519 w 342519"/>
                  <a:gd name="connsiteY1" fmla="*/ 0 h 450627"/>
                  <a:gd name="connsiteX2" fmla="*/ 342519 w 342519"/>
                  <a:gd name="connsiteY2" fmla="*/ 450628 h 450627"/>
                  <a:gd name="connsiteX3" fmla="*/ 0 w 342519"/>
                  <a:gd name="connsiteY3" fmla="*/ 450628 h 450627"/>
                </a:gdLst>
                <a:ahLst/>
                <a:cxnLst>
                  <a:cxn ang="0">
                    <a:pos x="connsiteX0" y="connsiteY0"/>
                  </a:cxn>
                  <a:cxn ang="0">
                    <a:pos x="connsiteX1" y="connsiteY1"/>
                  </a:cxn>
                  <a:cxn ang="0">
                    <a:pos x="connsiteX2" y="connsiteY2"/>
                  </a:cxn>
                  <a:cxn ang="0">
                    <a:pos x="connsiteX3" y="connsiteY3"/>
                  </a:cxn>
                </a:cxnLst>
                <a:rect l="l" t="t" r="r" b="b"/>
                <a:pathLst>
                  <a:path w="342519" h="450627">
                    <a:moveTo>
                      <a:pt x="0" y="0"/>
                    </a:moveTo>
                    <a:lnTo>
                      <a:pt x="342519" y="0"/>
                    </a:lnTo>
                    <a:lnTo>
                      <a:pt x="342519" y="450628"/>
                    </a:lnTo>
                    <a:lnTo>
                      <a:pt x="0" y="450628"/>
                    </a:ln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3" name="Freeform: Shape 122">
                <a:extLst>
                  <a:ext uri="{FF2B5EF4-FFF2-40B4-BE49-F238E27FC236}">
                    <a16:creationId xmlns:a16="http://schemas.microsoft.com/office/drawing/2014/main" id="{5107AB95-10D8-457B-AB9F-4377C34C72E9}"/>
                  </a:ext>
                </a:extLst>
              </p:cNvPr>
              <p:cNvSpPr/>
              <p:nvPr/>
            </p:nvSpPr>
            <p:spPr>
              <a:xfrm>
                <a:off x="6087268" y="3365626"/>
                <a:ext cx="259746" cy="316039"/>
              </a:xfrm>
              <a:custGeom>
                <a:avLst/>
                <a:gdLst>
                  <a:gd name="connsiteX0" fmla="*/ 53245 w 259746"/>
                  <a:gd name="connsiteY0" fmla="*/ 0 h 316039"/>
                  <a:gd name="connsiteX1" fmla="*/ 206407 w 259746"/>
                  <a:gd name="connsiteY1" fmla="*/ 0 h 316039"/>
                  <a:gd name="connsiteX2" fmla="*/ 0 w 259746"/>
                  <a:gd name="connsiteY2" fmla="*/ 52673 h 316039"/>
                  <a:gd name="connsiteX3" fmla="*/ 259747 w 259746"/>
                  <a:gd name="connsiteY3" fmla="*/ 52673 h 316039"/>
                  <a:gd name="connsiteX4" fmla="*/ 0 w 259746"/>
                  <a:gd name="connsiteY4" fmla="*/ 105346 h 316039"/>
                  <a:gd name="connsiteX5" fmla="*/ 259747 w 259746"/>
                  <a:gd name="connsiteY5" fmla="*/ 105346 h 316039"/>
                  <a:gd name="connsiteX6" fmla="*/ 0 w 259746"/>
                  <a:gd name="connsiteY6" fmla="*/ 158020 h 316039"/>
                  <a:gd name="connsiteX7" fmla="*/ 259747 w 259746"/>
                  <a:gd name="connsiteY7" fmla="*/ 158020 h 316039"/>
                  <a:gd name="connsiteX8" fmla="*/ 0 w 259746"/>
                  <a:gd name="connsiteY8" fmla="*/ 210693 h 316039"/>
                  <a:gd name="connsiteX9" fmla="*/ 259747 w 259746"/>
                  <a:gd name="connsiteY9" fmla="*/ 210693 h 316039"/>
                  <a:gd name="connsiteX10" fmla="*/ 0 w 259746"/>
                  <a:gd name="connsiteY10" fmla="*/ 263366 h 316039"/>
                  <a:gd name="connsiteX11" fmla="*/ 259747 w 259746"/>
                  <a:gd name="connsiteY11" fmla="*/ 263366 h 316039"/>
                  <a:gd name="connsiteX12" fmla="*/ 0 w 259746"/>
                  <a:gd name="connsiteY12" fmla="*/ 316040 h 316039"/>
                  <a:gd name="connsiteX13" fmla="*/ 259747 w 259746"/>
                  <a:gd name="connsiteY13" fmla="*/ 316040 h 316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9746" h="316039">
                    <a:moveTo>
                      <a:pt x="53245" y="0"/>
                    </a:moveTo>
                    <a:lnTo>
                      <a:pt x="206407" y="0"/>
                    </a:lnTo>
                    <a:moveTo>
                      <a:pt x="0" y="52673"/>
                    </a:moveTo>
                    <a:lnTo>
                      <a:pt x="259747" y="52673"/>
                    </a:lnTo>
                    <a:moveTo>
                      <a:pt x="0" y="105346"/>
                    </a:moveTo>
                    <a:lnTo>
                      <a:pt x="259747" y="105346"/>
                    </a:lnTo>
                    <a:moveTo>
                      <a:pt x="0" y="158020"/>
                    </a:moveTo>
                    <a:lnTo>
                      <a:pt x="259747" y="158020"/>
                    </a:lnTo>
                    <a:moveTo>
                      <a:pt x="0" y="210693"/>
                    </a:moveTo>
                    <a:lnTo>
                      <a:pt x="259747" y="210693"/>
                    </a:lnTo>
                    <a:moveTo>
                      <a:pt x="0" y="263366"/>
                    </a:moveTo>
                    <a:lnTo>
                      <a:pt x="259747" y="263366"/>
                    </a:lnTo>
                    <a:moveTo>
                      <a:pt x="0" y="316040"/>
                    </a:moveTo>
                    <a:lnTo>
                      <a:pt x="259747" y="316040"/>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124" name="Freeform: Shape 123">
                <a:extLst>
                  <a:ext uri="{FF2B5EF4-FFF2-40B4-BE49-F238E27FC236}">
                    <a16:creationId xmlns:a16="http://schemas.microsoft.com/office/drawing/2014/main" id="{609F6EFF-E6A5-439D-8F70-67E6C5EE2BB9}"/>
                  </a:ext>
                </a:extLst>
              </p:cNvPr>
              <p:cNvSpPr/>
              <p:nvPr/>
            </p:nvSpPr>
            <p:spPr>
              <a:xfrm>
                <a:off x="6148514" y="3239134"/>
                <a:ext cx="137064" cy="57626"/>
              </a:xfrm>
              <a:custGeom>
                <a:avLst/>
                <a:gdLst>
                  <a:gd name="connsiteX0" fmla="*/ 137065 w 137064"/>
                  <a:gd name="connsiteY0" fmla="*/ 57626 h 57626"/>
                  <a:gd name="connsiteX1" fmla="*/ 137065 w 137064"/>
                  <a:gd name="connsiteY1" fmla="*/ 37243 h 57626"/>
                  <a:gd name="connsiteX2" fmla="*/ 94202 w 137064"/>
                  <a:gd name="connsiteY2" fmla="*/ 37243 h 57626"/>
                  <a:gd name="connsiteX3" fmla="*/ 92678 w 137064"/>
                  <a:gd name="connsiteY3" fmla="*/ 37243 h 57626"/>
                  <a:gd name="connsiteX4" fmla="*/ 92678 w 137064"/>
                  <a:gd name="connsiteY4" fmla="*/ 22670 h 57626"/>
                  <a:gd name="connsiteX5" fmla="*/ 70009 w 137064"/>
                  <a:gd name="connsiteY5" fmla="*/ 0 h 57626"/>
                  <a:gd name="connsiteX6" fmla="*/ 67151 w 137064"/>
                  <a:gd name="connsiteY6" fmla="*/ 0 h 57626"/>
                  <a:gd name="connsiteX7" fmla="*/ 44482 w 137064"/>
                  <a:gd name="connsiteY7" fmla="*/ 22670 h 57626"/>
                  <a:gd name="connsiteX8" fmla="*/ 44482 w 137064"/>
                  <a:gd name="connsiteY8" fmla="*/ 37243 h 57626"/>
                  <a:gd name="connsiteX9" fmla="*/ 43148 w 137064"/>
                  <a:gd name="connsiteY9" fmla="*/ 37243 h 57626"/>
                  <a:gd name="connsiteX10" fmla="*/ 0 w 137064"/>
                  <a:gd name="connsiteY10" fmla="*/ 37243 h 57626"/>
                  <a:gd name="connsiteX11" fmla="*/ 0 w 137064"/>
                  <a:gd name="connsiteY11" fmla="*/ 57626 h 57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064" h="57626">
                    <a:moveTo>
                      <a:pt x="137065" y="57626"/>
                    </a:moveTo>
                    <a:lnTo>
                      <a:pt x="137065" y="37243"/>
                    </a:lnTo>
                    <a:lnTo>
                      <a:pt x="94202" y="37243"/>
                    </a:lnTo>
                    <a:lnTo>
                      <a:pt x="92678" y="37243"/>
                    </a:lnTo>
                    <a:lnTo>
                      <a:pt x="92678" y="22670"/>
                    </a:lnTo>
                    <a:cubicBezTo>
                      <a:pt x="92678" y="10097"/>
                      <a:pt x="82487" y="0"/>
                      <a:pt x="70009" y="0"/>
                    </a:cubicBezTo>
                    <a:lnTo>
                      <a:pt x="67151" y="0"/>
                    </a:lnTo>
                    <a:cubicBezTo>
                      <a:pt x="54578" y="0"/>
                      <a:pt x="44482" y="10192"/>
                      <a:pt x="44482" y="22670"/>
                    </a:cubicBezTo>
                    <a:lnTo>
                      <a:pt x="44482" y="37243"/>
                    </a:lnTo>
                    <a:lnTo>
                      <a:pt x="43148" y="37243"/>
                    </a:lnTo>
                    <a:lnTo>
                      <a:pt x="0" y="37243"/>
                    </a:lnTo>
                    <a:lnTo>
                      <a:pt x="0" y="57626"/>
                    </a:ln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grpSp>
      <p:grpSp>
        <p:nvGrpSpPr>
          <p:cNvPr id="14" name="Group 13">
            <a:extLst>
              <a:ext uri="{FF2B5EF4-FFF2-40B4-BE49-F238E27FC236}">
                <a16:creationId xmlns:a16="http://schemas.microsoft.com/office/drawing/2014/main" id="{2FE98426-52B0-47C6-83CA-E094F8CD0824}"/>
              </a:ext>
              <a:ext uri="{C183D7F6-B498-43B3-948B-1728B52AA6E4}">
                <adec:decorative xmlns:adec="http://schemas.microsoft.com/office/drawing/2017/decorative" val="1"/>
              </a:ext>
            </a:extLst>
          </p:cNvPr>
          <p:cNvGrpSpPr/>
          <p:nvPr/>
        </p:nvGrpSpPr>
        <p:grpSpPr>
          <a:xfrm>
            <a:off x="1486043" y="2092336"/>
            <a:ext cx="1781865" cy="3630910"/>
            <a:chOff x="1466993" y="2092336"/>
            <a:chExt cx="1781865" cy="3630910"/>
          </a:xfrm>
        </p:grpSpPr>
        <p:cxnSp>
          <p:nvCxnSpPr>
            <p:cNvPr id="126" name="Straight Connector 125">
              <a:extLst>
                <a:ext uri="{FF2B5EF4-FFF2-40B4-BE49-F238E27FC236}">
                  <a16:creationId xmlns:a16="http://schemas.microsoft.com/office/drawing/2014/main" id="{92841BEF-05E9-4C90-9CE6-8A8F1465BF92}"/>
                </a:ext>
              </a:extLst>
            </p:cNvPr>
            <p:cNvCxnSpPr>
              <a:cxnSpLocks/>
            </p:cNvCxnSpPr>
            <p:nvPr/>
          </p:nvCxnSpPr>
          <p:spPr>
            <a:xfrm>
              <a:off x="1466993" y="2092336"/>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85735A1-E2DF-48EB-8978-C3E06815352E}"/>
                </a:ext>
              </a:extLst>
            </p:cNvPr>
            <p:cNvCxnSpPr>
              <a:cxnSpLocks/>
            </p:cNvCxnSpPr>
            <p:nvPr/>
          </p:nvCxnSpPr>
          <p:spPr>
            <a:xfrm>
              <a:off x="1795096" y="2818518"/>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D8AD3F1-56D5-41B8-A436-0510F51009EF}"/>
                </a:ext>
              </a:extLst>
            </p:cNvPr>
            <p:cNvCxnSpPr>
              <a:cxnSpLocks/>
            </p:cNvCxnSpPr>
            <p:nvPr/>
          </p:nvCxnSpPr>
          <p:spPr>
            <a:xfrm>
              <a:off x="2077480" y="3544700"/>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2A13A2C-47E2-405C-B4B7-E8A4176F6ADA}"/>
                </a:ext>
              </a:extLst>
            </p:cNvPr>
            <p:cNvCxnSpPr>
              <a:cxnSpLocks/>
            </p:cNvCxnSpPr>
            <p:nvPr/>
          </p:nvCxnSpPr>
          <p:spPr>
            <a:xfrm>
              <a:off x="2394771" y="4270882"/>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EC19439-DED8-4E39-8B67-EE3A3CD63D4E}"/>
                </a:ext>
              </a:extLst>
            </p:cNvPr>
            <p:cNvCxnSpPr>
              <a:cxnSpLocks/>
            </p:cNvCxnSpPr>
            <p:nvPr/>
          </p:nvCxnSpPr>
          <p:spPr>
            <a:xfrm>
              <a:off x="2672487" y="4997064"/>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6B42185-A829-48C7-91C0-3BE2C60D941C}"/>
                </a:ext>
              </a:extLst>
            </p:cNvPr>
            <p:cNvCxnSpPr>
              <a:cxnSpLocks/>
            </p:cNvCxnSpPr>
            <p:nvPr/>
          </p:nvCxnSpPr>
          <p:spPr>
            <a:xfrm>
              <a:off x="2974538" y="5723246"/>
              <a:ext cx="274320" cy="0"/>
            </a:xfrm>
            <a:prstGeom prst="line">
              <a:avLst/>
            </a:prstGeom>
            <a:ln w="31750" cap="rnd">
              <a:solidFill>
                <a:schemeClr val="bg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D99113DD-7BE5-4C3A-AFA9-2F4A6B4425C3}"/>
              </a:ext>
              <a:ext uri="{C183D7F6-B498-43B3-948B-1728B52AA6E4}">
                <adec:decorative xmlns:adec="http://schemas.microsoft.com/office/drawing/2017/decorative" val="1"/>
              </a:ext>
            </a:extLst>
          </p:cNvPr>
          <p:cNvSpPr/>
          <p:nvPr/>
        </p:nvSpPr>
        <p:spPr bwMode="auto">
          <a:xfrm>
            <a:off x="1" y="1650022"/>
            <a:ext cx="2130139" cy="5207977"/>
          </a:xfrm>
          <a:custGeom>
            <a:avLst/>
            <a:gdLst>
              <a:gd name="connsiteX0" fmla="*/ 0 w 2130139"/>
              <a:gd name="connsiteY0" fmla="*/ 0 h 5207977"/>
              <a:gd name="connsiteX1" fmla="*/ 2130139 w 2130139"/>
              <a:gd name="connsiteY1" fmla="*/ 5207977 h 5207977"/>
              <a:gd name="connsiteX2" fmla="*/ 0 w 2130139"/>
              <a:gd name="connsiteY2" fmla="*/ 5207977 h 5207977"/>
            </a:gdLst>
            <a:ahLst/>
            <a:cxnLst>
              <a:cxn ang="0">
                <a:pos x="connsiteX0" y="connsiteY0"/>
              </a:cxn>
              <a:cxn ang="0">
                <a:pos x="connsiteX1" y="connsiteY1"/>
              </a:cxn>
              <a:cxn ang="0">
                <a:pos x="connsiteX2" y="connsiteY2"/>
              </a:cxn>
            </a:cxnLst>
            <a:rect l="l" t="t" r="r" b="b"/>
            <a:pathLst>
              <a:path w="2130139" h="5207977">
                <a:moveTo>
                  <a:pt x="0" y="0"/>
                </a:moveTo>
                <a:lnTo>
                  <a:pt x="2130139" y="5207977"/>
                </a:lnTo>
                <a:lnTo>
                  <a:pt x="0" y="5207977"/>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40" name="Lock_2">
            <a:extLst>
              <a:ext uri="{FF2B5EF4-FFF2-40B4-BE49-F238E27FC236}">
                <a16:creationId xmlns:a16="http://schemas.microsoft.com/office/drawing/2014/main" id="{D3955EF6-D33C-4E3C-95F1-45CB4ED03B5C}"/>
              </a:ext>
              <a:ext uri="{C183D7F6-B498-43B3-948B-1728B52AA6E4}">
                <adec:decorative xmlns:adec="http://schemas.microsoft.com/office/drawing/2017/decorative" val="1"/>
              </a:ext>
            </a:extLst>
          </p:cNvPr>
          <p:cNvSpPr>
            <a:spLocks noChangeAspect="1" noEditPoints="1"/>
          </p:cNvSpPr>
          <p:nvPr/>
        </p:nvSpPr>
        <p:spPr bwMode="auto">
          <a:xfrm>
            <a:off x="455995" y="5686810"/>
            <a:ext cx="610805" cy="853690"/>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12700" cap="sq">
            <a:solidFill>
              <a:schemeClr val="bg1">
                <a:lumMod val="75000"/>
                <a:alpha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Tree>
    <p:extLst>
      <p:ext uri="{BB962C8B-B14F-4D97-AF65-F5344CB8AC3E}">
        <p14:creationId xmlns:p14="http://schemas.microsoft.com/office/powerpoint/2010/main" val="245964405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DB64-89F1-4E6E-BC2F-E72380584D1E}"/>
              </a:ext>
            </a:extLst>
          </p:cNvPr>
          <p:cNvSpPr>
            <a:spLocks noGrp="1"/>
          </p:cNvSpPr>
          <p:nvPr>
            <p:ph type="title"/>
          </p:nvPr>
        </p:nvSpPr>
        <p:spPr>
          <a:xfrm>
            <a:off x="431801" y="2560421"/>
            <a:ext cx="4991100" cy="551819"/>
          </a:xfrm>
        </p:spPr>
        <p:txBody>
          <a:bodyPr/>
          <a:lstStyle/>
          <a:p>
            <a:r>
              <a:rPr lang="en-US" dirty="0"/>
              <a:t>Lab 05:</a:t>
            </a:r>
          </a:p>
        </p:txBody>
      </p:sp>
      <p:sp>
        <p:nvSpPr>
          <p:cNvPr id="151" name="Text Placeholder 150">
            <a:extLst>
              <a:ext uri="{FF2B5EF4-FFF2-40B4-BE49-F238E27FC236}">
                <a16:creationId xmlns:a16="http://schemas.microsoft.com/office/drawing/2014/main" id="{F0C656AD-5BF8-409B-A2D3-DF696FC21CD2}"/>
              </a:ext>
            </a:extLst>
          </p:cNvPr>
          <p:cNvSpPr>
            <a:spLocks noGrp="1"/>
          </p:cNvSpPr>
          <p:nvPr>
            <p:ph type="body" sz="quarter" idx="10"/>
          </p:nvPr>
        </p:nvSpPr>
        <p:spPr>
          <a:xfrm>
            <a:off x="431801" y="3112240"/>
            <a:ext cx="6756400" cy="1597360"/>
          </a:xfrm>
        </p:spPr>
        <p:txBody>
          <a:bodyPr/>
          <a:lstStyle/>
          <a:p>
            <a:r>
              <a:rPr lang="en-US" dirty="0"/>
              <a:t>Build a Power Automate flow</a:t>
            </a:r>
            <a:endParaRPr lang="en-IN" dirty="0"/>
          </a:p>
        </p:txBody>
      </p:sp>
    </p:spTree>
    <p:extLst>
      <p:ext uri="{BB962C8B-B14F-4D97-AF65-F5344CB8AC3E}">
        <p14:creationId xmlns:p14="http://schemas.microsoft.com/office/powerpoint/2010/main" val="282993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5B00479-4699-427C-8632-18DDC45D7B4A}"/>
              </a:ext>
            </a:extLst>
          </p:cNvPr>
          <p:cNvSpPr>
            <a:spLocks noGrp="1"/>
          </p:cNvSpPr>
          <p:nvPr>
            <p:ph type="title" idx="4294967295"/>
          </p:nvPr>
        </p:nvSpPr>
        <p:spPr>
          <a:xfrm>
            <a:off x="1466850" y="2218009"/>
            <a:ext cx="8141607" cy="1597360"/>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US" sz="5400" b="0" i="0" u="none" strike="noStrike" kern="1200" cap="none" spc="-49" normalizeH="0" baseline="0" noProof="0" dirty="0">
                <a:ln>
                  <a:noFill/>
                </a:ln>
                <a:solidFill>
                  <a:schemeClr val="tx1"/>
                </a:solidFill>
                <a:effectLst/>
                <a:uLnTx/>
                <a:uFillTx/>
                <a:latin typeface="+mj-lt"/>
                <a:ea typeface="+mn-ea"/>
                <a:cs typeface="+mn-cs"/>
              </a:rPr>
              <a:t>Closing:</a:t>
            </a:r>
            <a:br>
              <a:rPr kumimoji="0" lang="en-US" sz="5400" b="0" i="0" u="none" strike="noStrike" kern="1200" cap="none" spc="-49" normalizeH="0" baseline="0" noProof="0" dirty="0">
                <a:ln>
                  <a:noFill/>
                </a:ln>
                <a:solidFill>
                  <a:schemeClr val="tx1"/>
                </a:solidFill>
                <a:effectLst/>
                <a:uLnTx/>
                <a:uFillTx/>
                <a:latin typeface="+mj-lt"/>
                <a:ea typeface="+mn-ea"/>
                <a:cs typeface="+mn-cs"/>
              </a:rPr>
            </a:br>
            <a:r>
              <a:rPr kumimoji="0" lang="en-US" sz="5400" b="0" i="0" u="none" strike="noStrike" kern="1200" cap="none" spc="-49" normalizeH="0" baseline="0" noProof="0" dirty="0">
                <a:ln>
                  <a:noFill/>
                </a:ln>
                <a:solidFill>
                  <a:schemeClr val="tx1"/>
                </a:solidFill>
                <a:effectLst/>
                <a:uLnTx/>
                <a:uFillTx/>
                <a:latin typeface="+mj-lt"/>
                <a:ea typeface="+mn-ea"/>
                <a:cs typeface="+mn-cs"/>
              </a:rPr>
              <a:t>Wrap up and next steps</a:t>
            </a:r>
            <a:endParaRPr kumimoji="0" lang="en-IN" sz="5400" b="0" i="0" u="none" strike="noStrike" kern="1200" cap="none" spc="-49" normalizeH="0" baseline="0" noProof="0" dirty="0">
              <a:ln>
                <a:noFill/>
              </a:ln>
              <a:solidFill>
                <a:schemeClr val="tx1"/>
              </a:solidFill>
              <a:effectLst/>
              <a:uLnTx/>
              <a:uFillTx/>
              <a:latin typeface="+mj-lt"/>
              <a:ea typeface="+mn-ea"/>
              <a:cs typeface="+mn-cs"/>
            </a:endParaRPr>
          </a:p>
        </p:txBody>
      </p:sp>
    </p:spTree>
    <p:extLst>
      <p:ext uri="{BB962C8B-B14F-4D97-AF65-F5344CB8AC3E}">
        <p14:creationId xmlns:p14="http://schemas.microsoft.com/office/powerpoint/2010/main" val="3795170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7294FC34-409D-449B-A157-76950D9B4F81}"/>
              </a:ext>
              <a:ext uri="{C183D7F6-B498-43B3-948B-1728B52AA6E4}">
                <adec:decorative xmlns:adec="http://schemas.microsoft.com/office/drawing/2017/decorative" val="1"/>
              </a:ext>
            </a:extLst>
          </p:cNvPr>
          <p:cNvSpPr/>
          <p:nvPr/>
        </p:nvSpPr>
        <p:spPr bwMode="auto">
          <a:xfrm>
            <a:off x="0" y="0"/>
            <a:ext cx="8022462" cy="6858000"/>
          </a:xfrm>
          <a:custGeom>
            <a:avLst/>
            <a:gdLst>
              <a:gd name="connsiteX0" fmla="*/ 0 w 8022462"/>
              <a:gd name="connsiteY0" fmla="*/ 0 h 6858000"/>
              <a:gd name="connsiteX1" fmla="*/ 1164458 w 8022462"/>
              <a:gd name="connsiteY1" fmla="*/ 0 h 6858000"/>
              <a:gd name="connsiteX2" fmla="*/ 8022462 w 8022462"/>
              <a:gd name="connsiteY2" fmla="*/ 6858000 h 6858000"/>
              <a:gd name="connsiteX3" fmla="*/ 1347909 w 8022462"/>
              <a:gd name="connsiteY3" fmla="*/ 6858000 h 6858000"/>
              <a:gd name="connsiteX4" fmla="*/ 0 w 8022462"/>
              <a:gd name="connsiteY4" fmla="*/ 551009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2462" h="6858000">
                <a:moveTo>
                  <a:pt x="0" y="0"/>
                </a:moveTo>
                <a:lnTo>
                  <a:pt x="1164458" y="0"/>
                </a:lnTo>
                <a:lnTo>
                  <a:pt x="8022462" y="6858000"/>
                </a:lnTo>
                <a:lnTo>
                  <a:pt x="1347909" y="6858000"/>
                </a:lnTo>
                <a:lnTo>
                  <a:pt x="0" y="5510092"/>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49DE0883-BAC3-4C58-A61F-3A6C3706C0BB}"/>
              </a:ext>
              <a:ext uri="{C183D7F6-B498-43B3-948B-1728B52AA6E4}">
                <adec:decorative xmlns:adec="http://schemas.microsoft.com/office/drawing/2017/decorative" val="1"/>
              </a:ext>
            </a:extLst>
          </p:cNvPr>
          <p:cNvSpPr/>
          <p:nvPr/>
        </p:nvSpPr>
        <p:spPr bwMode="auto">
          <a:xfrm>
            <a:off x="256096" y="0"/>
            <a:ext cx="9827703" cy="6858000"/>
          </a:xfrm>
          <a:custGeom>
            <a:avLst/>
            <a:gdLst>
              <a:gd name="connsiteX0" fmla="*/ 0 w 9827703"/>
              <a:gd name="connsiteY0" fmla="*/ 0 h 6858000"/>
              <a:gd name="connsiteX1" fmla="*/ 2969700 w 9827703"/>
              <a:gd name="connsiteY1" fmla="*/ 0 h 6858000"/>
              <a:gd name="connsiteX2" fmla="*/ 9827703 w 9827703"/>
              <a:gd name="connsiteY2" fmla="*/ 6858000 h 6858000"/>
              <a:gd name="connsiteX3" fmla="*/ 1651220 w 9827703"/>
              <a:gd name="connsiteY3" fmla="*/ 6858000 h 6858000"/>
              <a:gd name="connsiteX4" fmla="*/ 0 w 9827703"/>
              <a:gd name="connsiteY4" fmla="*/ 5206782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27703" h="6858000">
                <a:moveTo>
                  <a:pt x="0" y="0"/>
                </a:moveTo>
                <a:lnTo>
                  <a:pt x="2969700" y="0"/>
                </a:lnTo>
                <a:lnTo>
                  <a:pt x="9827703" y="6858000"/>
                </a:lnTo>
                <a:lnTo>
                  <a:pt x="1651220" y="6858000"/>
                </a:lnTo>
                <a:lnTo>
                  <a:pt x="0" y="5206782"/>
                </a:lnTo>
                <a:close/>
              </a:path>
            </a:pathLst>
          </a:cu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Title 10">
            <a:extLst>
              <a:ext uri="{FF2B5EF4-FFF2-40B4-BE49-F238E27FC236}">
                <a16:creationId xmlns:a16="http://schemas.microsoft.com/office/drawing/2014/main" id="{755F1FC4-2256-49B9-A77D-6A5D6269C8E7}"/>
              </a:ext>
            </a:extLst>
          </p:cNvPr>
          <p:cNvSpPr>
            <a:spLocks noGrp="1"/>
          </p:cNvSpPr>
          <p:nvPr>
            <p:ph type="title"/>
          </p:nvPr>
        </p:nvSpPr>
        <p:spPr>
          <a:xfrm>
            <a:off x="8190141" y="794545"/>
            <a:ext cx="3672564" cy="1477328"/>
          </a:xfrm>
        </p:spPr>
        <p:txBody>
          <a:bodyPr/>
          <a:lstStyle/>
          <a:p>
            <a:r>
              <a:rPr lang="en-US" dirty="0">
                <a:solidFill>
                  <a:schemeClr val="tx2"/>
                </a:solidFill>
              </a:rPr>
              <a:t>Learn more about Microsoft Power Virtual Agents </a:t>
            </a:r>
          </a:p>
        </p:txBody>
      </p:sp>
      <p:sp>
        <p:nvSpPr>
          <p:cNvPr id="27" name="Text Placeholder 26">
            <a:extLst>
              <a:ext uri="{FF2B5EF4-FFF2-40B4-BE49-F238E27FC236}">
                <a16:creationId xmlns:a16="http://schemas.microsoft.com/office/drawing/2014/main" id="{D281766A-5391-4C1D-AFED-24F882D56E6F}"/>
              </a:ext>
            </a:extLst>
          </p:cNvPr>
          <p:cNvSpPr txBox="1">
            <a:spLocks/>
          </p:cNvSpPr>
          <p:nvPr/>
        </p:nvSpPr>
        <p:spPr>
          <a:xfrm>
            <a:off x="4685239" y="6131317"/>
            <a:ext cx="4518538" cy="276999"/>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dirty="0">
                <a:solidFill>
                  <a:schemeClr val="bg1"/>
                </a:solidFill>
                <a:latin typeface="Segoe UI"/>
                <a:cs typeface="Segoe UI"/>
              </a:rPr>
              <a:t>Learn about the </a:t>
            </a:r>
            <a:r>
              <a:rPr lang="en-US" sz="1800" dirty="0">
                <a:solidFill>
                  <a:schemeClr val="bg1"/>
                </a:solidFill>
                <a:latin typeface="Segoe UI"/>
                <a:cs typeface="Segoe UI"/>
                <a:hlinkClick r:id="rId3">
                  <a:extLst>
                    <a:ext uri="{A12FA001-AC4F-418D-AE19-62706E023703}">
                      <ahyp:hlinkClr xmlns:ahyp="http://schemas.microsoft.com/office/drawing/2018/hyperlinkcolor" val="tx"/>
                    </a:ext>
                  </a:extLst>
                </a:hlinkClick>
              </a:rPr>
              <a:t>Power Platform</a:t>
            </a:r>
            <a:endParaRPr lang="en-US" sz="1800" dirty="0">
              <a:solidFill>
                <a:schemeClr val="bg1"/>
              </a:solidFill>
              <a:latin typeface="Segoe UI"/>
              <a:cs typeface="Segoe UI Light"/>
              <a:hlinkClick r:id="rId4">
                <a:extLst>
                  <a:ext uri="{A12FA001-AC4F-418D-AE19-62706E023703}">
                    <ahyp:hlinkClr xmlns:ahyp="http://schemas.microsoft.com/office/drawing/2018/hyperlinkcolor" val="tx"/>
                  </a:ext>
                </a:extLst>
              </a:hlinkClick>
            </a:endParaRPr>
          </a:p>
        </p:txBody>
      </p:sp>
      <p:grpSp>
        <p:nvGrpSpPr>
          <p:cNvPr id="31" name="Group 30">
            <a:extLst>
              <a:ext uri="{FF2B5EF4-FFF2-40B4-BE49-F238E27FC236}">
                <a16:creationId xmlns:a16="http://schemas.microsoft.com/office/drawing/2014/main" id="{79F12C9C-8854-493D-8B08-C577F7467D86}"/>
              </a:ext>
            </a:extLst>
          </p:cNvPr>
          <p:cNvGrpSpPr/>
          <p:nvPr/>
        </p:nvGrpSpPr>
        <p:grpSpPr>
          <a:xfrm>
            <a:off x="358245" y="922821"/>
            <a:ext cx="4558413" cy="772335"/>
            <a:chOff x="358245" y="922821"/>
            <a:chExt cx="4558413" cy="772335"/>
          </a:xfrm>
        </p:grpSpPr>
        <p:sp>
          <p:nvSpPr>
            <p:cNvPr id="56" name="Text Placeholder 26">
              <a:extLst>
                <a:ext uri="{FF2B5EF4-FFF2-40B4-BE49-F238E27FC236}">
                  <a16:creationId xmlns:a16="http://schemas.microsoft.com/office/drawing/2014/main" id="{EB8F0BD2-0F67-409F-833D-0D242FD95D03}"/>
                </a:ext>
              </a:extLst>
            </p:cNvPr>
            <p:cNvSpPr txBox="1">
              <a:spLocks/>
            </p:cNvSpPr>
            <p:nvPr/>
          </p:nvSpPr>
          <p:spPr>
            <a:xfrm>
              <a:off x="358245" y="922821"/>
              <a:ext cx="3459961" cy="603499"/>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r" defTabSz="914016">
                <a:buSzTx/>
                <a:defRPr/>
              </a:pPr>
              <a:r>
                <a:rPr lang="en-US" sz="1800" dirty="0">
                  <a:solidFill>
                    <a:schemeClr val="bg1"/>
                  </a:solidFill>
                </a:rPr>
                <a:t>Visit </a:t>
              </a:r>
              <a:r>
                <a:rPr lang="en-US" sz="1800" dirty="0">
                  <a:solidFill>
                    <a:schemeClr val="bg1"/>
                  </a:solidFill>
                  <a:hlinkClick r:id="rId5">
                    <a:extLst>
                      <a:ext uri="{A12FA001-AC4F-418D-AE19-62706E023703}">
                        <ahyp:hlinkClr xmlns:ahyp="http://schemas.microsoft.com/office/drawing/2018/hyperlinkcolor" val="tx"/>
                      </a:ext>
                    </a:extLst>
                  </a:hlinkClick>
                </a:rPr>
                <a:t>Power Virtual Agents</a:t>
              </a:r>
              <a:r>
                <a:rPr lang="en-US" sz="1800" dirty="0">
                  <a:solidFill>
                    <a:schemeClr val="bg1"/>
                  </a:solidFill>
                </a:rPr>
                <a:t> to learn more and request a demo</a:t>
              </a:r>
            </a:p>
          </p:txBody>
        </p:sp>
        <p:cxnSp>
          <p:nvCxnSpPr>
            <p:cNvPr id="13" name="Straight Connector 12">
              <a:extLst>
                <a:ext uri="{FF2B5EF4-FFF2-40B4-BE49-F238E27FC236}">
                  <a16:creationId xmlns:a16="http://schemas.microsoft.com/office/drawing/2014/main" id="{1584AFA0-15FB-4EB8-8EFC-E485C7E47D49}"/>
                </a:ext>
              </a:extLst>
            </p:cNvPr>
            <p:cNvCxnSpPr>
              <a:cxnSpLocks/>
            </p:cNvCxnSpPr>
            <p:nvPr/>
          </p:nvCxnSpPr>
          <p:spPr>
            <a:xfrm>
              <a:off x="1078107" y="1695156"/>
              <a:ext cx="3838551"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2E18A08B-AE67-461B-9724-7774CAA88214}"/>
              </a:ext>
            </a:extLst>
          </p:cNvPr>
          <p:cNvGrpSpPr/>
          <p:nvPr/>
        </p:nvGrpSpPr>
        <p:grpSpPr>
          <a:xfrm>
            <a:off x="358245" y="1878321"/>
            <a:ext cx="5535349" cy="785162"/>
            <a:chOff x="358245" y="1878321"/>
            <a:chExt cx="5535349" cy="785162"/>
          </a:xfrm>
        </p:grpSpPr>
        <p:sp>
          <p:nvSpPr>
            <p:cNvPr id="68" name="Text Placeholder 26">
              <a:extLst>
                <a:ext uri="{FF2B5EF4-FFF2-40B4-BE49-F238E27FC236}">
                  <a16:creationId xmlns:a16="http://schemas.microsoft.com/office/drawing/2014/main" id="{8F294D0E-3CE6-4D2F-96D8-F7AA19125416}"/>
                </a:ext>
              </a:extLst>
            </p:cNvPr>
            <p:cNvSpPr txBox="1">
              <a:spLocks/>
            </p:cNvSpPr>
            <p:nvPr/>
          </p:nvSpPr>
          <p:spPr>
            <a:xfrm>
              <a:off x="358245" y="1878321"/>
              <a:ext cx="4433720" cy="553998"/>
            </a:xfrm>
            <a:prstGeom prst="rect">
              <a:avLst/>
            </a:prstGeom>
          </p:spPr>
          <p:txBody>
            <a:bodyPr vert="horz" wrap="square" lIns="0" tIns="0" rIns="0" bIns="0" rtlCol="0">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dirty="0">
                  <a:solidFill>
                    <a:schemeClr val="bg1"/>
                  </a:solidFill>
                  <a:latin typeface="Segoe UI"/>
                </a:rPr>
                <a:t>Technical details about the application are available in our </a:t>
              </a:r>
              <a:r>
                <a:rPr lang="en-US" sz="1800" dirty="0">
                  <a:solidFill>
                    <a:schemeClr val="bg1"/>
                  </a:solidFill>
                  <a:latin typeface="Segoe UI"/>
                  <a:cs typeface="Segoe UI Light" panose="020B0502040204020203" pitchFamily="34" charset="0"/>
                  <a:hlinkClick r:id="rId6">
                    <a:extLst>
                      <a:ext uri="{A12FA001-AC4F-418D-AE19-62706E023703}">
                        <ahyp:hlinkClr xmlns:ahyp="http://schemas.microsoft.com/office/drawing/2018/hyperlinkcolor" val="tx"/>
                      </a:ext>
                    </a:extLst>
                  </a:hlinkClick>
                </a:rPr>
                <a:t>help documentation</a:t>
              </a:r>
              <a:endParaRPr lang="en-US" sz="1800" dirty="0">
                <a:solidFill>
                  <a:schemeClr val="bg1"/>
                </a:solidFill>
                <a:latin typeface="Segoe UI"/>
                <a:cs typeface="Segoe UI Light" panose="020B0502040204020203" pitchFamily="34" charset="0"/>
              </a:endParaRPr>
            </a:p>
          </p:txBody>
        </p:sp>
        <p:cxnSp>
          <p:nvCxnSpPr>
            <p:cNvPr id="34" name="Straight Connector 33">
              <a:extLst>
                <a:ext uri="{FF2B5EF4-FFF2-40B4-BE49-F238E27FC236}">
                  <a16:creationId xmlns:a16="http://schemas.microsoft.com/office/drawing/2014/main" id="{1FCD9757-FF06-4549-AA7A-148080A53F61}"/>
                </a:ext>
              </a:extLst>
            </p:cNvPr>
            <p:cNvCxnSpPr>
              <a:cxnSpLocks/>
            </p:cNvCxnSpPr>
            <p:nvPr/>
          </p:nvCxnSpPr>
          <p:spPr>
            <a:xfrm>
              <a:off x="1963591" y="2663483"/>
              <a:ext cx="3930003"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78914C5-E5FD-4605-A8F3-F32BC746E9A9}"/>
              </a:ext>
            </a:extLst>
          </p:cNvPr>
          <p:cNvGrpSpPr/>
          <p:nvPr/>
        </p:nvGrpSpPr>
        <p:grpSpPr>
          <a:xfrm>
            <a:off x="1406397" y="2877420"/>
            <a:ext cx="5405004" cy="705152"/>
            <a:chOff x="1406397" y="2877420"/>
            <a:chExt cx="5405004" cy="705152"/>
          </a:xfrm>
        </p:grpSpPr>
        <p:sp>
          <p:nvSpPr>
            <p:cNvPr id="22" name="Text Placeholder 26">
              <a:extLst>
                <a:ext uri="{FF2B5EF4-FFF2-40B4-BE49-F238E27FC236}">
                  <a16:creationId xmlns:a16="http://schemas.microsoft.com/office/drawing/2014/main" id="{9A372F51-BFD1-4987-8721-8EFFA3687878}"/>
                </a:ext>
              </a:extLst>
            </p:cNvPr>
            <p:cNvSpPr txBox="1">
              <a:spLocks/>
            </p:cNvSpPr>
            <p:nvPr/>
          </p:nvSpPr>
          <p:spPr>
            <a:xfrm>
              <a:off x="1406397" y="2877420"/>
              <a:ext cx="4518538"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dirty="0">
                  <a:solidFill>
                    <a:schemeClr val="bg1"/>
                  </a:solidFill>
                  <a:latin typeface="Segoe UI"/>
                  <a:cs typeface="Segoe UI"/>
                </a:rPr>
                <a:t>Check </a:t>
              </a:r>
              <a:r>
                <a:rPr lang="en-US" sz="1800" dirty="0">
                  <a:solidFill>
                    <a:schemeClr val="bg1"/>
                  </a:solidFill>
                  <a:latin typeface="Segoe UI"/>
                  <a:cs typeface="Segoe UI"/>
                  <a:hlinkClick r:id="rId7">
                    <a:extLst>
                      <a:ext uri="{A12FA001-AC4F-418D-AE19-62706E023703}">
                        <ahyp:hlinkClr xmlns:ahyp="http://schemas.microsoft.com/office/drawing/2018/hyperlinkcolor" val="tx"/>
                      </a:ext>
                    </a:extLst>
                  </a:hlinkClick>
                </a:rPr>
                <a:t>Power Virtual Agents Blog </a:t>
              </a:r>
              <a:r>
                <a:rPr lang="en-US" sz="1800" dirty="0">
                  <a:solidFill>
                    <a:schemeClr val="bg1"/>
                  </a:solidFill>
                  <a:latin typeface="Segoe UI"/>
                  <a:cs typeface="Segoe UI"/>
                </a:rPr>
                <a:t>to learn more best practices and updates </a:t>
              </a:r>
              <a:endParaRPr lang="en-US" sz="1800" dirty="0">
                <a:solidFill>
                  <a:schemeClr val="bg1"/>
                </a:solidFill>
                <a:latin typeface="Segoe UI"/>
                <a:cs typeface="Segoe UI Light"/>
                <a:hlinkClick r:id="rId4">
                  <a:extLst>
                    <a:ext uri="{A12FA001-AC4F-418D-AE19-62706E023703}">
                      <ahyp:hlinkClr xmlns:ahyp="http://schemas.microsoft.com/office/drawing/2018/hyperlinkcolor" val="tx"/>
                    </a:ext>
                  </a:extLst>
                </a:hlinkClick>
              </a:endParaRPr>
            </a:p>
          </p:txBody>
        </p:sp>
        <p:cxnSp>
          <p:nvCxnSpPr>
            <p:cNvPr id="35" name="Straight Connector 34">
              <a:extLst>
                <a:ext uri="{FF2B5EF4-FFF2-40B4-BE49-F238E27FC236}">
                  <a16:creationId xmlns:a16="http://schemas.microsoft.com/office/drawing/2014/main" id="{074E8FFE-9C7A-4209-A3BF-F41F03193CE5}"/>
                </a:ext>
              </a:extLst>
            </p:cNvPr>
            <p:cNvCxnSpPr>
              <a:cxnSpLocks/>
            </p:cNvCxnSpPr>
            <p:nvPr/>
          </p:nvCxnSpPr>
          <p:spPr>
            <a:xfrm>
              <a:off x="2837645" y="3582572"/>
              <a:ext cx="3973756"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0CC85051-C2A6-47FB-AD45-FEA91C82C00B}"/>
              </a:ext>
            </a:extLst>
          </p:cNvPr>
          <p:cNvGrpSpPr/>
          <p:nvPr/>
        </p:nvGrpSpPr>
        <p:grpSpPr>
          <a:xfrm>
            <a:off x="2712718" y="3690319"/>
            <a:ext cx="4968242" cy="769138"/>
            <a:chOff x="2712718" y="3690319"/>
            <a:chExt cx="4968242" cy="769138"/>
          </a:xfrm>
        </p:grpSpPr>
        <p:sp>
          <p:nvSpPr>
            <p:cNvPr id="70" name="Text Placeholder 26">
              <a:extLst>
                <a:ext uri="{FF2B5EF4-FFF2-40B4-BE49-F238E27FC236}">
                  <a16:creationId xmlns:a16="http://schemas.microsoft.com/office/drawing/2014/main" id="{7D6ACBDA-C97E-492B-9913-F1470DDDCFC3}"/>
                </a:ext>
              </a:extLst>
            </p:cNvPr>
            <p:cNvSpPr txBox="1">
              <a:spLocks/>
            </p:cNvSpPr>
            <p:nvPr/>
          </p:nvSpPr>
          <p:spPr>
            <a:xfrm>
              <a:off x="2712718" y="3690319"/>
              <a:ext cx="3837768"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dirty="0">
                  <a:solidFill>
                    <a:schemeClr val="bg1"/>
                  </a:solidFill>
                  <a:latin typeface="Segoe UI"/>
                  <a:cs typeface="Segoe UI"/>
                </a:rPr>
                <a:t>View upcoming and planned features on the </a:t>
              </a:r>
              <a:r>
                <a:rPr lang="en-US" sz="1800" dirty="0">
                  <a:solidFill>
                    <a:schemeClr val="bg1"/>
                  </a:solidFill>
                  <a:latin typeface="Segoe UI"/>
                  <a:cs typeface="Segoe UI"/>
                  <a:hlinkClick r:id="rId8">
                    <a:extLst>
                      <a:ext uri="{A12FA001-AC4F-418D-AE19-62706E023703}">
                        <ahyp:hlinkClr xmlns:ahyp="http://schemas.microsoft.com/office/drawing/2018/hyperlinkcolor" val="tx"/>
                      </a:ext>
                    </a:extLst>
                  </a:hlinkClick>
                </a:rPr>
                <a:t>Roadmap</a:t>
              </a:r>
              <a:endParaRPr lang="en-US" sz="1800" dirty="0">
                <a:solidFill>
                  <a:schemeClr val="bg1"/>
                </a:solidFill>
                <a:latin typeface="Segoe UI"/>
                <a:cs typeface="Segoe UI Light"/>
                <a:hlinkClick r:id="rId4">
                  <a:extLst>
                    <a:ext uri="{A12FA001-AC4F-418D-AE19-62706E023703}">
                      <ahyp:hlinkClr xmlns:ahyp="http://schemas.microsoft.com/office/drawing/2018/hyperlinkcolor" val="tx"/>
                    </a:ext>
                  </a:extLst>
                </a:hlinkClick>
              </a:endParaRPr>
            </a:p>
          </p:txBody>
        </p:sp>
        <p:cxnSp>
          <p:nvCxnSpPr>
            <p:cNvPr id="36" name="Straight Connector 35">
              <a:extLst>
                <a:ext uri="{FF2B5EF4-FFF2-40B4-BE49-F238E27FC236}">
                  <a16:creationId xmlns:a16="http://schemas.microsoft.com/office/drawing/2014/main" id="{3430766A-5DBB-468F-8717-A1F9D6CA19D0}"/>
                </a:ext>
              </a:extLst>
            </p:cNvPr>
            <p:cNvCxnSpPr>
              <a:cxnSpLocks/>
            </p:cNvCxnSpPr>
            <p:nvPr/>
          </p:nvCxnSpPr>
          <p:spPr>
            <a:xfrm>
              <a:off x="3734559" y="4459457"/>
              <a:ext cx="3946401"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D27FF284-A6FD-4B0C-853E-BE5B6ECF0871}"/>
              </a:ext>
            </a:extLst>
          </p:cNvPr>
          <p:cNvGrpSpPr/>
          <p:nvPr/>
        </p:nvGrpSpPr>
        <p:grpSpPr>
          <a:xfrm>
            <a:off x="3371555" y="4596318"/>
            <a:ext cx="4972759" cy="524416"/>
            <a:chOff x="3371555" y="4596318"/>
            <a:chExt cx="4972759" cy="524416"/>
          </a:xfrm>
        </p:grpSpPr>
        <p:sp>
          <p:nvSpPr>
            <p:cNvPr id="25" name="Text Placeholder 26">
              <a:extLst>
                <a:ext uri="{FF2B5EF4-FFF2-40B4-BE49-F238E27FC236}">
                  <a16:creationId xmlns:a16="http://schemas.microsoft.com/office/drawing/2014/main" id="{132ECF32-51CF-485C-9F25-924B451B5E7C}"/>
                </a:ext>
              </a:extLst>
            </p:cNvPr>
            <p:cNvSpPr txBox="1">
              <a:spLocks/>
            </p:cNvSpPr>
            <p:nvPr/>
          </p:nvSpPr>
          <p:spPr>
            <a:xfrm>
              <a:off x="3371555" y="4596318"/>
              <a:ext cx="3837768" cy="276999"/>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dirty="0">
                  <a:solidFill>
                    <a:schemeClr val="bg1"/>
                  </a:solidFill>
                  <a:latin typeface="Segoe UI"/>
                  <a:cs typeface="Segoe UI"/>
                </a:rPr>
                <a:t>Explore </a:t>
              </a:r>
              <a:r>
                <a:rPr lang="en-US" sz="1800" dirty="0">
                  <a:solidFill>
                    <a:schemeClr val="bg1"/>
                  </a:solidFill>
                  <a:latin typeface="Segoe UI"/>
                  <a:cs typeface="Segoe UI"/>
                  <a:hlinkClick r:id="rId9">
                    <a:extLst>
                      <a:ext uri="{A12FA001-AC4F-418D-AE19-62706E023703}">
                        <ahyp:hlinkClr xmlns:ahyp="http://schemas.microsoft.com/office/drawing/2018/hyperlinkcolor" val="tx"/>
                      </a:ext>
                    </a:extLst>
                  </a:hlinkClick>
                </a:rPr>
                <a:t>Customer Stories</a:t>
              </a:r>
              <a:endParaRPr lang="en-US" sz="1800" dirty="0">
                <a:solidFill>
                  <a:schemeClr val="bg1"/>
                </a:solidFill>
                <a:latin typeface="Segoe UI"/>
                <a:cs typeface="Segoe UI Light"/>
                <a:hlinkClick r:id="rId4">
                  <a:extLst>
                    <a:ext uri="{A12FA001-AC4F-418D-AE19-62706E023703}">
                      <ahyp:hlinkClr xmlns:ahyp="http://schemas.microsoft.com/office/drawing/2018/hyperlinkcolor" val="tx"/>
                    </a:ext>
                  </a:extLst>
                </a:hlinkClick>
              </a:endParaRPr>
            </a:p>
          </p:txBody>
        </p:sp>
        <p:cxnSp>
          <p:nvCxnSpPr>
            <p:cNvPr id="37" name="Straight Connector 36">
              <a:extLst>
                <a:ext uri="{FF2B5EF4-FFF2-40B4-BE49-F238E27FC236}">
                  <a16:creationId xmlns:a16="http://schemas.microsoft.com/office/drawing/2014/main" id="{EB3348E1-955D-4A8A-B254-D1BAB3871D65}"/>
                </a:ext>
              </a:extLst>
            </p:cNvPr>
            <p:cNvCxnSpPr/>
            <p:nvPr/>
          </p:nvCxnSpPr>
          <p:spPr>
            <a:xfrm>
              <a:off x="3757419" y="5120734"/>
              <a:ext cx="4586895"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86D303C2-AB78-4E60-B320-196A704358C0}"/>
              </a:ext>
            </a:extLst>
          </p:cNvPr>
          <p:cNvGrpSpPr/>
          <p:nvPr/>
        </p:nvGrpSpPr>
        <p:grpSpPr>
          <a:xfrm>
            <a:off x="4489369" y="5278734"/>
            <a:ext cx="4748586" cy="724643"/>
            <a:chOff x="4489369" y="5278734"/>
            <a:chExt cx="4748586" cy="724643"/>
          </a:xfrm>
        </p:grpSpPr>
        <p:sp>
          <p:nvSpPr>
            <p:cNvPr id="23" name="Text Placeholder 26">
              <a:extLst>
                <a:ext uri="{FF2B5EF4-FFF2-40B4-BE49-F238E27FC236}">
                  <a16:creationId xmlns:a16="http://schemas.microsoft.com/office/drawing/2014/main" id="{DB8BBB35-AED5-4D03-8B20-1CFA5EA32342}"/>
                </a:ext>
              </a:extLst>
            </p:cNvPr>
            <p:cNvSpPr txBox="1">
              <a:spLocks/>
            </p:cNvSpPr>
            <p:nvPr/>
          </p:nvSpPr>
          <p:spPr>
            <a:xfrm>
              <a:off x="4489369" y="5278734"/>
              <a:ext cx="3837768" cy="553998"/>
            </a:xfrm>
            <a:prstGeom prst="rect">
              <a:avLst/>
            </a:prstGeom>
          </p:spPr>
          <p:txBody>
            <a:bodyPr vert="horz" wrap="square" lIns="0" tIns="0" rIns="0" bIns="0" rtlCol="0" anchor="t">
              <a:spAutoFit/>
            </a:bodyPr>
            <a:lstStyle>
              <a:lvl1pPr marL="0" marR="0" indent="0" algn="l" defTabSz="932742" rtl="0" eaLnBrk="1" fontAlgn="auto" latinLnBrk="0" hangingPunct="1">
                <a:lnSpc>
                  <a:spcPts val="24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mn-cs"/>
                </a:defRPr>
              </a:lvl1pPr>
              <a:lvl2pPr marL="2286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14016">
                <a:lnSpc>
                  <a:spcPct val="100000"/>
                </a:lnSpc>
                <a:buSzTx/>
                <a:defRPr/>
              </a:pPr>
              <a:r>
                <a:rPr lang="en-US" sz="1800" dirty="0">
                  <a:solidFill>
                    <a:schemeClr val="bg1"/>
                  </a:solidFill>
                  <a:latin typeface="Segoe UI"/>
                  <a:cs typeface="Segoe UI"/>
                </a:rPr>
                <a:t>For questions please engage in our </a:t>
              </a:r>
              <a:r>
                <a:rPr lang="en-US" sz="1800" dirty="0">
                  <a:solidFill>
                    <a:schemeClr val="bg1"/>
                  </a:solidFill>
                  <a:latin typeface="Segoe UI"/>
                  <a:cs typeface="Segoe UI Light"/>
                  <a:hlinkClick r:id="rId10">
                    <a:extLst>
                      <a:ext uri="{A12FA001-AC4F-418D-AE19-62706E023703}">
                        <ahyp:hlinkClr xmlns:ahyp="http://schemas.microsoft.com/office/drawing/2018/hyperlinkcolor" val="tx"/>
                      </a:ext>
                    </a:extLst>
                  </a:hlinkClick>
                </a:rPr>
                <a:t>Community forum</a:t>
              </a:r>
              <a:endParaRPr lang="en-US" sz="1800" dirty="0">
                <a:solidFill>
                  <a:schemeClr val="bg1"/>
                </a:solidFill>
                <a:latin typeface="Segoe UI"/>
                <a:cs typeface="Segoe UI Light"/>
                <a:hlinkClick r:id="rId4">
                  <a:extLst>
                    <a:ext uri="{A12FA001-AC4F-418D-AE19-62706E023703}">
                      <ahyp:hlinkClr xmlns:ahyp="http://schemas.microsoft.com/office/drawing/2018/hyperlinkcolor" val="tx"/>
                    </a:ext>
                  </a:extLst>
                </a:hlinkClick>
              </a:endParaRPr>
            </a:p>
          </p:txBody>
        </p:sp>
        <p:cxnSp>
          <p:nvCxnSpPr>
            <p:cNvPr id="38" name="Straight Connector 37">
              <a:extLst>
                <a:ext uri="{FF2B5EF4-FFF2-40B4-BE49-F238E27FC236}">
                  <a16:creationId xmlns:a16="http://schemas.microsoft.com/office/drawing/2014/main" id="{F0F6239C-9726-452E-AF28-B11B37FDCAA9}"/>
                </a:ext>
              </a:extLst>
            </p:cNvPr>
            <p:cNvCxnSpPr/>
            <p:nvPr/>
          </p:nvCxnSpPr>
          <p:spPr>
            <a:xfrm>
              <a:off x="4651060" y="6003377"/>
              <a:ext cx="4586895"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descr="Icon of a browser window">
            <a:extLst>
              <a:ext uri="{FF2B5EF4-FFF2-40B4-BE49-F238E27FC236}">
                <a16:creationId xmlns:a16="http://schemas.microsoft.com/office/drawing/2014/main" id="{B343FC91-57D2-45B4-BBA0-FAC41480AF88}"/>
              </a:ext>
            </a:extLst>
          </p:cNvPr>
          <p:cNvGrpSpPr/>
          <p:nvPr/>
        </p:nvGrpSpPr>
        <p:grpSpPr>
          <a:xfrm>
            <a:off x="5835904" y="1484196"/>
            <a:ext cx="788249" cy="788250"/>
            <a:chOff x="5246099" y="1752175"/>
            <a:chExt cx="788249" cy="788250"/>
          </a:xfrm>
        </p:grpSpPr>
        <p:sp>
          <p:nvSpPr>
            <p:cNvPr id="40" name="Rectangle 39">
              <a:extLst>
                <a:ext uri="{FF2B5EF4-FFF2-40B4-BE49-F238E27FC236}">
                  <a16:creationId xmlns:a16="http://schemas.microsoft.com/office/drawing/2014/main" id="{406595E5-F5AA-40F5-AC7D-25FE9FD82C7D}"/>
                </a:ext>
                <a:ext uri="{C183D7F6-B498-43B3-948B-1728B52AA6E4}">
                  <adec:decorative xmlns:adec="http://schemas.microsoft.com/office/drawing/2017/decorative" val="1"/>
                </a:ext>
              </a:extLst>
            </p:cNvPr>
            <p:cNvSpPr/>
            <p:nvPr/>
          </p:nvSpPr>
          <p:spPr bwMode="auto">
            <a:xfrm rot="2700000">
              <a:off x="5246099" y="1752175"/>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Browser" title="Icon of a browser window">
              <a:extLst>
                <a:ext uri="{FF2B5EF4-FFF2-40B4-BE49-F238E27FC236}">
                  <a16:creationId xmlns:a16="http://schemas.microsoft.com/office/drawing/2014/main" id="{3BBCECDA-F16C-45A3-ACC8-911969C75ED8}"/>
                </a:ext>
              </a:extLst>
            </p:cNvPr>
            <p:cNvSpPr>
              <a:spLocks noChangeAspect="1" noEditPoints="1"/>
            </p:cNvSpPr>
            <p:nvPr/>
          </p:nvSpPr>
          <p:spPr bwMode="auto">
            <a:xfrm>
              <a:off x="5425995" y="1974848"/>
              <a:ext cx="428458" cy="342902"/>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42" name="Group 41" descr="Icon of two documents stacked together with writing on them">
            <a:extLst>
              <a:ext uri="{FF2B5EF4-FFF2-40B4-BE49-F238E27FC236}">
                <a16:creationId xmlns:a16="http://schemas.microsoft.com/office/drawing/2014/main" id="{9D105B1D-9466-4F49-9411-3A1D3ABFD788}"/>
              </a:ext>
            </a:extLst>
          </p:cNvPr>
          <p:cNvGrpSpPr/>
          <p:nvPr/>
        </p:nvGrpSpPr>
        <p:grpSpPr>
          <a:xfrm>
            <a:off x="6686259" y="2297733"/>
            <a:ext cx="788249" cy="788250"/>
            <a:chOff x="4012385" y="2869775"/>
            <a:chExt cx="788249" cy="788250"/>
          </a:xfrm>
        </p:grpSpPr>
        <p:sp>
          <p:nvSpPr>
            <p:cNvPr id="43" name="Rectangle 42">
              <a:extLst>
                <a:ext uri="{FF2B5EF4-FFF2-40B4-BE49-F238E27FC236}">
                  <a16:creationId xmlns:a16="http://schemas.microsoft.com/office/drawing/2014/main" id="{D5B3ED55-D068-4E34-9BB5-5F7CF9B218AA}"/>
                </a:ext>
                <a:ext uri="{C183D7F6-B498-43B3-948B-1728B52AA6E4}">
                  <adec:decorative xmlns:adec="http://schemas.microsoft.com/office/drawing/2017/decorative" val="1"/>
                </a:ext>
              </a:extLst>
            </p:cNvPr>
            <p:cNvSpPr/>
            <p:nvPr/>
          </p:nvSpPr>
          <p:spPr bwMode="auto">
            <a:xfrm rot="2700000">
              <a:off x="4012385" y="2869775"/>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CRMArticles_EFF5" title="Icon of two documents stacked together with writing on them">
              <a:extLst>
                <a:ext uri="{FF2B5EF4-FFF2-40B4-BE49-F238E27FC236}">
                  <a16:creationId xmlns:a16="http://schemas.microsoft.com/office/drawing/2014/main" id="{0CFC4A8B-CAA3-465F-9B95-E516F8890944}"/>
                </a:ext>
              </a:extLst>
            </p:cNvPr>
            <p:cNvSpPr>
              <a:spLocks noChangeAspect="1" noEditPoints="1"/>
            </p:cNvSpPr>
            <p:nvPr/>
          </p:nvSpPr>
          <p:spPr bwMode="auto">
            <a:xfrm>
              <a:off x="4230869" y="3060699"/>
              <a:ext cx="352062" cy="40640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p>
          </p:txBody>
        </p:sp>
      </p:grpSp>
      <p:grpSp>
        <p:nvGrpSpPr>
          <p:cNvPr id="45" name="Group 44" descr="Icon of two overlapping chat bubbles">
            <a:extLst>
              <a:ext uri="{FF2B5EF4-FFF2-40B4-BE49-F238E27FC236}">
                <a16:creationId xmlns:a16="http://schemas.microsoft.com/office/drawing/2014/main" id="{7DF46556-64C8-4EA3-80C9-14C46285798F}"/>
              </a:ext>
            </a:extLst>
          </p:cNvPr>
          <p:cNvGrpSpPr/>
          <p:nvPr/>
        </p:nvGrpSpPr>
        <p:grpSpPr>
          <a:xfrm>
            <a:off x="7599051" y="3143090"/>
            <a:ext cx="788249" cy="788250"/>
            <a:chOff x="2633527" y="4335718"/>
            <a:chExt cx="788249" cy="788250"/>
          </a:xfrm>
        </p:grpSpPr>
        <p:sp>
          <p:nvSpPr>
            <p:cNvPr id="46" name="Rectangle 45">
              <a:extLst>
                <a:ext uri="{FF2B5EF4-FFF2-40B4-BE49-F238E27FC236}">
                  <a16:creationId xmlns:a16="http://schemas.microsoft.com/office/drawing/2014/main" id="{936B27EC-087F-4C8C-BF4D-ABDB46F41B01}"/>
                </a:ext>
                <a:ext uri="{C183D7F6-B498-43B3-948B-1728B52AA6E4}">
                  <adec:decorative xmlns:adec="http://schemas.microsoft.com/office/drawing/2017/decorative" val="1"/>
                </a:ext>
              </a:extLst>
            </p:cNvPr>
            <p:cNvSpPr/>
            <p:nvPr/>
          </p:nvSpPr>
          <p:spPr bwMode="auto">
            <a:xfrm rot="2700000">
              <a:off x="2633527" y="4335718"/>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a:gradFill>
                  <a:gsLst>
                    <a:gs pos="0">
                      <a:srgbClr val="FFFFFF"/>
                    </a:gs>
                    <a:gs pos="100000">
                      <a:srgbClr val="FFFFFF"/>
                    </a:gs>
                  </a:gsLst>
                  <a:lin ang="5400000" scaled="0"/>
                </a:gradFill>
                <a:ea typeface="Segoe UI" pitchFamily="34" charset="0"/>
                <a:cs typeface="Segoe UI" pitchFamily="34" charset="0"/>
              </a:endParaRPr>
            </a:p>
          </p:txBody>
        </p:sp>
        <p:sp>
          <p:nvSpPr>
            <p:cNvPr id="47" name="speech_5" title="Icon of two overlapping chat bubbles">
              <a:extLst>
                <a:ext uri="{FF2B5EF4-FFF2-40B4-BE49-F238E27FC236}">
                  <a16:creationId xmlns:a16="http://schemas.microsoft.com/office/drawing/2014/main" id="{33B43218-128B-43E6-B0F2-42075B14AF7E}"/>
                </a:ext>
              </a:extLst>
            </p:cNvPr>
            <p:cNvSpPr>
              <a:spLocks noChangeAspect="1" noEditPoints="1"/>
            </p:cNvSpPr>
            <p:nvPr/>
          </p:nvSpPr>
          <p:spPr bwMode="auto">
            <a:xfrm>
              <a:off x="2793758" y="4546962"/>
              <a:ext cx="467788" cy="365760"/>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rgbClr val="0B556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grpSp>
        <p:nvGrpSpPr>
          <p:cNvPr id="48" name="Group 47" descr="Icon of two overlapping chat bubbles Icon of two overlapping chat bubbles">
            <a:extLst>
              <a:ext uri="{FF2B5EF4-FFF2-40B4-BE49-F238E27FC236}">
                <a16:creationId xmlns:a16="http://schemas.microsoft.com/office/drawing/2014/main" id="{A4E8BB4E-2807-4BB3-80C7-C641956376A4}"/>
              </a:ext>
            </a:extLst>
          </p:cNvPr>
          <p:cNvGrpSpPr/>
          <p:nvPr/>
        </p:nvGrpSpPr>
        <p:grpSpPr>
          <a:xfrm>
            <a:off x="8408257" y="3924972"/>
            <a:ext cx="788249" cy="788250"/>
            <a:chOff x="9165269" y="5151274"/>
            <a:chExt cx="788249" cy="788250"/>
          </a:xfrm>
        </p:grpSpPr>
        <p:sp>
          <p:nvSpPr>
            <p:cNvPr id="49" name="Rectangle 48">
              <a:extLst>
                <a:ext uri="{FF2B5EF4-FFF2-40B4-BE49-F238E27FC236}">
                  <a16:creationId xmlns:a16="http://schemas.microsoft.com/office/drawing/2014/main" id="{5534E52C-3915-41CD-913C-0CF61BD71FBA}"/>
                </a:ext>
                <a:ext uri="{C183D7F6-B498-43B3-948B-1728B52AA6E4}">
                  <adec:decorative xmlns:adec="http://schemas.microsoft.com/office/drawing/2017/decorative" val="1"/>
                </a:ext>
              </a:extLst>
            </p:cNvPr>
            <p:cNvSpPr/>
            <p:nvPr/>
          </p:nvSpPr>
          <p:spPr bwMode="auto">
            <a:xfrm rot="2700000">
              <a:off x="9165269" y="5151274"/>
              <a:ext cx="788250" cy="7882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50" name="Graphic 49" descr="Icon of two overlapping chat bubbles Icon of two overlapping chat bubbles">
              <a:extLst>
                <a:ext uri="{FF2B5EF4-FFF2-40B4-BE49-F238E27FC236}">
                  <a16:creationId xmlns:a16="http://schemas.microsoft.com/office/drawing/2014/main" id="{3CEEAB56-1A47-4690-8D76-73D339B36AA1}"/>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274005" y="5260009"/>
              <a:ext cx="570779" cy="570779"/>
            </a:xfrm>
            <a:prstGeom prst="rect">
              <a:avLst/>
            </a:prstGeom>
          </p:spPr>
        </p:pic>
      </p:grpSp>
    </p:spTree>
    <p:extLst>
      <p:ext uri="{BB962C8B-B14F-4D97-AF65-F5344CB8AC3E}">
        <p14:creationId xmlns:p14="http://schemas.microsoft.com/office/powerpoint/2010/main" val="238282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anim calcmode="lin" valueType="num">
                                      <p:cBhvr>
                                        <p:cTn id="14" dur="500" fill="hold"/>
                                        <p:tgtEl>
                                          <p:spTgt spid="32"/>
                                        </p:tgtEl>
                                        <p:attrNameLst>
                                          <p:attrName>ppt_x</p:attrName>
                                        </p:attrNameLst>
                                      </p:cBhvr>
                                      <p:tavLst>
                                        <p:tav tm="0">
                                          <p:val>
                                            <p:strVal val="#ppt_x"/>
                                          </p:val>
                                        </p:tav>
                                        <p:tav tm="100000">
                                          <p:val>
                                            <p:strVal val="#ppt_x"/>
                                          </p:val>
                                        </p:tav>
                                      </p:tavLst>
                                    </p:anim>
                                    <p:anim calcmode="lin" valueType="num">
                                      <p:cBhvr>
                                        <p:cTn id="15" dur="500" fill="hold"/>
                                        <p:tgtEl>
                                          <p:spTgt spid="3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anim calcmode="lin" valueType="num">
                                      <p:cBhvr>
                                        <p:cTn id="20" dur="500" fill="hold"/>
                                        <p:tgtEl>
                                          <p:spTgt spid="33"/>
                                        </p:tgtEl>
                                        <p:attrNameLst>
                                          <p:attrName>ppt_x</p:attrName>
                                        </p:attrNameLst>
                                      </p:cBhvr>
                                      <p:tavLst>
                                        <p:tav tm="0">
                                          <p:val>
                                            <p:strVal val="#ppt_x"/>
                                          </p:val>
                                        </p:tav>
                                        <p:tav tm="100000">
                                          <p:val>
                                            <p:strVal val="#ppt_x"/>
                                          </p:val>
                                        </p:tav>
                                      </p:tavLst>
                                    </p:anim>
                                    <p:anim calcmode="lin" valueType="num">
                                      <p:cBhvr>
                                        <p:cTn id="21" dur="500" fill="hold"/>
                                        <p:tgtEl>
                                          <p:spTgt spid="3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50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500"/>
                                        <p:tgtEl>
                                          <p:spTgt spid="51"/>
                                        </p:tgtEl>
                                      </p:cBhvr>
                                    </p:animEffect>
                                    <p:anim calcmode="lin" valueType="num">
                                      <p:cBhvr>
                                        <p:cTn id="26" dur="500" fill="hold"/>
                                        <p:tgtEl>
                                          <p:spTgt spid="51"/>
                                        </p:tgtEl>
                                        <p:attrNameLst>
                                          <p:attrName>ppt_x</p:attrName>
                                        </p:attrNameLst>
                                      </p:cBhvr>
                                      <p:tavLst>
                                        <p:tav tm="0">
                                          <p:val>
                                            <p:strVal val="#ppt_x"/>
                                          </p:val>
                                        </p:tav>
                                        <p:tav tm="100000">
                                          <p:val>
                                            <p:strVal val="#ppt_x"/>
                                          </p:val>
                                        </p:tav>
                                      </p:tavLst>
                                    </p:anim>
                                    <p:anim calcmode="lin" valueType="num">
                                      <p:cBhvr>
                                        <p:cTn id="27" dur="500" fill="hold"/>
                                        <p:tgtEl>
                                          <p:spTgt spid="5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nodeType="afterEffect">
                                  <p:stCondLst>
                                    <p:cond delay="50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anim calcmode="lin" valueType="num">
                                      <p:cBhvr>
                                        <p:cTn id="32" dur="500" fill="hold"/>
                                        <p:tgtEl>
                                          <p:spTgt spid="52"/>
                                        </p:tgtEl>
                                        <p:attrNameLst>
                                          <p:attrName>ppt_x</p:attrName>
                                        </p:attrNameLst>
                                      </p:cBhvr>
                                      <p:tavLst>
                                        <p:tav tm="0">
                                          <p:val>
                                            <p:strVal val="#ppt_x"/>
                                          </p:val>
                                        </p:tav>
                                        <p:tav tm="100000">
                                          <p:val>
                                            <p:strVal val="#ppt_x"/>
                                          </p:val>
                                        </p:tav>
                                      </p:tavLst>
                                    </p:anim>
                                    <p:anim calcmode="lin" valueType="num">
                                      <p:cBhvr>
                                        <p:cTn id="33" dur="500" fill="hold"/>
                                        <p:tgtEl>
                                          <p:spTgt spid="52"/>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nodeType="afterEffect">
                                  <p:stCondLst>
                                    <p:cond delay="50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anim calcmode="lin" valueType="num">
                                      <p:cBhvr>
                                        <p:cTn id="38" dur="500" fill="hold"/>
                                        <p:tgtEl>
                                          <p:spTgt spid="71"/>
                                        </p:tgtEl>
                                        <p:attrNameLst>
                                          <p:attrName>ppt_x</p:attrName>
                                        </p:attrNameLst>
                                      </p:cBhvr>
                                      <p:tavLst>
                                        <p:tav tm="0">
                                          <p:val>
                                            <p:strVal val="#ppt_x"/>
                                          </p:val>
                                        </p:tav>
                                        <p:tav tm="100000">
                                          <p:val>
                                            <p:strVal val="#ppt_x"/>
                                          </p:val>
                                        </p:tav>
                                      </p:tavLst>
                                    </p:anim>
                                    <p:anim calcmode="lin" valueType="num">
                                      <p:cBhvr>
                                        <p:cTn id="39" dur="5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5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anim calcmode="lin" valueType="num">
                                      <p:cBhvr>
                                        <p:cTn id="44" dur="500" fill="hold"/>
                                        <p:tgtEl>
                                          <p:spTgt spid="27"/>
                                        </p:tgtEl>
                                        <p:attrNameLst>
                                          <p:attrName>ppt_x</p:attrName>
                                        </p:attrNameLst>
                                      </p:cBhvr>
                                      <p:tavLst>
                                        <p:tav tm="0">
                                          <p:val>
                                            <p:strVal val="#ppt_x"/>
                                          </p:val>
                                        </p:tav>
                                        <p:tav tm="100000">
                                          <p:val>
                                            <p:strVal val="#ppt_x"/>
                                          </p:val>
                                        </p:tav>
                                      </p:tavLst>
                                    </p:anim>
                                    <p:anim calcmode="lin" valueType="num">
                                      <p:cBhvr>
                                        <p:cTn id="45" dur="500" fill="hold"/>
                                        <p:tgtEl>
                                          <p:spTgt spid="27"/>
                                        </p:tgtEl>
                                        <p:attrNameLst>
                                          <p:attrName>ppt_y</p:attrName>
                                        </p:attrNameLst>
                                      </p:cBhvr>
                                      <p:tavLst>
                                        <p:tav tm="0">
                                          <p:val>
                                            <p:strVal val="#ppt_y+.1"/>
                                          </p:val>
                                        </p:tav>
                                        <p:tav tm="100000">
                                          <p:val>
                                            <p:strVal val="#ppt_y"/>
                                          </p:val>
                                        </p:tav>
                                      </p:tavLst>
                                    </p:anim>
                                  </p:childTnLst>
                                </p:cTn>
                              </p:par>
                              <p:par>
                                <p:cTn id="46" presetID="22" presetClass="entr" presetSubtype="4" fill="hold" nodeType="withEffect">
                                  <p:stCondLst>
                                    <p:cond delay="500"/>
                                  </p:stCondLst>
                                  <p:childTnLst>
                                    <p:set>
                                      <p:cBhvr>
                                        <p:cTn id="47" dur="1" fill="hold">
                                          <p:stCondLst>
                                            <p:cond delay="0"/>
                                          </p:stCondLst>
                                        </p:cTn>
                                        <p:tgtEl>
                                          <p:spTgt spid="39"/>
                                        </p:tgtEl>
                                        <p:attrNameLst>
                                          <p:attrName>style.visibility</p:attrName>
                                        </p:attrNameLst>
                                      </p:cBhvr>
                                      <p:to>
                                        <p:strVal val="visible"/>
                                      </p:to>
                                    </p:set>
                                    <p:animEffect transition="in" filter="wipe(down)">
                                      <p:cBhvr>
                                        <p:cTn id="48" dur="500"/>
                                        <p:tgtEl>
                                          <p:spTgt spid="39"/>
                                        </p:tgtEl>
                                      </p:cBhvr>
                                    </p:animEffect>
                                  </p:childTnLst>
                                </p:cTn>
                              </p:par>
                              <p:par>
                                <p:cTn id="49" presetID="22" presetClass="entr" presetSubtype="4" fill="hold" nodeType="withEffect">
                                  <p:stCondLst>
                                    <p:cond delay="500"/>
                                  </p:stCondLst>
                                  <p:childTnLst>
                                    <p:set>
                                      <p:cBhvr>
                                        <p:cTn id="50" dur="1" fill="hold">
                                          <p:stCondLst>
                                            <p:cond delay="0"/>
                                          </p:stCondLst>
                                        </p:cTn>
                                        <p:tgtEl>
                                          <p:spTgt spid="42"/>
                                        </p:tgtEl>
                                        <p:attrNameLst>
                                          <p:attrName>style.visibility</p:attrName>
                                        </p:attrNameLst>
                                      </p:cBhvr>
                                      <p:to>
                                        <p:strVal val="visible"/>
                                      </p:to>
                                    </p:set>
                                    <p:animEffect transition="in" filter="wipe(down)">
                                      <p:cBhvr>
                                        <p:cTn id="51" dur="500"/>
                                        <p:tgtEl>
                                          <p:spTgt spid="42"/>
                                        </p:tgtEl>
                                      </p:cBhvr>
                                    </p:animEffect>
                                  </p:childTnLst>
                                </p:cTn>
                              </p:par>
                              <p:par>
                                <p:cTn id="52" presetID="22" presetClass="entr" presetSubtype="4" fill="hold" nodeType="withEffect">
                                  <p:stCondLst>
                                    <p:cond delay="500"/>
                                  </p:stCondLst>
                                  <p:childTnLst>
                                    <p:set>
                                      <p:cBhvr>
                                        <p:cTn id="53" dur="1" fill="hold">
                                          <p:stCondLst>
                                            <p:cond delay="0"/>
                                          </p:stCondLst>
                                        </p:cTn>
                                        <p:tgtEl>
                                          <p:spTgt spid="45"/>
                                        </p:tgtEl>
                                        <p:attrNameLst>
                                          <p:attrName>style.visibility</p:attrName>
                                        </p:attrNameLst>
                                      </p:cBhvr>
                                      <p:to>
                                        <p:strVal val="visible"/>
                                      </p:to>
                                    </p:set>
                                    <p:animEffect transition="in" filter="wipe(down)">
                                      <p:cBhvr>
                                        <p:cTn id="54" dur="500"/>
                                        <p:tgtEl>
                                          <p:spTgt spid="45"/>
                                        </p:tgtEl>
                                      </p:cBhvr>
                                    </p:animEffect>
                                  </p:childTnLst>
                                </p:cTn>
                              </p:par>
                              <p:par>
                                <p:cTn id="55" presetID="22" presetClass="entr" presetSubtype="4" fill="hold" nodeType="withEffect">
                                  <p:stCondLst>
                                    <p:cond delay="500"/>
                                  </p:stCondLst>
                                  <p:childTnLst>
                                    <p:set>
                                      <p:cBhvr>
                                        <p:cTn id="56" dur="1" fill="hold">
                                          <p:stCondLst>
                                            <p:cond delay="0"/>
                                          </p:stCondLst>
                                        </p:cTn>
                                        <p:tgtEl>
                                          <p:spTgt spid="48"/>
                                        </p:tgtEl>
                                        <p:attrNameLst>
                                          <p:attrName>style.visibility</p:attrName>
                                        </p:attrNameLst>
                                      </p:cBhvr>
                                      <p:to>
                                        <p:strVal val="visible"/>
                                      </p:to>
                                    </p:set>
                                    <p:animEffect transition="in" filter="wipe(down)">
                                      <p:cBhvr>
                                        <p:cTn id="5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8AF9-0541-4710-809C-FD72202655B5}"/>
              </a:ext>
            </a:extLst>
          </p:cNvPr>
          <p:cNvSpPr>
            <a:spLocks noGrp="1"/>
          </p:cNvSpPr>
          <p:nvPr>
            <p:ph type="title"/>
          </p:nvPr>
        </p:nvSpPr>
        <p:spPr/>
        <p:txBody>
          <a:bodyPr/>
          <a:lstStyle/>
          <a:p>
            <a:r>
              <a:rPr lang="en-US"/>
              <a:t>DISCLAIMER</a:t>
            </a:r>
          </a:p>
        </p:txBody>
      </p:sp>
      <p:sp>
        <p:nvSpPr>
          <p:cNvPr id="4" name="TextBox 3">
            <a:extLst>
              <a:ext uri="{FF2B5EF4-FFF2-40B4-BE49-F238E27FC236}">
                <a16:creationId xmlns:a16="http://schemas.microsoft.com/office/drawing/2014/main" id="{6B48E4C1-21A8-4642-BEFC-C9B6243D99FB}"/>
              </a:ext>
            </a:extLst>
          </p:cNvPr>
          <p:cNvSpPr txBox="1"/>
          <p:nvPr/>
        </p:nvSpPr>
        <p:spPr>
          <a:xfrm>
            <a:off x="0" y="1610868"/>
            <a:ext cx="12192000" cy="3939031"/>
          </a:xfrm>
          <a:prstGeom prst="rect">
            <a:avLst/>
          </a:prstGeom>
          <a:solidFill>
            <a:schemeClr val="bg1">
              <a:lumMod val="95000"/>
            </a:schemeClr>
          </a:solidFill>
        </p:spPr>
        <p:txBody>
          <a:bodyPr wrap="square" lIns="457200" tIns="45720" rIns="548640" bIns="45720" anchor="ctr" anchorCtr="0">
            <a:noAutofit/>
          </a:bodyPr>
          <a:lstStyle/>
          <a:p>
            <a:pPr marR="0">
              <a:spcBef>
                <a:spcPts val="200"/>
              </a:spcBef>
              <a:spcAft>
                <a:spcPts val="0"/>
              </a:spcAft>
            </a:pPr>
            <a:r>
              <a:rPr lang="en-US" sz="1600" dirty="0">
                <a:effectLst/>
                <a:ea typeface="DengXian" panose="02010600030101010101" pitchFamily="2" charset="-122"/>
              </a:rPr>
              <a:t>MICROSOFT POWER VIRTUAL AGENTS (1) IS NOT INTENDED OR MADE AVAILABLE AS A MEDICAL DEVICE FOR THE DIAGNOSIS OF DISEASE OR OTHER CONDITIONS, OR IN THE CURE, MITIGATION, TREATMENT OR PREVENTION OF</a:t>
            </a:r>
            <a:br>
              <a:rPr lang="en-US" sz="1600" dirty="0">
                <a:effectLst/>
                <a:ea typeface="DengXian" panose="02010600030101010101" pitchFamily="2" charset="-122"/>
              </a:rPr>
            </a:br>
            <a:r>
              <a:rPr lang="en-US" sz="1600" dirty="0">
                <a:effectLst/>
                <a:ea typeface="DengXian" panose="02010600030101010101" pitchFamily="2" charset="-122"/>
              </a:rPr>
              <a:t>DISEASE, OR OTHERWISE TO BE USED AS A COMPONENT OF ANY CLINICAL OFFERING OR PRODUCT, AND NO LICENSE</a:t>
            </a:r>
            <a:br>
              <a:rPr lang="en-US" sz="1600" dirty="0">
                <a:effectLst/>
                <a:ea typeface="DengXian" panose="02010600030101010101" pitchFamily="2" charset="-122"/>
              </a:rPr>
            </a:br>
            <a:r>
              <a:rPr lang="en-US" sz="1600" dirty="0">
                <a:effectLst/>
                <a:ea typeface="DengXian" panose="02010600030101010101" pitchFamily="2" charset="-122"/>
              </a:rPr>
              <a:t>OR RIGHT IS GRANTED TO USE MICROSOFT POWER VIRTUAL AGENTS FOR SUCH PURPOSES, (2) IS NOT DESIGNED OR INTENDED TO BE A SUBSTITUTE FOR PROFESSIONAL MEDICAL ADVICE, DIAGNOSIS, TREATMENT, OR JUDGMENT AND SHOULD NOT BE USED AS A SUBSTITUTE FOR, OR TO REPLACE, PROFESSIONAL MEDICAL ADVICE, DIAGNOSIS, TREATMENT, OR JUDGMENT, AND (3) SHOULD NOT BE USED FOR EMERGENCIES AND DOES NOT SUPPORT EMERGENCY CALLS. ANY CHATBOT YOU CREATE USING MICROSOFT POWER VIRTUAL AGENTS IS YOUR OWN PRODUCT OR SERVICE, SEPARATEAND APART FROM MICROSOFT POWER VIRTUAL AGENTS.  YOU ARE SOLELY RESPONSIBLE FOR THE DESIGN, DEVELOPMENT, AND IMPLEMENTATION OF YOUR CHATBOT (INCLUDING INCORPORATION OF IT INTO ANY PRODUCT OR SERVICE INTENDED FOR MEDICAL OR CLINICAL USE) AND FOR EXPLICITLY PROVIDING END USERS WITH APPROPRIATE WARNINGS AND DISCLAIMERS PERTAINING TO USE OF YOUR CHATBOT.  YOU ARE SOLELY RESPONSIBLE FOR ANY PERSONAL INJURY OR DEATH THAT MAY OCCUR AS A RESULT OF YOUR CHATBOT OR YOUR USE OF MICROSOFT POWER VIRTUAL AGENTS IN CONNECTION WITH YOUR CHATBOT, INCLUDING (WITHOUT LIMITATION) ANY SUCH INJURIES TO END USERS.</a:t>
            </a:r>
          </a:p>
        </p:txBody>
      </p:sp>
    </p:spTree>
    <p:extLst>
      <p:ext uri="{BB962C8B-B14F-4D97-AF65-F5344CB8AC3E}">
        <p14:creationId xmlns:p14="http://schemas.microsoft.com/office/powerpoint/2010/main" val="224126183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00A9BE7-AF0D-447B-9501-767DCA0C2A77}"/>
              </a:ext>
            </a:extLst>
          </p:cNvPr>
          <p:cNvSpPr>
            <a:spLocks noGrp="1"/>
          </p:cNvSpPr>
          <p:nvPr>
            <p:ph type="title"/>
          </p:nvPr>
        </p:nvSpPr>
        <p:spPr/>
        <p:txBody>
          <a:bodyPr/>
          <a:lstStyle/>
          <a:p>
            <a:r>
              <a:rPr lang="en-US" dirty="0">
                <a:solidFill>
                  <a:schemeClr val="tx2"/>
                </a:solidFill>
              </a:rPr>
              <a:t>THANK YOU</a:t>
            </a:r>
            <a:endParaRPr lang="en-IN" dirty="0">
              <a:solidFill>
                <a:schemeClr val="tx2"/>
              </a:solidFill>
            </a:endParaRPr>
          </a:p>
        </p:txBody>
      </p:sp>
    </p:spTree>
    <p:extLst>
      <p:ext uri="{BB962C8B-B14F-4D97-AF65-F5344CB8AC3E}">
        <p14:creationId xmlns:p14="http://schemas.microsoft.com/office/powerpoint/2010/main" val="176906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Text Placeholder 151">
            <a:extLst>
              <a:ext uri="{FF2B5EF4-FFF2-40B4-BE49-F238E27FC236}">
                <a16:creationId xmlns:a16="http://schemas.microsoft.com/office/drawing/2014/main" id="{66329B16-92AE-4015-9DDA-EA60FDD014B5}"/>
              </a:ext>
            </a:extLst>
          </p:cNvPr>
          <p:cNvSpPr>
            <a:spLocks noGrp="1"/>
          </p:cNvSpPr>
          <p:nvPr>
            <p:ph type="title" idx="4294967295"/>
          </p:nvPr>
        </p:nvSpPr>
        <p:spPr>
          <a:xfrm>
            <a:off x="1466850" y="2571182"/>
            <a:ext cx="8141607" cy="891013"/>
          </a:xfrm>
          <a:prstGeom prst="rect">
            <a:avLst/>
          </a:prstGeom>
          <a:noFill/>
          <a:ln>
            <a:noFill/>
            <a:prstDash/>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spAutoFit/>
          </a:bodyPr>
          <a:lstStyle/>
          <a:p>
            <a:pPr marL="0" marR="0" lvl="0" indent="0" algn="l" defTabSz="914367" rtl="0" eaLnBrk="1" fontAlgn="auto" latinLnBrk="0" hangingPunct="1">
              <a:lnSpc>
                <a:spcPct val="85000"/>
              </a:lnSpc>
              <a:spcBef>
                <a:spcPts val="0"/>
              </a:spcBef>
              <a:spcAft>
                <a:spcPts val="0"/>
              </a:spcAft>
              <a:buClrTx/>
              <a:buSzPct val="90000"/>
              <a:buFont typeface="Wingdings" panose="05000000000000000000" pitchFamily="2" charset="2"/>
              <a:buNone/>
              <a:tabLst/>
              <a:defRPr/>
            </a:pPr>
            <a:r>
              <a:rPr kumimoji="0" lang="en-IN" sz="5400" b="0" i="0" u="none" strike="noStrike" kern="1200" cap="none" spc="-49" normalizeH="0" baseline="0" noProof="0">
                <a:ln>
                  <a:noFill/>
                </a:ln>
                <a:solidFill>
                  <a:schemeClr val="tx1"/>
                </a:solidFill>
                <a:effectLst/>
                <a:uLnTx/>
                <a:uFillTx/>
                <a:latin typeface="+mj-lt"/>
                <a:ea typeface="+mn-ea"/>
                <a:cs typeface="+mn-cs"/>
              </a:rPr>
              <a:t>Build your first chatbot</a:t>
            </a:r>
          </a:p>
        </p:txBody>
      </p:sp>
    </p:spTree>
    <p:extLst>
      <p:ext uri="{BB962C8B-B14F-4D97-AF65-F5344CB8AC3E}">
        <p14:creationId xmlns:p14="http://schemas.microsoft.com/office/powerpoint/2010/main" val="294296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3.xml><?xml version="1.0" encoding="utf-8"?>
<a:theme xmlns:a="http://schemas.openxmlformats.org/drawingml/2006/main" name="1_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4.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5.xml><?xml version="1.0" encoding="utf-8"?>
<a:theme xmlns:a="http://schemas.openxmlformats.org/drawingml/2006/main" name="2_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6.xml><?xml version="1.0" encoding="utf-8"?>
<a:theme xmlns:a="http://schemas.openxmlformats.org/drawingml/2006/main" name="3_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7.xml><?xml version="1.0" encoding="utf-8"?>
<a:theme xmlns:a="http://schemas.openxmlformats.org/drawingml/2006/main" name="4_Dynamics 365">
  <a:themeElements>
    <a:clrScheme name="PVA">
      <a:dk1>
        <a:srgbClr val="3C3C41"/>
      </a:dk1>
      <a:lt1>
        <a:srgbClr val="FFFFFF"/>
      </a:lt1>
      <a:dk2>
        <a:srgbClr val="0B556A"/>
      </a:dk2>
      <a:lt2>
        <a:srgbClr val="FFFFFF"/>
      </a:lt2>
      <a:accent1>
        <a:srgbClr val="EBEBEB"/>
      </a:accent1>
      <a:accent2>
        <a:srgbClr val="75757A"/>
      </a:accent2>
      <a:accent3>
        <a:srgbClr val="3C3C41"/>
      </a:accent3>
      <a:accent4>
        <a:srgbClr val="0B556A"/>
      </a:accent4>
      <a:accent5>
        <a:srgbClr val="73E3DF"/>
      </a:accent5>
      <a:accent6>
        <a:srgbClr val="CFF6F9"/>
      </a:accent6>
      <a:hlink>
        <a:srgbClr val="0F677B"/>
      </a:hlink>
      <a:folHlink>
        <a:srgbClr val="14848F"/>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4" id="{8EF47BD7-F710-45A9-8AE8-D03654F6711E}" vid="{3CF6A8A8-DA63-4A8A-A544-BAFFF90A76CB}"/>
    </a:ext>
  </a:extLst>
</a:theme>
</file>

<file path=ppt/theme/theme8.xml><?xml version="1.0" encoding="utf-8"?>
<a:theme xmlns:a="http://schemas.openxmlformats.org/drawingml/2006/main" name="6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E9BD5E2DAB4FB40A2EA7E8D43D511D7" ma:contentTypeVersion="17" ma:contentTypeDescription="Create a new document." ma:contentTypeScope="" ma:versionID="823733f041e1a7aff5d85672a5278f35">
  <xsd:schema xmlns:xsd="http://www.w3.org/2001/XMLSchema" xmlns:xs="http://www.w3.org/2001/XMLSchema" xmlns:p="http://schemas.microsoft.com/office/2006/metadata/properties" xmlns:ns1="http://schemas.microsoft.com/sharepoint/v3" xmlns:ns2="b2855774-7864-472c-b53f-a1c9f38f1d59" xmlns:ns3="efef0bc2-39c0-4cbc-8b06-a8fa4d6f3c44" xmlns:ns4="230e9df3-be65-4c73-a93b-d1236ebd677e" targetNamespace="http://schemas.microsoft.com/office/2006/metadata/properties" ma:root="true" ma:fieldsID="ab2a20296d229f597b7b1073b17d3b87" ns1:_="" ns2:_="" ns3:_="" ns4:_="">
    <xsd:import namespace="http://schemas.microsoft.com/sharepoint/v3"/>
    <xsd:import namespace="b2855774-7864-472c-b53f-a1c9f38f1d59"/>
    <xsd:import namespace="efef0bc2-39c0-4cbc-8b06-a8fa4d6f3c4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2855774-7864-472c-b53f-a1c9f38f1d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fef0bc2-39c0-4cbc-8b06-a8fa4d6f3c44"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8526dee-52bf-4f03-b683-4de664409d58}" ma:internalName="TaxCatchAll" ma:showField="CatchAllData" ma:web="efef0bc2-39c0-4cbc-8b06-a8fa4d6f3c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2855774-7864-472c-b53f-a1c9f38f1d59" xsi:nil="true"/>
    <_ip_UnifiedCompliancePolicyUIAction xmlns="http://schemas.microsoft.com/sharepoint/v3" xsi:nil="true"/>
    <_ip_UnifiedCompliancePolicyProperties xmlns="http://schemas.microsoft.com/sharepoint/v3" xsi:nil="true"/>
    <lcf76f155ced4ddcb4097134ff3c332f xmlns="b2855774-7864-472c-b53f-a1c9f38f1d5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DD79666C-8FE5-4FCD-A7D4-B209436779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2855774-7864-472c-b53f-a1c9f38f1d59"/>
    <ds:schemaRef ds:uri="efef0bc2-39c0-4cbc-8b06-a8fa4d6f3c4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www.w3.org/XML/1998/namespace"/>
    <ds:schemaRef ds:uri="http://purl.org/dc/dcmitype/"/>
    <ds:schemaRef ds:uri="http://purl.org/dc/terms/"/>
    <ds:schemaRef ds:uri="2d4ae989-12ed-4eae-970f-fa3ad9e19eab"/>
    <ds:schemaRef ds:uri="http://schemas.openxmlformats.org/package/2006/metadata/core-properties"/>
    <ds:schemaRef ds:uri="http://purl.org/dc/elements/1.1/"/>
    <ds:schemaRef ds:uri="http://schemas.microsoft.com/office/2006/documentManagement/types"/>
    <ds:schemaRef ds:uri="http://schemas.microsoft.com/office/2006/metadata/properties"/>
    <ds:schemaRef ds:uri="http://schemas.microsoft.com/office/infopath/2007/PartnerControls"/>
    <ds:schemaRef ds:uri="6dc83da1-186d-43e3-a3ac-07678ef4b76c"/>
    <ds:schemaRef ds:uri="b2855774-7864-472c-b53f-a1c9f38f1d59"/>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3331</TotalTime>
  <Words>7701</Words>
  <Application>Microsoft Office PowerPoint</Application>
  <PresentationFormat>Widescreen</PresentationFormat>
  <Paragraphs>705</Paragraphs>
  <Slides>87</Slides>
  <Notes>63</Notes>
  <HiddenSlides>0</HiddenSlides>
  <MMClips>0</MMClips>
  <ScaleCrop>false</ScaleCrop>
  <HeadingPairs>
    <vt:vector size="6" baseType="variant">
      <vt:variant>
        <vt:lpstr>Fonts Used</vt:lpstr>
      </vt:variant>
      <vt:variant>
        <vt:i4>11</vt:i4>
      </vt:variant>
      <vt:variant>
        <vt:lpstr>Theme</vt:lpstr>
      </vt:variant>
      <vt:variant>
        <vt:i4>8</vt:i4>
      </vt:variant>
      <vt:variant>
        <vt:lpstr>Slide Titles</vt:lpstr>
      </vt:variant>
      <vt:variant>
        <vt:i4>87</vt:i4>
      </vt:variant>
    </vt:vector>
  </HeadingPairs>
  <TitlesOfParts>
    <vt:vector size="106" baseType="lpstr">
      <vt:lpstr>-apple-system</vt:lpstr>
      <vt:lpstr>Arial</vt:lpstr>
      <vt:lpstr>Calibri</vt:lpstr>
      <vt:lpstr>Consolas</vt:lpstr>
      <vt:lpstr>Segoe UI</vt:lpstr>
      <vt:lpstr>Segoe UI Light</vt:lpstr>
      <vt:lpstr>Segoe UI Semibold</vt:lpstr>
      <vt:lpstr>segoe ui semilight</vt:lpstr>
      <vt:lpstr>Symbol</vt:lpstr>
      <vt:lpstr>Times New Roman</vt:lpstr>
      <vt:lpstr>Wingdings</vt:lpstr>
      <vt:lpstr>Dynamics 365</vt:lpstr>
      <vt:lpstr>Dynamics 365</vt:lpstr>
      <vt:lpstr>1_Dynamics 365</vt:lpstr>
      <vt:lpstr>Power Virtual Agents Template Black</vt:lpstr>
      <vt:lpstr>2_Dynamics 365</vt:lpstr>
      <vt:lpstr>3_Dynamics 365</vt:lpstr>
      <vt:lpstr>4_Dynamics 365</vt:lpstr>
      <vt:lpstr>6_Power Virtual Agents Template Black</vt:lpstr>
      <vt:lpstr>Microsoft  Power Virtual Agents  in a Day - Preview</vt:lpstr>
      <vt:lpstr>Instructors &amp; Leaders – Please Start Here</vt:lpstr>
      <vt:lpstr>Agenda</vt:lpstr>
      <vt:lpstr>Power Virtual Agents  Train the Trainer Presentation Deck</vt:lpstr>
      <vt:lpstr>Introductions (Instructor)</vt:lpstr>
      <vt:lpstr>Introductions (Participants)</vt:lpstr>
      <vt:lpstr>Power Virtual Agents Preview Notice</vt:lpstr>
      <vt:lpstr>‘Introduction to Conversational AI’</vt:lpstr>
      <vt:lpstr>Build your first chatbot</vt:lpstr>
      <vt:lpstr>PVA Information Architecture</vt:lpstr>
      <vt:lpstr>Chatbot Creation Process overview</vt:lpstr>
      <vt:lpstr>Create a new preview chatbot</vt:lpstr>
      <vt:lpstr>Supported Languages</vt:lpstr>
      <vt:lpstr>View topics </vt:lpstr>
      <vt:lpstr>Add conversational trigger phrases</vt:lpstr>
      <vt:lpstr>Open the authoring canvas and begin editing a topic</vt:lpstr>
      <vt:lpstr>Test your topic as you construct it</vt:lpstr>
      <vt:lpstr>Publish to demo website</vt:lpstr>
      <vt:lpstr>Enhance your chatbot from Analytics</vt:lpstr>
      <vt:lpstr>Introduction to NLU </vt:lpstr>
      <vt:lpstr>Example in action: topic triggering and slot filling</vt:lpstr>
      <vt:lpstr>SECTION SUMMARY </vt:lpstr>
      <vt:lpstr>PowerPoint Presentation</vt:lpstr>
      <vt:lpstr>Introducing Contoso Coffee</vt:lpstr>
      <vt:lpstr>Lab Material</vt:lpstr>
      <vt:lpstr>Lab 00:</vt:lpstr>
      <vt:lpstr>Setup your Public Preview Instance and logging in – Lab 00</vt:lpstr>
      <vt:lpstr>PowerPoint Presentation</vt:lpstr>
      <vt:lpstr>Lab 01:</vt:lpstr>
      <vt:lpstr>Planning your first bot - Ideation</vt:lpstr>
      <vt:lpstr>Planning your first bot – Requirements Gathering</vt:lpstr>
      <vt:lpstr>What makes a chatbot successful?</vt:lpstr>
      <vt:lpstr>Types of conversation topics </vt:lpstr>
      <vt:lpstr>Designing a topic</vt:lpstr>
      <vt:lpstr>Chatbot conversation styles</vt:lpstr>
      <vt:lpstr>Qualities of a good conversation</vt:lpstr>
      <vt:lpstr>Style: How to sound conversational 1/9</vt:lpstr>
      <vt:lpstr>Style: How to sound conversational 2/9</vt:lpstr>
      <vt:lpstr>Style: How to sound conversational 3/9</vt:lpstr>
      <vt:lpstr>Style: How to sound conversational 4/9</vt:lpstr>
      <vt:lpstr>Style: How to sound conversational 5/9</vt:lpstr>
      <vt:lpstr>Style: How to sound conversational 6/9</vt:lpstr>
      <vt:lpstr>Style: How to sound conversational 7/9</vt:lpstr>
      <vt:lpstr>Style: How to sound conversational 8/9</vt:lpstr>
      <vt:lpstr>Style: How to sound conversational 9/9</vt:lpstr>
      <vt:lpstr>Planning your first bot - Ideation</vt:lpstr>
      <vt:lpstr>Planning your first bot – Requirements Gathering</vt:lpstr>
      <vt:lpstr>Lab 01:</vt:lpstr>
      <vt:lpstr>Lab 02:</vt:lpstr>
      <vt:lpstr>Creating your first bot</vt:lpstr>
      <vt:lpstr>PowerPoint Presentation</vt:lpstr>
      <vt:lpstr>PowerPoint Presentation</vt:lpstr>
      <vt:lpstr>PowerPoint Presentation</vt:lpstr>
      <vt:lpstr>PowerPoint Presentation</vt:lpstr>
      <vt:lpstr>PowerPoint Presentation</vt:lpstr>
      <vt:lpstr>Best practices for writing topic trigger phrases</vt:lpstr>
      <vt:lpstr>Trigger phrases – Definition</vt:lpstr>
      <vt:lpstr>Guidelines for better trigger phrase design</vt:lpstr>
      <vt:lpstr>Step 1: Pick a topic</vt:lpstr>
      <vt:lpstr>Step 2: Define the goal for the topic</vt:lpstr>
      <vt:lpstr>Step 3: Create trigger phrases</vt:lpstr>
      <vt:lpstr>Step 4: Review trigger phrases 1/3</vt:lpstr>
      <vt:lpstr>Step 4: Review trigger phrases 2/3</vt:lpstr>
      <vt:lpstr>Step 4: Review trigger phrases 3/3</vt:lpstr>
      <vt:lpstr>Lab 02:</vt:lpstr>
      <vt:lpstr>Authoring 101 in the Unified Authoring Canvas</vt:lpstr>
      <vt:lpstr>The Message Node</vt:lpstr>
      <vt:lpstr>The Question Node</vt:lpstr>
      <vt:lpstr>Rich Text Responses</vt:lpstr>
      <vt:lpstr>Use variables to navigate customers to tailored content</vt:lpstr>
      <vt:lpstr>Entities and Slot-filling capabilities</vt:lpstr>
      <vt:lpstr>Topic Management</vt:lpstr>
      <vt:lpstr>Use enhanced speech authoring capabilities</vt:lpstr>
      <vt:lpstr>Productivity and Pro Code Options</vt:lpstr>
      <vt:lpstr>Lab 03:</vt:lpstr>
      <vt:lpstr>Power Virtual Agents + Power Automate</vt:lpstr>
      <vt:lpstr>Microsoft Power Automate is an online workflow service that automates actions across apps and services</vt:lpstr>
      <vt:lpstr>Connectivity &amp; integration </vt:lpstr>
      <vt:lpstr>A service for automating workflows across apps and services</vt:lpstr>
      <vt:lpstr>Get started with a growing library of templates</vt:lpstr>
      <vt:lpstr>Efficient and secure data integration and storage</vt:lpstr>
      <vt:lpstr>Unlock your imagination with Power Automate + PVA</vt:lpstr>
      <vt:lpstr>Lab 05:</vt:lpstr>
      <vt:lpstr>Closing: Wrap up and next steps</vt:lpstr>
      <vt:lpstr>Learn more about Microsoft Power Virtual Agents </vt:lpstr>
      <vt:lpstr>DISCLAIMER</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2019 MVP Summit</dc:subject>
  <dc:creator>Rishona Elijah</dc:creator>
  <cp:keywords/>
  <dc:description/>
  <cp:lastModifiedBy>Sarah Critchley</cp:lastModifiedBy>
  <cp:revision>129</cp:revision>
  <cp:lastPrinted>2019-03-21T04:47:18Z</cp:lastPrinted>
  <dcterms:created xsi:type="dcterms:W3CDTF">2019-01-24T21:52:48Z</dcterms:created>
  <dcterms:modified xsi:type="dcterms:W3CDTF">2023-02-09T23:15:11Z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0x010100CE9BD5E2DAB4FB40A2EA7E8D43D511D7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xd_Signature">
    <vt:bool>false</vt:bool>
  </property>
  <property fmtid="{D5CDD505-2E9C-101B-9397-08002B2CF9AE}" pid="21" name="xd_ProgID">
    <vt:lpwstr/>
  </property>
  <property fmtid="{D5CDD505-2E9C-101B-9397-08002B2CF9AE}" pid="22" name="ComplianceAssetId">
    <vt:lpwstr/>
  </property>
  <property fmtid="{D5CDD505-2E9C-101B-9397-08002B2CF9AE}" pid="23" name="TemplateUrl">
    <vt:lpwstr/>
  </property>
  <property fmtid="{D5CDD505-2E9C-101B-9397-08002B2CF9AE}" pid="24" name="AuthorIds_UIVersion_1536">
    <vt:lpwstr>6</vt:lpwstr>
  </property>
  <property fmtid="{D5CDD505-2E9C-101B-9397-08002B2CF9AE}" pid="25" name="AuthorIds_UIVersion_265728">
    <vt:lpwstr>26</vt:lpwstr>
  </property>
  <property fmtid="{D5CDD505-2E9C-101B-9397-08002B2CF9AE}" pid="26" name="AuthorIds_UIVersion_1024">
    <vt:lpwstr>26</vt:lpwstr>
  </property>
  <property fmtid="{D5CDD505-2E9C-101B-9397-08002B2CF9AE}" pid="27" name="Order">
    <vt:r8>4026700</vt:r8>
  </property>
</Properties>
</file>